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9" r:id="rId5"/>
    <p:sldId id="260" r:id="rId6"/>
    <p:sldId id="261" r:id="rId7"/>
    <p:sldId id="270" r:id="rId8"/>
    <p:sldId id="262" r:id="rId9"/>
    <p:sldId id="263" r:id="rId10"/>
    <p:sldId id="264" r:id="rId11"/>
    <p:sldId id="265" r:id="rId12"/>
    <p:sldId id="266" r:id="rId13"/>
    <p:sldId id="271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0" d="100"/>
          <a:sy n="40" d="100"/>
        </p:scale>
        <p:origin x="-1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B76A9-D1C7-BE45-BF0F-D2D201E0E943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5F060-6D70-5C4B-B01F-B039A85B6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43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0C0640A-AE5A-1A49-B381-DB1F05C103AF}" type="slidenum">
              <a:rPr lang="en-US" sz="1200"/>
              <a:pPr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52E4-D30C-E04F-9F67-134FDBF386C4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313B-E64D-E242-9222-9B54EBDDA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15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52E4-D30C-E04F-9F67-134FDBF386C4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313B-E64D-E242-9222-9B54EBDDA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74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52E4-D30C-E04F-9F67-134FDBF386C4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313B-E64D-E242-9222-9B54EBDDA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47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52E4-D30C-E04F-9F67-134FDBF386C4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313B-E64D-E242-9222-9B54EBDDA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058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52E4-D30C-E04F-9F67-134FDBF386C4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313B-E64D-E242-9222-9B54EBDDA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52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52E4-D30C-E04F-9F67-134FDBF386C4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313B-E64D-E242-9222-9B54EBDDA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2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52E4-D30C-E04F-9F67-134FDBF386C4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313B-E64D-E242-9222-9B54EBDDA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81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52E4-D30C-E04F-9F67-134FDBF386C4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313B-E64D-E242-9222-9B54EBDDA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3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52E4-D30C-E04F-9F67-134FDBF386C4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313B-E64D-E242-9222-9B54EBDDA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836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52E4-D30C-E04F-9F67-134FDBF386C4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313B-E64D-E242-9222-9B54EBDDA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48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52E4-D30C-E04F-9F67-134FDBF386C4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313B-E64D-E242-9222-9B54EBDDA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41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252E4-D30C-E04F-9F67-134FDBF386C4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B313B-E64D-E242-9222-9B54EBDDA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22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>
          <a:xfrm>
            <a:off x="0" y="15875"/>
            <a:ext cx="9144000" cy="1143000"/>
          </a:xfrm>
        </p:spPr>
        <p:txBody>
          <a:bodyPr/>
          <a:lstStyle/>
          <a:p>
            <a:r>
              <a:rPr lang="en-US" sz="6600" b="1" dirty="0" smtClean="0">
                <a:latin typeface="Arial" charset="0"/>
                <a:ea typeface="ＭＳ Ｐゴシック" charset="0"/>
                <a:cs typeface="ＭＳ Ｐゴシック" charset="0"/>
              </a:rPr>
              <a:t>10/20/</a:t>
            </a:r>
            <a:r>
              <a:rPr lang="en-US" sz="6600" b="1" dirty="0">
                <a:latin typeface="Arial" charset="0"/>
                <a:ea typeface="ＭＳ Ｐゴシック" charset="0"/>
                <a:cs typeface="ＭＳ Ｐゴシック" charset="0"/>
              </a:rPr>
              <a:t>14</a:t>
            </a:r>
          </a:p>
        </p:txBody>
      </p:sp>
      <p:sp>
        <p:nvSpPr>
          <p:cNvPr id="14338" name="Content Placeholder 4"/>
          <p:cNvSpPr>
            <a:spLocks noGrp="1"/>
          </p:cNvSpPr>
          <p:nvPr>
            <p:ph sz="half" idx="1"/>
          </p:nvPr>
        </p:nvSpPr>
        <p:spPr>
          <a:xfrm>
            <a:off x="0" y="1158875"/>
            <a:ext cx="3933662" cy="5368925"/>
          </a:xfrm>
        </p:spPr>
        <p:txBody>
          <a:bodyPr>
            <a:normAutofit fontScale="85000" lnSpcReduction="20000"/>
          </a:bodyPr>
          <a:lstStyle/>
          <a:p>
            <a:pPr marL="0" indent="0">
              <a:buFontTx/>
              <a:buNone/>
            </a:pPr>
            <a:r>
              <a:rPr lang="en-US" sz="3200" b="1" dirty="0" smtClean="0">
                <a:latin typeface="Arial" charset="0"/>
                <a:ea typeface="ＭＳ Ｐゴシック" charset="0"/>
                <a:cs typeface="ＭＳ Ｐゴシック" charset="0"/>
              </a:rPr>
              <a:t>Homework</a:t>
            </a:r>
            <a:r>
              <a:rPr lang="en-US" sz="3200" dirty="0" smtClean="0">
                <a:latin typeface="Arial" charset="0"/>
                <a:ea typeface="ＭＳ Ｐゴシック" charset="0"/>
                <a:cs typeface="ＭＳ Ｐゴシック" charset="0"/>
              </a:rPr>
              <a:t>: Agenda Questions. Textbook Reading due Friday.</a:t>
            </a:r>
          </a:p>
          <a:p>
            <a:pPr marL="0" indent="0">
              <a:buFontTx/>
              <a:buNone/>
            </a:pPr>
            <a:endParaRPr lang="en-US" sz="3200" b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sz="3200" b="1" dirty="0" smtClean="0">
                <a:latin typeface="Arial" charset="0"/>
                <a:ea typeface="ＭＳ Ｐゴシック" charset="0"/>
                <a:cs typeface="ＭＳ Ｐゴシック" charset="0"/>
              </a:rPr>
              <a:t>Objective</a:t>
            </a: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: </a:t>
            </a:r>
            <a:r>
              <a:rPr lang="en-US" sz="3200" dirty="0" smtClean="0">
                <a:latin typeface="Arial" charset="0"/>
                <a:ea typeface="ＭＳ Ｐゴシック" charset="0"/>
                <a:cs typeface="ＭＳ Ｐゴシック" charset="0"/>
              </a:rPr>
              <a:t>We will be able to calculate the heat added during phase changes.</a:t>
            </a:r>
            <a:endParaRPr lang="en-US" sz="32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4730750"/>
            <a:ext cx="9178925" cy="2146299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10/20				 		Week 8 Catalyst Sheet	</a:t>
            </a:r>
            <a:r>
              <a:rPr lang="en-US" sz="2800" dirty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</a:rPr>
              <a:t>		41</a:t>
            </a:r>
          </a:p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</a:rPr>
              <a:t>10/20	</a:t>
            </a:r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en-US" sz="2800" dirty="0">
                <a:solidFill>
                  <a:schemeClr val="tx1"/>
                </a:solidFill>
              </a:rPr>
              <a:t>		</a:t>
            </a:r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en-US" sz="2800" dirty="0">
                <a:solidFill>
                  <a:schemeClr val="tx1"/>
                </a:solidFill>
              </a:rPr>
              <a:t>	 	</a:t>
            </a:r>
            <a:r>
              <a:rPr lang="en-US" sz="2800" dirty="0" smtClean="0">
                <a:solidFill>
                  <a:schemeClr val="tx1"/>
                </a:solidFill>
              </a:rPr>
              <a:t>Week 8 Agenda	</a:t>
            </a:r>
            <a:r>
              <a:rPr lang="en-US" sz="2800" dirty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en-US" sz="2800" dirty="0">
                <a:solidFill>
                  <a:schemeClr val="tx1"/>
                </a:solidFill>
              </a:rPr>
              <a:t>			</a:t>
            </a:r>
            <a:r>
              <a:rPr lang="en-US" sz="2800" dirty="0" smtClean="0">
                <a:solidFill>
                  <a:schemeClr val="tx1"/>
                </a:solidFill>
              </a:rPr>
              <a:t>42</a:t>
            </a:r>
          </a:p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</a:rPr>
              <a:t>10/20				 	</a:t>
            </a:r>
            <a:r>
              <a:rPr lang="en-US" sz="2800" dirty="0" smtClean="0">
                <a:solidFill>
                  <a:schemeClr val="tx1"/>
                </a:solidFill>
              </a:rPr>
              <a:t>Textbook Reading: Week 8</a:t>
            </a:r>
            <a:r>
              <a:rPr lang="en-US" sz="2800" dirty="0">
                <a:solidFill>
                  <a:schemeClr val="tx1"/>
                </a:solidFill>
              </a:rPr>
              <a:t>				</a:t>
            </a:r>
            <a:r>
              <a:rPr lang="en-US" sz="2800" dirty="0" smtClean="0">
                <a:solidFill>
                  <a:schemeClr val="tx1"/>
                </a:solidFill>
              </a:rPr>
              <a:t>43</a:t>
            </a:r>
            <a:endParaRPr lang="en-US" sz="28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</a:rPr>
              <a:t>10/20	</a:t>
            </a:r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en-US" sz="2800" dirty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</a:rPr>
              <a:t>NOTES: Heat in Phase changes</a:t>
            </a:r>
            <a:r>
              <a:rPr lang="en-US" sz="2800" dirty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en-US" sz="2800" dirty="0">
                <a:solidFill>
                  <a:schemeClr val="tx1"/>
                </a:solidFill>
              </a:rPr>
              <a:t>		</a:t>
            </a:r>
            <a:r>
              <a:rPr lang="en-US" sz="2800" dirty="0" smtClean="0">
                <a:solidFill>
                  <a:schemeClr val="tx1"/>
                </a:solidFill>
              </a:rPr>
              <a:t>44</a:t>
            </a:r>
            <a:endParaRPr lang="en-US" sz="28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</a:rPr>
              <a:t>10/20			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</a:rPr>
              <a:t>Heating Curve Skills Worksheet</a:t>
            </a:r>
            <a:r>
              <a:rPr lang="en-US" sz="2800" dirty="0">
                <a:solidFill>
                  <a:schemeClr val="tx1"/>
                </a:solidFill>
              </a:rPr>
              <a:t>				</a:t>
            </a:r>
            <a:r>
              <a:rPr lang="en-US" sz="2800" dirty="0" smtClean="0">
                <a:solidFill>
                  <a:schemeClr val="tx1"/>
                </a:solidFill>
              </a:rPr>
              <a:t>45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4340" name="TextBox 2"/>
          <p:cNvSpPr txBox="1">
            <a:spLocks noChangeArrowheads="1"/>
          </p:cNvSpPr>
          <p:nvPr/>
        </p:nvSpPr>
        <p:spPr bwMode="auto">
          <a:xfrm>
            <a:off x="6934200" y="7207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14341" name="Content Placeholder 7"/>
          <p:cNvSpPr>
            <a:spLocks noGrp="1"/>
          </p:cNvSpPr>
          <p:nvPr>
            <p:ph sz="half" idx="2"/>
          </p:nvPr>
        </p:nvSpPr>
        <p:spPr>
          <a:xfrm>
            <a:off x="4419600" y="1090613"/>
            <a:ext cx="4648200" cy="3640137"/>
          </a:xfrm>
        </p:spPr>
        <p:txBody>
          <a:bodyPr>
            <a:normAutofit fontScale="85000" lnSpcReduction="20000"/>
          </a:bodyPr>
          <a:lstStyle/>
          <a:p>
            <a:pPr marL="0" indent="0">
              <a:buFontTx/>
              <a:buNone/>
            </a:pPr>
            <a:r>
              <a:rPr lang="en-US" sz="3600" b="1" dirty="0" smtClean="0">
                <a:latin typeface="Arial" charset="0"/>
                <a:ea typeface="ＭＳ Ｐゴシック" charset="0"/>
                <a:cs typeface="ＭＳ Ｐゴシック" charset="0"/>
              </a:rPr>
              <a:t>Catalyst</a:t>
            </a:r>
            <a:r>
              <a:rPr lang="en-US" sz="3600" dirty="0" smtClean="0">
                <a:latin typeface="Arial" charset="0"/>
                <a:ea typeface="ＭＳ Ｐゴシック" charset="0"/>
                <a:cs typeface="ＭＳ Ｐゴシック" charset="0"/>
              </a:rPr>
              <a:t>: Are the following endothermic or exothermic:</a:t>
            </a:r>
          </a:p>
          <a:p>
            <a:pPr marL="0" indent="0">
              <a:buFontTx/>
              <a:buNone/>
            </a:pPr>
            <a:r>
              <a:rPr lang="en-US" sz="3600" dirty="0" smtClean="0">
                <a:latin typeface="Arial" charset="0"/>
                <a:ea typeface="ＭＳ Ｐゴシック" charset="0"/>
                <a:cs typeface="ＭＳ Ｐゴシック" charset="0"/>
              </a:rPr>
              <a:t>A. Making popsicles</a:t>
            </a:r>
          </a:p>
          <a:p>
            <a:pPr marL="0" indent="0">
              <a:buFontTx/>
              <a:buNone/>
            </a:pPr>
            <a:r>
              <a:rPr lang="en-US" sz="3600" dirty="0" smtClean="0">
                <a:latin typeface="Arial" charset="0"/>
                <a:ea typeface="ＭＳ Ｐゴシック" charset="0"/>
                <a:cs typeface="ＭＳ Ｐゴシック" charset="0"/>
              </a:rPr>
              <a:t>B. Lighting a match</a:t>
            </a:r>
          </a:p>
          <a:p>
            <a:pPr marL="0" indent="0">
              <a:buFontTx/>
              <a:buNone/>
            </a:pPr>
            <a:r>
              <a:rPr lang="en-US" sz="3600" dirty="0" smtClean="0">
                <a:latin typeface="Arial" charset="0"/>
                <a:ea typeface="ＭＳ Ｐゴシック" charset="0"/>
                <a:cs typeface="ＭＳ Ｐゴシック" charset="0"/>
              </a:rPr>
              <a:t>C. Cooking an Egg</a:t>
            </a:r>
          </a:p>
          <a:p>
            <a:pPr marL="0" indent="0">
              <a:buFontTx/>
              <a:buNone/>
            </a:pPr>
            <a:r>
              <a:rPr lang="en-US" sz="3600" dirty="0" smtClean="0">
                <a:latin typeface="Arial" charset="0"/>
                <a:ea typeface="ＭＳ Ｐゴシック" charset="0"/>
                <a:cs typeface="ＭＳ Ｐゴシック" charset="0"/>
              </a:rPr>
              <a:t>D. Candle wax melting</a:t>
            </a:r>
          </a:p>
          <a:p>
            <a:pPr marL="0" indent="0">
              <a:buFontTx/>
              <a:buNone/>
            </a:pPr>
            <a:r>
              <a:rPr lang="en-US" sz="3600" dirty="0" smtClean="0">
                <a:latin typeface="Arial" charset="0"/>
                <a:ea typeface="ＭＳ Ｐゴシック" charset="0"/>
                <a:cs typeface="ＭＳ Ｐゴシック" charset="0"/>
              </a:rPr>
              <a:t>E. Burning sugar</a:t>
            </a:r>
          </a:p>
        </p:txBody>
      </p:sp>
    </p:spTree>
    <p:extLst>
      <p:ext uri="{BB962C8B-B14F-4D97-AF65-F5344CB8AC3E}">
        <p14:creationId xmlns:p14="http://schemas.microsoft.com/office/powerpoint/2010/main" val="3643814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Types of Latent Heat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Heat of Vaporization (</a:t>
            </a:r>
            <a:r>
              <a:rPr lang="en-US" sz="4400" dirty="0" err="1" smtClean="0"/>
              <a:t>ΔH</a:t>
            </a:r>
            <a:r>
              <a:rPr lang="en-US" sz="4400" baseline="-25000" dirty="0" err="1" smtClean="0"/>
              <a:t>v</a:t>
            </a:r>
            <a:r>
              <a:rPr lang="en-US" sz="4400" dirty="0" smtClean="0"/>
              <a:t>)= </a:t>
            </a:r>
            <a:r>
              <a:rPr lang="en-US" sz="4400" dirty="0" smtClean="0">
                <a:solidFill>
                  <a:srgbClr val="0000FF"/>
                </a:solidFill>
              </a:rPr>
              <a:t>The </a:t>
            </a:r>
            <a:r>
              <a:rPr lang="en-US" sz="4400" dirty="0" smtClean="0">
                <a:solidFill>
                  <a:srgbClr val="0000FF"/>
                </a:solidFill>
              </a:rPr>
              <a:t>heat </a:t>
            </a:r>
            <a:r>
              <a:rPr lang="en-US" sz="4400" dirty="0" smtClean="0">
                <a:solidFill>
                  <a:srgbClr val="0000FF"/>
                </a:solidFill>
              </a:rPr>
              <a:t>needed to </a:t>
            </a:r>
            <a:r>
              <a:rPr lang="en-US" sz="4400" dirty="0" smtClean="0">
                <a:solidFill>
                  <a:srgbClr val="0000FF"/>
                </a:solidFill>
              </a:rPr>
              <a:t>change state </a:t>
            </a:r>
            <a:r>
              <a:rPr lang="en-US" sz="4400" dirty="0" smtClean="0">
                <a:solidFill>
                  <a:srgbClr val="0000FF"/>
                </a:solidFill>
              </a:rPr>
              <a:t>liquid </a:t>
            </a:r>
            <a:r>
              <a:rPr lang="en-US" sz="4400" dirty="0" smtClean="0">
                <a:solidFill>
                  <a:srgbClr val="0000FF"/>
                </a:solidFill>
                <a:sym typeface="Wingdings"/>
              </a:rPr>
              <a:t> gas.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234950" y="3993476"/>
            <a:ext cx="868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*Note: </a:t>
            </a:r>
            <a:r>
              <a:rPr lang="en-US" sz="4400" dirty="0" smtClean="0">
                <a:solidFill>
                  <a:srgbClr val="0000FF"/>
                </a:solidFill>
              </a:rPr>
              <a:t>If a substance changes phase </a:t>
            </a:r>
            <a:r>
              <a:rPr lang="en-US" sz="4400" b="1" u="sng" dirty="0" smtClean="0">
                <a:solidFill>
                  <a:srgbClr val="0000FF"/>
                </a:solidFill>
              </a:rPr>
              <a:t>from a gas to a liquid </a:t>
            </a:r>
            <a:r>
              <a:rPr lang="en-US" sz="4400" dirty="0" err="1" smtClean="0">
                <a:solidFill>
                  <a:srgbClr val="0000FF"/>
                </a:solidFill>
              </a:rPr>
              <a:t>ΔH</a:t>
            </a:r>
            <a:r>
              <a:rPr lang="en-US" sz="4400" baseline="-25000" dirty="0" err="1" smtClean="0">
                <a:solidFill>
                  <a:srgbClr val="0000FF"/>
                </a:solidFill>
              </a:rPr>
              <a:t>v</a:t>
            </a:r>
            <a:r>
              <a:rPr lang="en-US" sz="4400" baseline="-25000" dirty="0" smtClean="0">
                <a:solidFill>
                  <a:srgbClr val="0000FF"/>
                </a:solidFill>
              </a:rPr>
              <a:t> </a:t>
            </a:r>
            <a:r>
              <a:rPr lang="en-US" sz="4400" dirty="0" smtClean="0">
                <a:solidFill>
                  <a:srgbClr val="0000FF"/>
                </a:solidFill>
              </a:rPr>
              <a:t>is negative</a:t>
            </a:r>
            <a:r>
              <a:rPr lang="en-US" sz="4400" dirty="0" smtClean="0"/>
              <a:t>.</a:t>
            </a:r>
            <a:endParaRPr 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697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Types of Latent Heat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Heat of Fusion (</a:t>
            </a:r>
            <a:r>
              <a:rPr lang="en-US" sz="4400" dirty="0" err="1" smtClean="0"/>
              <a:t>ΔH</a:t>
            </a:r>
            <a:r>
              <a:rPr lang="en-US" sz="4400" baseline="-25000" dirty="0" err="1"/>
              <a:t>f</a:t>
            </a:r>
            <a:r>
              <a:rPr lang="en-US" sz="4400" dirty="0" smtClean="0"/>
              <a:t>)= </a:t>
            </a:r>
            <a:r>
              <a:rPr lang="en-US" sz="4400" dirty="0" smtClean="0">
                <a:solidFill>
                  <a:srgbClr val="0000FF"/>
                </a:solidFill>
              </a:rPr>
              <a:t>The amount of heat needed to </a:t>
            </a:r>
            <a:r>
              <a:rPr lang="en-US" sz="4400" dirty="0" smtClean="0">
                <a:solidFill>
                  <a:srgbClr val="0000FF"/>
                </a:solidFill>
              </a:rPr>
              <a:t>change state solid </a:t>
            </a:r>
            <a:r>
              <a:rPr lang="en-US" sz="4400" dirty="0" smtClean="0">
                <a:solidFill>
                  <a:srgbClr val="0000FF"/>
                </a:solidFill>
                <a:sym typeface="Wingdings"/>
              </a:rPr>
              <a:t> liquid.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331325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*Note: </a:t>
            </a:r>
            <a:r>
              <a:rPr lang="en-US" sz="4400" dirty="0" smtClean="0">
                <a:solidFill>
                  <a:srgbClr val="0000FF"/>
                </a:solidFill>
              </a:rPr>
              <a:t>If a substance changes phase </a:t>
            </a:r>
            <a:r>
              <a:rPr lang="en-US" sz="4400" b="1" u="sng" dirty="0" smtClean="0">
                <a:solidFill>
                  <a:srgbClr val="0000FF"/>
                </a:solidFill>
              </a:rPr>
              <a:t>from a </a:t>
            </a:r>
            <a:r>
              <a:rPr lang="en-US" sz="4400" b="1" u="sng" dirty="0" smtClean="0">
                <a:solidFill>
                  <a:srgbClr val="0000FF"/>
                </a:solidFill>
              </a:rPr>
              <a:t>liquid to </a:t>
            </a:r>
            <a:r>
              <a:rPr lang="en-US" sz="4400" b="1" u="sng" dirty="0" smtClean="0">
                <a:solidFill>
                  <a:srgbClr val="0000FF"/>
                </a:solidFill>
              </a:rPr>
              <a:t>a </a:t>
            </a:r>
            <a:r>
              <a:rPr lang="en-US" sz="4400" b="1" u="sng" dirty="0" smtClean="0">
                <a:solidFill>
                  <a:srgbClr val="0000FF"/>
                </a:solidFill>
              </a:rPr>
              <a:t>solid </a:t>
            </a:r>
            <a:r>
              <a:rPr lang="en-US" sz="4400" dirty="0" err="1" smtClean="0">
                <a:solidFill>
                  <a:srgbClr val="0000FF"/>
                </a:solidFill>
              </a:rPr>
              <a:t>ΔH</a:t>
            </a:r>
            <a:r>
              <a:rPr lang="en-US" sz="4400" baseline="-25000" dirty="0" err="1" smtClean="0">
                <a:solidFill>
                  <a:srgbClr val="0000FF"/>
                </a:solidFill>
              </a:rPr>
              <a:t>f</a:t>
            </a:r>
            <a:r>
              <a:rPr lang="en-US" sz="4400" baseline="-25000" dirty="0" smtClean="0">
                <a:solidFill>
                  <a:srgbClr val="0000FF"/>
                </a:solidFill>
              </a:rPr>
              <a:t> </a:t>
            </a:r>
            <a:r>
              <a:rPr lang="en-US" sz="4400" dirty="0" smtClean="0">
                <a:solidFill>
                  <a:srgbClr val="0000FF"/>
                </a:solidFill>
              </a:rPr>
              <a:t>is negative</a:t>
            </a:r>
            <a:r>
              <a:rPr lang="en-US" sz="4400" dirty="0" smtClean="0"/>
              <a:t>.</a:t>
            </a:r>
            <a:endParaRPr 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511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/>
              <a:t>EQUATIONS:</a:t>
            </a:r>
            <a:endParaRPr lang="en-US" sz="6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4011"/>
          </a:xfrm>
        </p:spPr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0000FF"/>
                </a:solidFill>
              </a:rPr>
              <a:t>Vaporization: </a:t>
            </a:r>
          </a:p>
          <a:p>
            <a:pPr marL="457200" lvl="1" indent="0">
              <a:buNone/>
            </a:pPr>
            <a:r>
              <a:rPr lang="en-US" sz="5500" dirty="0">
                <a:solidFill>
                  <a:srgbClr val="0000FF"/>
                </a:solidFill>
              </a:rPr>
              <a:t>	</a:t>
            </a:r>
            <a:r>
              <a:rPr lang="en-US" sz="5500" dirty="0" smtClean="0">
                <a:solidFill>
                  <a:srgbClr val="0000FF"/>
                </a:solidFill>
              </a:rPr>
              <a:t>			Q=</a:t>
            </a:r>
            <a:r>
              <a:rPr lang="en-US" sz="5500" dirty="0" err="1" smtClean="0">
                <a:solidFill>
                  <a:srgbClr val="0000FF"/>
                </a:solidFill>
              </a:rPr>
              <a:t>mH</a:t>
            </a:r>
            <a:r>
              <a:rPr lang="en-US" sz="5500" baseline="-25000" dirty="0" err="1" smtClean="0">
                <a:solidFill>
                  <a:srgbClr val="0000FF"/>
                </a:solidFill>
              </a:rPr>
              <a:t>v</a:t>
            </a:r>
            <a:endParaRPr lang="en-US" sz="5500" dirty="0" smtClean="0">
              <a:solidFill>
                <a:srgbClr val="0000FF"/>
              </a:solidFill>
            </a:endParaRPr>
          </a:p>
          <a:p>
            <a:r>
              <a:rPr lang="en-US" sz="5500" dirty="0" smtClean="0">
                <a:solidFill>
                  <a:srgbClr val="0000FF"/>
                </a:solidFill>
              </a:rPr>
              <a:t>Fusion: </a:t>
            </a:r>
          </a:p>
          <a:p>
            <a:pPr marL="0" indent="0">
              <a:buNone/>
            </a:pPr>
            <a:r>
              <a:rPr lang="en-US" sz="5500" dirty="0">
                <a:solidFill>
                  <a:srgbClr val="0000FF"/>
                </a:solidFill>
              </a:rPr>
              <a:t>	</a:t>
            </a:r>
            <a:r>
              <a:rPr lang="en-US" sz="5500" dirty="0" smtClean="0">
                <a:solidFill>
                  <a:srgbClr val="0000FF"/>
                </a:solidFill>
              </a:rPr>
              <a:t>				Q= </a:t>
            </a:r>
            <a:r>
              <a:rPr lang="en-US" sz="5500" dirty="0" err="1" smtClean="0">
                <a:solidFill>
                  <a:srgbClr val="0000FF"/>
                </a:solidFill>
              </a:rPr>
              <a:t>mH</a:t>
            </a:r>
            <a:r>
              <a:rPr lang="en-US" sz="5500" baseline="-25000" dirty="0" err="1" smtClean="0">
                <a:solidFill>
                  <a:srgbClr val="0000FF"/>
                </a:solidFill>
              </a:rPr>
              <a:t>f</a:t>
            </a:r>
            <a:endParaRPr lang="en-US" sz="5500" baseline="-250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5500" baseline="-25000" dirty="0" smtClean="0">
                <a:solidFill>
                  <a:srgbClr val="0000FF"/>
                </a:solidFill>
              </a:rPr>
              <a:t>***m=mass</a:t>
            </a:r>
            <a:endParaRPr lang="en-US" sz="5500" baseline="-25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158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4"/>
          <p:cNvSpPr>
            <a:spLocks noGrp="1"/>
          </p:cNvSpPr>
          <p:nvPr>
            <p:ph type="title"/>
          </p:nvPr>
        </p:nvSpPr>
        <p:spPr>
          <a:xfrm>
            <a:off x="457200" y="-2388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ＭＳ Ｐゴシック" charset="0"/>
              </a:rPr>
              <a:t>Heating Curve of Water</a:t>
            </a:r>
            <a:endParaRPr lang="en-US" sz="6600" b="1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9" name="Picture 8" descr="Screen Shot 2014-10-19 at 3.05.3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8458200" cy="4953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694596" y="5309320"/>
            <a:ext cx="1854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0000FF"/>
                </a:solidFill>
              </a:rPr>
              <a:t>solid</a:t>
            </a:r>
            <a:endParaRPr lang="en-US" sz="3000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83834" y="3678644"/>
            <a:ext cx="1854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0000FF"/>
                </a:solidFill>
              </a:rPr>
              <a:t>liquid</a:t>
            </a:r>
            <a:endParaRPr lang="en-US" sz="3000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14153" y="2002996"/>
            <a:ext cx="1854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0000FF"/>
                </a:solidFill>
              </a:rPr>
              <a:t>gas</a:t>
            </a:r>
            <a:endParaRPr lang="en-US" sz="3000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45816" y="3535621"/>
            <a:ext cx="2134838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0000FF"/>
                </a:solidFill>
              </a:rPr>
              <a:t>Melting </a:t>
            </a:r>
            <a:r>
              <a:rPr lang="en-US" sz="3000" dirty="0" smtClean="0">
                <a:solidFill>
                  <a:srgbClr val="0000FF"/>
                </a:solidFill>
                <a:sym typeface="Wingdings"/>
              </a:rPr>
              <a:t></a:t>
            </a:r>
          </a:p>
          <a:p>
            <a:r>
              <a:rPr lang="en-US" sz="3000" dirty="0" smtClean="0">
                <a:solidFill>
                  <a:srgbClr val="0000FF"/>
                </a:solidFill>
                <a:sym typeface="Wingdings"/>
              </a:rPr>
              <a:t> Freezing</a:t>
            </a:r>
            <a:endParaRPr lang="en-US" sz="3000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82913" y="1417638"/>
            <a:ext cx="4431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0000FF"/>
                </a:solidFill>
              </a:rPr>
              <a:t>Boiling (Evaporation) </a:t>
            </a:r>
            <a:r>
              <a:rPr lang="en-US" sz="3000" dirty="0" smtClean="0">
                <a:solidFill>
                  <a:srgbClr val="0000FF"/>
                </a:solidFill>
                <a:sym typeface="Wingdings"/>
              </a:rPr>
              <a:t></a:t>
            </a:r>
          </a:p>
          <a:p>
            <a:r>
              <a:rPr lang="en-US" sz="3000" dirty="0" smtClean="0">
                <a:solidFill>
                  <a:srgbClr val="0000FF"/>
                </a:solidFill>
                <a:sym typeface="Wingdings"/>
              </a:rPr>
              <a:t> Condensing</a:t>
            </a:r>
            <a:endParaRPr lang="en-US" sz="3000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05163" y="5334000"/>
            <a:ext cx="24309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6600"/>
                </a:solidFill>
              </a:rPr>
              <a:t>Q = </a:t>
            </a:r>
            <a:r>
              <a:rPr lang="en-US" sz="3000" dirty="0" err="1" smtClean="0">
                <a:solidFill>
                  <a:srgbClr val="FF6600"/>
                </a:solidFill>
              </a:rPr>
              <a:t>m</a:t>
            </a:r>
            <a:r>
              <a:rPr lang="en-US" sz="3000" dirty="0" err="1" smtClean="0">
                <a:solidFill>
                  <a:srgbClr val="FF660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3000" dirty="0" err="1" smtClean="0">
                <a:solidFill>
                  <a:srgbClr val="FF6600"/>
                </a:solidFill>
                <a:sym typeface="Wingdings"/>
              </a:rPr>
              <a:t>c</a:t>
            </a:r>
            <a:r>
              <a:rPr lang="en-US" sz="3000" dirty="0" err="1" smtClean="0">
                <a:solidFill>
                  <a:srgbClr val="FF660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3000" dirty="0" err="1" smtClean="0">
                <a:solidFill>
                  <a:srgbClr val="FF6600"/>
                </a:solidFill>
                <a:latin typeface="Lucida Grande"/>
                <a:ea typeface="Lucida Grande"/>
                <a:cs typeface="Lucida Grande"/>
                <a:sym typeface="Wingdings"/>
              </a:rPr>
              <a:t>Δ</a:t>
            </a:r>
            <a:r>
              <a:rPr lang="en-US" sz="3000" dirty="0" err="1">
                <a:solidFill>
                  <a:srgbClr val="FF6600"/>
                </a:solidFill>
                <a:sym typeface="Wingdings"/>
              </a:rPr>
              <a:t>T</a:t>
            </a:r>
            <a:endParaRPr lang="en-US" sz="3000" dirty="0">
              <a:solidFill>
                <a:srgbClr val="FF66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20634" y="3678644"/>
            <a:ext cx="24309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6600"/>
                </a:solidFill>
              </a:rPr>
              <a:t>Q = </a:t>
            </a:r>
            <a:r>
              <a:rPr lang="en-US" sz="3000" dirty="0" err="1" smtClean="0">
                <a:solidFill>
                  <a:srgbClr val="FF6600"/>
                </a:solidFill>
              </a:rPr>
              <a:t>m</a:t>
            </a:r>
            <a:r>
              <a:rPr lang="en-US" sz="3000" dirty="0" err="1" smtClean="0">
                <a:solidFill>
                  <a:srgbClr val="FF660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3000" dirty="0" err="1" smtClean="0">
                <a:solidFill>
                  <a:srgbClr val="FF6600"/>
                </a:solidFill>
                <a:sym typeface="Wingdings"/>
              </a:rPr>
              <a:t>c</a:t>
            </a:r>
            <a:r>
              <a:rPr lang="en-US" sz="3000" dirty="0" err="1" smtClean="0">
                <a:solidFill>
                  <a:srgbClr val="FF660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3000" dirty="0" err="1" smtClean="0">
                <a:solidFill>
                  <a:srgbClr val="FF6600"/>
                </a:solidFill>
                <a:latin typeface="Lucida Grande"/>
                <a:ea typeface="Lucida Grande"/>
                <a:cs typeface="Lucida Grande"/>
                <a:sym typeface="Wingdings"/>
              </a:rPr>
              <a:t>Δ</a:t>
            </a:r>
            <a:r>
              <a:rPr lang="en-US" sz="3000" dirty="0" err="1">
                <a:solidFill>
                  <a:srgbClr val="FF6600"/>
                </a:solidFill>
                <a:sym typeface="Wingdings"/>
              </a:rPr>
              <a:t>T</a:t>
            </a:r>
            <a:endParaRPr lang="en-US" sz="3000" dirty="0">
              <a:solidFill>
                <a:srgbClr val="FF66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6699858">
            <a:off x="7613615" y="790885"/>
            <a:ext cx="20706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6600"/>
                </a:solidFill>
              </a:rPr>
              <a:t>Q = </a:t>
            </a:r>
            <a:r>
              <a:rPr lang="en-US" sz="3000" dirty="0" err="1" smtClean="0">
                <a:solidFill>
                  <a:srgbClr val="FF6600"/>
                </a:solidFill>
              </a:rPr>
              <a:t>m</a:t>
            </a:r>
            <a:r>
              <a:rPr lang="en-US" sz="3000" dirty="0" err="1" smtClean="0">
                <a:solidFill>
                  <a:srgbClr val="FF660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3000" dirty="0" err="1" smtClean="0">
                <a:solidFill>
                  <a:srgbClr val="FF6600"/>
                </a:solidFill>
                <a:sym typeface="Wingdings"/>
              </a:rPr>
              <a:t>c</a:t>
            </a:r>
            <a:r>
              <a:rPr lang="en-US" sz="3000" dirty="0" err="1" smtClean="0">
                <a:solidFill>
                  <a:srgbClr val="FF660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3000" dirty="0" err="1" smtClean="0">
                <a:solidFill>
                  <a:srgbClr val="FF6600"/>
                </a:solidFill>
                <a:latin typeface="Lucida Grande"/>
                <a:ea typeface="Lucida Grande"/>
                <a:cs typeface="Lucida Grande"/>
                <a:sym typeface="Wingdings"/>
              </a:rPr>
              <a:t>Δ</a:t>
            </a:r>
            <a:r>
              <a:rPr lang="en-US" sz="3000" dirty="0" err="1">
                <a:solidFill>
                  <a:srgbClr val="FF6600"/>
                </a:solidFill>
                <a:sym typeface="Wingdings"/>
              </a:rPr>
              <a:t>T</a:t>
            </a:r>
            <a:endParaRPr lang="en-US" sz="3000" dirty="0">
              <a:solidFill>
                <a:srgbClr val="FF66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3678" y="2264066"/>
            <a:ext cx="266767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80"/>
                </a:solidFill>
              </a:rPr>
              <a:t>Q = </a:t>
            </a:r>
            <a:r>
              <a:rPr lang="en-US" sz="3000" dirty="0" err="1" smtClean="0">
                <a:solidFill>
                  <a:srgbClr val="FF0080"/>
                </a:solidFill>
              </a:rPr>
              <a:t>m</a:t>
            </a:r>
            <a:r>
              <a:rPr lang="en-US" sz="3000" dirty="0" err="1" smtClean="0">
                <a:solidFill>
                  <a:srgbClr val="FF008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3000" dirty="0" err="1" smtClean="0">
                <a:solidFill>
                  <a:srgbClr val="FF0080"/>
                </a:solidFill>
                <a:latin typeface="Lucida Grande"/>
                <a:ea typeface="Lucida Grande"/>
                <a:cs typeface="Lucida Grande"/>
                <a:sym typeface="Wingdings"/>
              </a:rPr>
              <a:t>Δ</a:t>
            </a:r>
            <a:r>
              <a:rPr lang="en-US" sz="3000" dirty="0" err="1" smtClean="0">
                <a:solidFill>
                  <a:srgbClr val="FF0080"/>
                </a:solidFill>
                <a:sym typeface="Wingdings"/>
              </a:rPr>
              <a:t>H</a:t>
            </a:r>
            <a:r>
              <a:rPr lang="en-US" sz="3000" baseline="-25000" dirty="0" err="1" smtClean="0">
                <a:solidFill>
                  <a:srgbClr val="FF0080"/>
                </a:solidFill>
                <a:sym typeface="Wingdings"/>
              </a:rPr>
              <a:t>f</a:t>
            </a:r>
            <a:r>
              <a:rPr lang="en-US" sz="3000" dirty="0" smtClean="0">
                <a:solidFill>
                  <a:srgbClr val="FF0080"/>
                </a:solidFill>
                <a:sym typeface="Wingdings"/>
              </a:rPr>
              <a:t> </a:t>
            </a:r>
          </a:p>
          <a:p>
            <a:r>
              <a:rPr lang="en-US" sz="3000" dirty="0" smtClean="0">
                <a:solidFill>
                  <a:srgbClr val="FF0080"/>
                </a:solidFill>
                <a:sym typeface="Wingdings"/>
              </a:rPr>
              <a:t> </a:t>
            </a:r>
            <a:r>
              <a:rPr lang="en-US" sz="3000" dirty="0">
                <a:solidFill>
                  <a:srgbClr val="FF0080"/>
                </a:solidFill>
              </a:rPr>
              <a:t>Q </a:t>
            </a:r>
            <a:r>
              <a:rPr lang="en-US" sz="3000" dirty="0" smtClean="0">
                <a:solidFill>
                  <a:srgbClr val="FF0080"/>
                </a:solidFill>
              </a:rPr>
              <a:t>=m</a:t>
            </a:r>
            <a:r>
              <a:rPr lang="en-US" sz="3000" dirty="0" smtClean="0">
                <a:solidFill>
                  <a:srgbClr val="FF008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3000" dirty="0">
                <a:solidFill>
                  <a:srgbClr val="FF0080"/>
                </a:solidFill>
              </a:rPr>
              <a:t>-</a:t>
            </a:r>
            <a:r>
              <a:rPr lang="en-US" sz="3000" dirty="0" err="1" smtClean="0">
                <a:solidFill>
                  <a:srgbClr val="FF0080"/>
                </a:solidFill>
                <a:latin typeface="Lucida Grande"/>
                <a:ea typeface="Lucida Grande"/>
                <a:cs typeface="Lucida Grande"/>
                <a:sym typeface="Wingdings"/>
              </a:rPr>
              <a:t>Δ</a:t>
            </a:r>
            <a:r>
              <a:rPr lang="en-US" sz="3000" dirty="0" err="1" smtClean="0">
                <a:solidFill>
                  <a:srgbClr val="FF0080"/>
                </a:solidFill>
                <a:sym typeface="Wingdings"/>
              </a:rPr>
              <a:t>H</a:t>
            </a:r>
            <a:r>
              <a:rPr lang="en-US" sz="3000" baseline="-25000" dirty="0" err="1" smtClean="0">
                <a:solidFill>
                  <a:srgbClr val="FF0080"/>
                </a:solidFill>
                <a:sym typeface="Wingdings"/>
              </a:rPr>
              <a:t>f</a:t>
            </a:r>
            <a:r>
              <a:rPr lang="en-US" sz="3000" dirty="0" smtClean="0">
                <a:solidFill>
                  <a:srgbClr val="FF0080"/>
                </a:solidFill>
                <a:sym typeface="Wingdings"/>
              </a:rPr>
              <a:t> </a:t>
            </a:r>
            <a:endParaRPr lang="en-US" sz="3000" dirty="0">
              <a:solidFill>
                <a:srgbClr val="FF008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83907" y="527878"/>
            <a:ext cx="266767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80"/>
                </a:solidFill>
              </a:rPr>
              <a:t>Q = </a:t>
            </a:r>
            <a:r>
              <a:rPr lang="en-US" sz="3000" dirty="0" err="1" smtClean="0">
                <a:solidFill>
                  <a:srgbClr val="FF0080"/>
                </a:solidFill>
              </a:rPr>
              <a:t>m</a:t>
            </a:r>
            <a:r>
              <a:rPr lang="en-US" sz="3000" dirty="0" err="1" smtClean="0">
                <a:solidFill>
                  <a:srgbClr val="FF008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3000" dirty="0" err="1" smtClean="0">
                <a:solidFill>
                  <a:srgbClr val="FF0080"/>
                </a:solidFill>
                <a:latin typeface="Lucida Grande"/>
                <a:ea typeface="Lucida Grande"/>
                <a:cs typeface="Lucida Grande"/>
                <a:sym typeface="Wingdings"/>
              </a:rPr>
              <a:t>Δ</a:t>
            </a:r>
            <a:r>
              <a:rPr lang="en-US" sz="3000" dirty="0" err="1" smtClean="0">
                <a:solidFill>
                  <a:srgbClr val="FF0080"/>
                </a:solidFill>
                <a:sym typeface="Wingdings"/>
              </a:rPr>
              <a:t>H</a:t>
            </a:r>
            <a:r>
              <a:rPr lang="en-US" sz="3000" baseline="-25000" dirty="0" err="1">
                <a:solidFill>
                  <a:srgbClr val="FF0080"/>
                </a:solidFill>
                <a:sym typeface="Wingdings"/>
              </a:rPr>
              <a:t>V</a:t>
            </a:r>
            <a:r>
              <a:rPr lang="en-US" sz="3000" dirty="0" smtClean="0">
                <a:solidFill>
                  <a:srgbClr val="FF0080"/>
                </a:solidFill>
                <a:sym typeface="Wingdings"/>
              </a:rPr>
              <a:t> </a:t>
            </a:r>
          </a:p>
          <a:p>
            <a:r>
              <a:rPr lang="en-US" sz="3000" dirty="0" smtClean="0">
                <a:solidFill>
                  <a:srgbClr val="FF0080"/>
                </a:solidFill>
                <a:sym typeface="Wingdings"/>
              </a:rPr>
              <a:t> </a:t>
            </a:r>
            <a:r>
              <a:rPr lang="en-US" sz="3000" dirty="0">
                <a:solidFill>
                  <a:srgbClr val="FF0080"/>
                </a:solidFill>
              </a:rPr>
              <a:t>Q </a:t>
            </a:r>
            <a:r>
              <a:rPr lang="en-US" sz="3000" dirty="0" smtClean="0">
                <a:solidFill>
                  <a:srgbClr val="FF0080"/>
                </a:solidFill>
              </a:rPr>
              <a:t>=m</a:t>
            </a:r>
            <a:r>
              <a:rPr lang="en-US" sz="3000" dirty="0" smtClean="0">
                <a:solidFill>
                  <a:srgbClr val="FF008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3000" dirty="0">
                <a:solidFill>
                  <a:srgbClr val="FF0080"/>
                </a:solidFill>
              </a:rPr>
              <a:t>-</a:t>
            </a:r>
            <a:r>
              <a:rPr lang="en-US" sz="3000" dirty="0" smtClean="0">
                <a:solidFill>
                  <a:srgbClr val="FF0080"/>
                </a:solidFill>
                <a:latin typeface="Lucida Grande"/>
                <a:ea typeface="Lucida Grande"/>
                <a:cs typeface="Lucida Grande"/>
                <a:sym typeface="Wingdings"/>
              </a:rPr>
              <a:t>Δ</a:t>
            </a:r>
            <a:r>
              <a:rPr lang="en-US" sz="3000" dirty="0" smtClean="0">
                <a:solidFill>
                  <a:srgbClr val="FF0080"/>
                </a:solidFill>
                <a:sym typeface="Wingdings"/>
              </a:rPr>
              <a:t>H</a:t>
            </a:r>
            <a:r>
              <a:rPr lang="en-US" sz="3000" baseline="-25000" dirty="0">
                <a:solidFill>
                  <a:srgbClr val="FF0080"/>
                </a:solidFill>
                <a:sym typeface="Wingdings"/>
              </a:rPr>
              <a:t>V</a:t>
            </a:r>
            <a:r>
              <a:rPr lang="en-US" sz="3000" dirty="0" smtClean="0">
                <a:solidFill>
                  <a:srgbClr val="FF0080"/>
                </a:solidFill>
                <a:sym typeface="Wingdings"/>
              </a:rPr>
              <a:t> </a:t>
            </a:r>
            <a:endParaRPr lang="en-US" sz="3000" dirty="0">
              <a:solidFill>
                <a:srgbClr val="FF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744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 animBg="1"/>
      <p:bldP spid="15" grpId="0"/>
      <p:bldP spid="16" grpId="0"/>
      <p:bldP spid="17" grpId="0"/>
      <p:bldP spid="18" grpId="0"/>
      <p:bldP spid="19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Practice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5500" dirty="0" smtClean="0"/>
              <a:t>Use the information provided on your worksheet to answer practice questions 1-6. We will review the answers before you leave.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591835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Heating Curve Skills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sz="5500" dirty="0" smtClean="0"/>
              <a:t>Remember the strategies we discussed on Friday:</a:t>
            </a:r>
          </a:p>
          <a:p>
            <a:pPr marL="914400" indent="-914400">
              <a:buAutoNum type="arabicPeriod"/>
            </a:pPr>
            <a:r>
              <a:rPr lang="en-US" sz="5100" dirty="0" smtClean="0"/>
              <a:t>Read &amp; annotate questions</a:t>
            </a:r>
          </a:p>
          <a:p>
            <a:pPr marL="914400" indent="-914400">
              <a:buAutoNum type="arabicPeriod"/>
            </a:pPr>
            <a:r>
              <a:rPr lang="en-US" sz="5100" dirty="0"/>
              <a:t>A</a:t>
            </a:r>
            <a:r>
              <a:rPr lang="en-US" sz="5100" dirty="0" smtClean="0"/>
              <a:t>nnotate tables/graphs</a:t>
            </a:r>
          </a:p>
          <a:p>
            <a:pPr marL="914400" indent="-914400">
              <a:buAutoNum type="arabicPeriod"/>
            </a:pPr>
            <a:r>
              <a:rPr lang="en-US" sz="5100" dirty="0"/>
              <a:t>A</a:t>
            </a:r>
            <a:r>
              <a:rPr lang="en-US" sz="5100" dirty="0" smtClean="0"/>
              <a:t>nswer questions</a:t>
            </a:r>
          </a:p>
          <a:p>
            <a:pPr marL="914400" indent="-914400">
              <a:buAutoNum type="arabicPeriod"/>
            </a:pPr>
            <a:r>
              <a:rPr lang="en-US" sz="5100" dirty="0" smtClean="0"/>
              <a:t>Read passage if required</a:t>
            </a:r>
          </a:p>
          <a:p>
            <a:r>
              <a:rPr lang="en-US" sz="5100" dirty="0" smtClean="0"/>
              <a:t>You will have 6 minutes to complete this skills passage (this is very similar to your unit test skills passage!!)</a:t>
            </a:r>
            <a:endParaRPr lang="en-US" sz="5100" dirty="0"/>
          </a:p>
        </p:txBody>
      </p:sp>
    </p:spTree>
    <p:extLst>
      <p:ext uri="{BB962C8B-B14F-4D97-AF65-F5344CB8AC3E}">
        <p14:creationId xmlns:p14="http://schemas.microsoft.com/office/powerpoint/2010/main" val="3393432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>
                <a:latin typeface="Calibri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Tutoring this week: Monday and Tuesday after school in 324.</a:t>
            </a:r>
          </a:p>
          <a:p>
            <a:r>
              <a:rPr lang="en-US" sz="4400" dirty="0" smtClean="0"/>
              <a:t>Unit test: </a:t>
            </a:r>
            <a:r>
              <a:rPr lang="en-US" sz="4400" u="sng" dirty="0" smtClean="0"/>
              <a:t>WEDNESDAY</a:t>
            </a:r>
            <a:r>
              <a:rPr lang="en-US" sz="4400" dirty="0" smtClean="0"/>
              <a:t>!</a:t>
            </a:r>
          </a:p>
          <a:p>
            <a:r>
              <a:rPr lang="en-US" sz="4400" dirty="0" smtClean="0"/>
              <a:t>Lab Reports were due Friday!</a:t>
            </a:r>
          </a:p>
          <a:p>
            <a:r>
              <a:rPr lang="en-US" sz="4400" dirty="0" smtClean="0"/>
              <a:t>Textbook Reading was due Friday!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86943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4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600" b="1">
                <a:latin typeface="Arial" charset="0"/>
                <a:ea typeface="ＭＳ Ｐゴシック" charset="0"/>
                <a:cs typeface="ＭＳ Ｐゴシック" charset="0"/>
              </a:rPr>
              <a:t>Agenda</a:t>
            </a:r>
          </a:p>
        </p:txBody>
      </p:sp>
      <p:sp>
        <p:nvSpPr>
          <p:cNvPr id="14338" name="Content Placeholder 5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4400" dirty="0" smtClean="0"/>
              <a:t>Catalyst </a:t>
            </a:r>
          </a:p>
          <a:p>
            <a:pPr eaLnBrk="1" hangingPunct="1">
              <a:defRPr/>
            </a:pPr>
            <a:r>
              <a:rPr lang="en-US" sz="4400" dirty="0" smtClean="0"/>
              <a:t>Announcements</a:t>
            </a:r>
          </a:p>
          <a:p>
            <a:pPr eaLnBrk="1" hangingPunct="1">
              <a:defRPr/>
            </a:pPr>
            <a:r>
              <a:rPr lang="en-US" sz="4400" dirty="0" smtClean="0"/>
              <a:t>HW Review</a:t>
            </a:r>
          </a:p>
          <a:p>
            <a:pPr eaLnBrk="1" hangingPunct="1">
              <a:defRPr/>
            </a:pPr>
            <a:r>
              <a:rPr lang="en-US" sz="4400" dirty="0" smtClean="0"/>
              <a:t>Demo</a:t>
            </a:r>
            <a:endParaRPr lang="en-US" sz="4400" dirty="0"/>
          </a:p>
          <a:p>
            <a:pPr eaLnBrk="1" hangingPunct="1">
              <a:defRPr/>
            </a:pPr>
            <a:r>
              <a:rPr lang="en-US" sz="4400" dirty="0" smtClean="0"/>
              <a:t>Notes/Practice</a:t>
            </a:r>
          </a:p>
          <a:p>
            <a:pPr eaLnBrk="1" hangingPunct="1">
              <a:defRPr/>
            </a:pPr>
            <a:r>
              <a:rPr lang="en-US" sz="4400" dirty="0" smtClean="0"/>
              <a:t>Skills Practice (if time)</a:t>
            </a:r>
          </a:p>
        </p:txBody>
      </p:sp>
    </p:spTree>
    <p:extLst>
      <p:ext uri="{BB962C8B-B14F-4D97-AF65-F5344CB8AC3E}">
        <p14:creationId xmlns:p14="http://schemas.microsoft.com/office/powerpoint/2010/main" val="2385764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HW Review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10. Exothermic: c, d, e, h, k</a:t>
            </a:r>
          </a:p>
          <a:p>
            <a:pPr marL="0" indent="0">
              <a:buNone/>
            </a:pPr>
            <a:r>
              <a:rPr lang="en-US" sz="4000" dirty="0" smtClean="0"/>
              <a:t>Endothermic: a, b, f, g, I, j</a:t>
            </a:r>
          </a:p>
          <a:p>
            <a:pPr marL="0" indent="0">
              <a:buNone/>
            </a:pPr>
            <a:r>
              <a:rPr lang="en-US" sz="4000" dirty="0" smtClean="0"/>
              <a:t>11. In an exothermic reaction heat is lost by the system. Picture of anything with heat moving OUT of the system.</a:t>
            </a:r>
          </a:p>
          <a:p>
            <a:pPr marL="0" indent="0">
              <a:buNone/>
            </a:pPr>
            <a:r>
              <a:rPr lang="en-US" sz="4000" dirty="0" smtClean="0"/>
              <a:t>12. 120 J. Endothermic (+Q)</a:t>
            </a:r>
          </a:p>
          <a:p>
            <a:pPr marL="0" indent="0">
              <a:buNone/>
            </a:pPr>
            <a:r>
              <a:rPr lang="en-US" sz="4000" dirty="0" smtClean="0"/>
              <a:t>13. -301 J. Exothermic (-Q)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03826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Boiling Water Demo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Complete the top part of your notes sheet for today during the demo.</a:t>
            </a:r>
          </a:p>
          <a:p>
            <a:r>
              <a:rPr lang="en-US" sz="5500" dirty="0" smtClean="0"/>
              <a:t>What happened to the energy?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283552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Heating Curve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5500" dirty="0" smtClean="0"/>
              <a:t>Work with a neighbor to answer the questions related to the heating curve for water.</a:t>
            </a:r>
          </a:p>
          <a:p>
            <a:r>
              <a:rPr lang="en-US" sz="5500" dirty="0" smtClean="0"/>
              <a:t>Think carefully about #7 and #8</a:t>
            </a:r>
          </a:p>
          <a:p>
            <a:r>
              <a:rPr lang="en-US" sz="5500" dirty="0" smtClean="0"/>
              <a:t>We will review the answers in 6 minutes.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1030795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4"/>
          <p:cNvSpPr>
            <a:spLocks noGrp="1"/>
          </p:cNvSpPr>
          <p:nvPr>
            <p:ph type="title"/>
          </p:nvPr>
        </p:nvSpPr>
        <p:spPr>
          <a:xfrm>
            <a:off x="457200" y="-2388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ＭＳ Ｐゴシック" charset="0"/>
              </a:rPr>
              <a:t>Heating Curve of Water</a:t>
            </a:r>
            <a:endParaRPr lang="en-US" sz="6600" b="1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9" name="Picture 8" descr="Screen Shot 2014-10-19 at 3.05.3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8458200" cy="4953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694596" y="5309320"/>
            <a:ext cx="1854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0000FF"/>
                </a:solidFill>
              </a:rPr>
              <a:t>solid</a:t>
            </a:r>
            <a:endParaRPr lang="en-US" sz="3000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83834" y="3678644"/>
            <a:ext cx="1854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0000FF"/>
                </a:solidFill>
              </a:rPr>
              <a:t>liquid</a:t>
            </a:r>
            <a:endParaRPr lang="en-US" sz="3000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14153" y="2002996"/>
            <a:ext cx="1854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0000FF"/>
                </a:solidFill>
              </a:rPr>
              <a:t>gas</a:t>
            </a:r>
            <a:endParaRPr lang="en-US" sz="3000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45816" y="3535621"/>
            <a:ext cx="2134838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0000FF"/>
                </a:solidFill>
              </a:rPr>
              <a:t>Melting </a:t>
            </a:r>
            <a:r>
              <a:rPr lang="en-US" sz="3000" dirty="0" smtClean="0">
                <a:solidFill>
                  <a:srgbClr val="0000FF"/>
                </a:solidFill>
                <a:sym typeface="Wingdings"/>
              </a:rPr>
              <a:t></a:t>
            </a:r>
          </a:p>
          <a:p>
            <a:r>
              <a:rPr lang="en-US" sz="3000" dirty="0" smtClean="0">
                <a:solidFill>
                  <a:srgbClr val="0000FF"/>
                </a:solidFill>
                <a:sym typeface="Wingdings"/>
              </a:rPr>
              <a:t> Freezing</a:t>
            </a:r>
            <a:endParaRPr lang="en-US" sz="3000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82913" y="1417638"/>
            <a:ext cx="4431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0000FF"/>
                </a:solidFill>
              </a:rPr>
              <a:t>Boiling (Evaporation) </a:t>
            </a:r>
            <a:r>
              <a:rPr lang="en-US" sz="3000" dirty="0" smtClean="0">
                <a:solidFill>
                  <a:srgbClr val="0000FF"/>
                </a:solidFill>
                <a:sym typeface="Wingdings"/>
              </a:rPr>
              <a:t></a:t>
            </a:r>
          </a:p>
          <a:p>
            <a:r>
              <a:rPr lang="en-US" sz="3000" dirty="0" smtClean="0">
                <a:solidFill>
                  <a:srgbClr val="0000FF"/>
                </a:solidFill>
                <a:sym typeface="Wingdings"/>
              </a:rPr>
              <a:t> Condensing</a:t>
            </a:r>
            <a:endParaRPr lang="en-US" sz="3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241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 animBg="1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**Key Point: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5500" dirty="0" smtClean="0">
                <a:solidFill>
                  <a:srgbClr val="0000FF"/>
                </a:solidFill>
              </a:rPr>
              <a:t>Latent Heat: Heat energy released/absorbed by a system that does not change the temperature of the system.</a:t>
            </a:r>
          </a:p>
          <a:p>
            <a:r>
              <a:rPr lang="en-US" sz="5500" dirty="0" smtClean="0">
                <a:solidFill>
                  <a:srgbClr val="0000FF"/>
                </a:solidFill>
              </a:rPr>
              <a:t>Most often occurs </a:t>
            </a:r>
            <a:r>
              <a:rPr lang="en-US" sz="5500" dirty="0" smtClean="0">
                <a:solidFill>
                  <a:srgbClr val="0000FF"/>
                </a:solidFill>
              </a:rPr>
              <a:t>in </a:t>
            </a:r>
            <a:r>
              <a:rPr lang="en-US" sz="5500" u="sng" dirty="0" smtClean="0">
                <a:solidFill>
                  <a:srgbClr val="0000FF"/>
                </a:solidFill>
              </a:rPr>
              <a:t>phase </a:t>
            </a:r>
            <a:r>
              <a:rPr lang="en-US" sz="5500" u="sng" dirty="0" smtClean="0">
                <a:solidFill>
                  <a:srgbClr val="0000FF"/>
                </a:solidFill>
              </a:rPr>
              <a:t>changes</a:t>
            </a:r>
            <a:r>
              <a:rPr lang="en-US" sz="5500" dirty="0" smtClean="0">
                <a:solidFill>
                  <a:srgbClr val="0000FF"/>
                </a:solidFill>
              </a:rPr>
              <a:t>.</a:t>
            </a:r>
            <a:endParaRPr lang="en-US" sz="55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812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Q=</a:t>
            </a:r>
            <a:r>
              <a:rPr lang="en-US" sz="6600" b="1" dirty="0" err="1"/>
              <a:t>C</a:t>
            </a:r>
            <a:r>
              <a:rPr lang="en-US" sz="6600" b="1" dirty="0" err="1">
                <a:latin typeface="Wingdings"/>
              </a:rPr>
              <a:t></a:t>
            </a:r>
            <a:r>
              <a:rPr lang="en-US" sz="6600" b="1" dirty="0" err="1"/>
              <a:t>m</a:t>
            </a:r>
            <a:r>
              <a:rPr lang="en-US" sz="6600" b="1" dirty="0" err="1">
                <a:latin typeface="Wingdings"/>
              </a:rPr>
              <a:t></a:t>
            </a:r>
            <a:r>
              <a:rPr lang="en-US" sz="6600" b="1" dirty="0" err="1"/>
              <a:t>ΔT</a:t>
            </a:r>
            <a:r>
              <a:rPr lang="en-US" sz="6600" b="1" dirty="0" smtClean="0">
                <a:effectLst/>
              </a:rPr>
              <a:t> 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i="1" dirty="0" smtClean="0"/>
              <a:t>Why doesn’t this equation work during parts D and E on the graph?</a:t>
            </a:r>
            <a:endParaRPr lang="en-US" sz="5500" i="1" dirty="0"/>
          </a:p>
        </p:txBody>
      </p:sp>
    </p:spTree>
    <p:extLst>
      <p:ext uri="{BB962C8B-B14F-4D97-AF65-F5344CB8AC3E}">
        <p14:creationId xmlns:p14="http://schemas.microsoft.com/office/powerpoint/2010/main" val="3343345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537</Words>
  <Application>Microsoft Macintosh PowerPoint</Application>
  <PresentationFormat>On-screen Show (4:3)</PresentationFormat>
  <Paragraphs>90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10/20/14</vt:lpstr>
      <vt:lpstr>Announcements</vt:lpstr>
      <vt:lpstr>Agenda</vt:lpstr>
      <vt:lpstr>HW Review</vt:lpstr>
      <vt:lpstr>Boiling Water Demo</vt:lpstr>
      <vt:lpstr>Heating Curve</vt:lpstr>
      <vt:lpstr>Heating Curve of Water</vt:lpstr>
      <vt:lpstr>**Key Point:</vt:lpstr>
      <vt:lpstr>Q=CmΔT </vt:lpstr>
      <vt:lpstr>Types of Latent Heat</vt:lpstr>
      <vt:lpstr>Types of Latent Heat</vt:lpstr>
      <vt:lpstr>EQUATIONS:</vt:lpstr>
      <vt:lpstr>Heating Curve of Water</vt:lpstr>
      <vt:lpstr>Practice</vt:lpstr>
      <vt:lpstr>Heating Curve Skills</vt:lpstr>
    </vt:vector>
  </TitlesOfParts>
  <Company>Chicago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10/20/14</dc:title>
  <dc:creator>Betsy Miller</dc:creator>
  <cp:lastModifiedBy>Betsy Miller</cp:lastModifiedBy>
  <cp:revision>8</cp:revision>
  <dcterms:created xsi:type="dcterms:W3CDTF">2014-10-17T18:57:50Z</dcterms:created>
  <dcterms:modified xsi:type="dcterms:W3CDTF">2014-10-20T13:51:54Z</dcterms:modified>
</cp:coreProperties>
</file>