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7" r:id="rId2"/>
    <p:sldId id="258" r:id="rId3"/>
    <p:sldId id="259" r:id="rId4"/>
    <p:sldId id="287" r:id="rId5"/>
    <p:sldId id="291" r:id="rId6"/>
    <p:sldId id="288" r:id="rId7"/>
    <p:sldId id="289" r:id="rId8"/>
    <p:sldId id="262" r:id="rId9"/>
    <p:sldId id="263" r:id="rId10"/>
    <p:sldId id="264" r:id="rId11"/>
    <p:sldId id="265" r:id="rId12"/>
    <p:sldId id="266" r:id="rId13"/>
    <p:sldId id="268" r:id="rId14"/>
    <p:sldId id="267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90" r:id="rId28"/>
    <p:sldId id="270" r:id="rId29"/>
    <p:sldId id="271" r:id="rId30"/>
    <p:sldId id="274" r:id="rId31"/>
    <p:sldId id="272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7" d="100"/>
          <a:sy n="47" d="100"/>
        </p:scale>
        <p:origin x="-10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DEC3F-E08B-3A4A-B519-12D41477B564}" type="datetimeFigureOut">
              <a:rPr lang="en-US" smtClean="0"/>
              <a:t>10/6/14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AC8B3-3397-8344-BB91-BCA1722A3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39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0C0640A-AE5A-1A49-B381-DB1F05C103AF}" type="slidenum">
              <a:rPr lang="en-US" sz="1200"/>
              <a:pPr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F7111-3BA3-834B-94D6-36C1C0E799F0}" type="datetimeFigureOut">
              <a:rPr lang="en-US" smtClean="0"/>
              <a:t>10/6/14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BCD1D-2CF9-7A4C-A071-8346B8BF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19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F7111-3BA3-834B-94D6-36C1C0E799F0}" type="datetimeFigureOut">
              <a:rPr lang="en-US" smtClean="0"/>
              <a:t>10/6/14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BCD1D-2CF9-7A4C-A071-8346B8BF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231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F7111-3BA3-834B-94D6-36C1C0E799F0}" type="datetimeFigureOut">
              <a:rPr lang="en-US" smtClean="0"/>
              <a:t>10/6/14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BCD1D-2CF9-7A4C-A071-8346B8BF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42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F7111-3BA3-834B-94D6-36C1C0E799F0}" type="datetimeFigureOut">
              <a:rPr lang="en-US" smtClean="0"/>
              <a:t>10/6/14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BCD1D-2CF9-7A4C-A071-8346B8BF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01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F7111-3BA3-834B-94D6-36C1C0E799F0}" type="datetimeFigureOut">
              <a:rPr lang="en-US" smtClean="0"/>
              <a:t>10/6/14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BCD1D-2CF9-7A4C-A071-8346B8BF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86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F7111-3BA3-834B-94D6-36C1C0E799F0}" type="datetimeFigureOut">
              <a:rPr lang="en-US" smtClean="0"/>
              <a:t>10/6/14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BCD1D-2CF9-7A4C-A071-8346B8BF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680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F7111-3BA3-834B-94D6-36C1C0E799F0}" type="datetimeFigureOut">
              <a:rPr lang="en-US" smtClean="0"/>
              <a:t>10/6/14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BCD1D-2CF9-7A4C-A071-8346B8BF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19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F7111-3BA3-834B-94D6-36C1C0E799F0}" type="datetimeFigureOut">
              <a:rPr lang="en-US" smtClean="0"/>
              <a:t>10/6/14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BCD1D-2CF9-7A4C-A071-8346B8BF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72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F7111-3BA3-834B-94D6-36C1C0E799F0}" type="datetimeFigureOut">
              <a:rPr lang="en-US" smtClean="0"/>
              <a:t>10/6/14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BCD1D-2CF9-7A4C-A071-8346B8BF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264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F7111-3BA3-834B-94D6-36C1C0E799F0}" type="datetimeFigureOut">
              <a:rPr lang="en-US" smtClean="0"/>
              <a:t>10/6/14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BCD1D-2CF9-7A4C-A071-8346B8BF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189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F7111-3BA3-834B-94D6-36C1C0E799F0}" type="datetimeFigureOut">
              <a:rPr lang="en-US" smtClean="0"/>
              <a:t>10/6/14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BCD1D-2CF9-7A4C-A071-8346B8BF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43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F7111-3BA3-834B-94D6-36C1C0E799F0}" type="datetimeFigureOut">
              <a:rPr lang="en-US" smtClean="0"/>
              <a:t>10/6/14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BCD1D-2CF9-7A4C-A071-8346B8BF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11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3"/>
          <p:cNvSpPr>
            <a:spLocks noGrp="1"/>
          </p:cNvSpPr>
          <p:nvPr>
            <p:ph type="title"/>
          </p:nvPr>
        </p:nvSpPr>
        <p:spPr>
          <a:xfrm>
            <a:off x="0" y="15875"/>
            <a:ext cx="9144000" cy="1143000"/>
          </a:xfrm>
        </p:spPr>
        <p:txBody>
          <a:bodyPr/>
          <a:lstStyle/>
          <a:p>
            <a:r>
              <a:rPr lang="en-US" sz="6600" b="1" dirty="0" smtClean="0">
                <a:latin typeface="Arial" charset="0"/>
                <a:ea typeface="ＭＳ Ｐゴシック" charset="0"/>
                <a:cs typeface="ＭＳ Ｐゴシック" charset="0"/>
              </a:rPr>
              <a:t>10</a:t>
            </a:r>
            <a:r>
              <a:rPr lang="en-US" sz="6600" b="1" dirty="0" smtClean="0">
                <a:latin typeface="Arial" charset="0"/>
                <a:ea typeface="ＭＳ Ｐゴシック" charset="0"/>
                <a:cs typeface="ＭＳ Ｐゴシック" charset="0"/>
              </a:rPr>
              <a:t>/6/</a:t>
            </a:r>
            <a:r>
              <a:rPr lang="en-US" sz="6600" b="1" dirty="0">
                <a:latin typeface="Arial" charset="0"/>
                <a:ea typeface="ＭＳ Ｐゴシック" charset="0"/>
                <a:cs typeface="ＭＳ Ｐゴシック" charset="0"/>
              </a:rPr>
              <a:t>14</a:t>
            </a:r>
          </a:p>
        </p:txBody>
      </p:sp>
      <p:sp>
        <p:nvSpPr>
          <p:cNvPr id="14338" name="Content Placeholder 4"/>
          <p:cNvSpPr>
            <a:spLocks noGrp="1"/>
          </p:cNvSpPr>
          <p:nvPr>
            <p:ph sz="half" idx="1"/>
          </p:nvPr>
        </p:nvSpPr>
        <p:spPr>
          <a:xfrm>
            <a:off x="0" y="1158875"/>
            <a:ext cx="3933662" cy="5368925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n-US" sz="3200" b="1" dirty="0">
                <a:latin typeface="Arial" charset="0"/>
                <a:ea typeface="ＭＳ Ｐゴシック" charset="0"/>
                <a:cs typeface="ＭＳ Ｐゴシック" charset="0"/>
              </a:rPr>
              <a:t>Homework</a:t>
            </a:r>
            <a:r>
              <a:rPr lang="en-US" sz="3200" dirty="0" smtClean="0">
                <a:latin typeface="Arial" charset="0"/>
                <a:ea typeface="ＭＳ Ｐゴシック" charset="0"/>
                <a:cs typeface="ＭＳ Ｐゴシック" charset="0"/>
              </a:rPr>
              <a:t>: None!</a:t>
            </a:r>
          </a:p>
          <a:p>
            <a:pPr marL="0" indent="0">
              <a:buFontTx/>
              <a:buNone/>
            </a:pPr>
            <a:endParaRPr lang="en-US" sz="32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r>
              <a:rPr lang="en-US" sz="3200" b="1" dirty="0" smtClean="0">
                <a:latin typeface="Arial" charset="0"/>
                <a:ea typeface="ＭＳ Ｐゴシック" charset="0"/>
                <a:cs typeface="ＭＳ Ｐゴシック" charset="0"/>
              </a:rPr>
              <a:t>Objective</a:t>
            </a:r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: We </a:t>
            </a:r>
            <a:r>
              <a:rPr lang="en-US" sz="3200" dirty="0" smtClean="0">
                <a:latin typeface="Arial" charset="0"/>
                <a:ea typeface="ＭＳ Ｐゴシック" charset="0"/>
                <a:cs typeface="ＭＳ Ｐゴシック" charset="0"/>
              </a:rPr>
              <a:t>will be </a:t>
            </a:r>
            <a:r>
              <a:rPr lang="en-US" sz="3200" dirty="0" smtClean="0">
                <a:latin typeface="Arial" charset="0"/>
                <a:ea typeface="ＭＳ Ｐゴシック" charset="0"/>
                <a:cs typeface="ＭＳ Ｐゴシック" charset="0"/>
              </a:rPr>
              <a:t>able to define energy and differentiate between potential and kinetic energy.</a:t>
            </a:r>
            <a:endParaRPr lang="en-US" sz="3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5459373"/>
            <a:ext cx="9178925" cy="141767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10/6					Catalyst </a:t>
            </a:r>
            <a:r>
              <a:rPr lang="en-US" sz="2800" dirty="0" smtClean="0">
                <a:solidFill>
                  <a:schemeClr val="tx1"/>
                </a:solidFill>
              </a:rPr>
              <a:t>Char</a:t>
            </a:r>
            <a:r>
              <a:rPr lang="en-US" sz="2800" dirty="0" smtClean="0">
                <a:solidFill>
                  <a:schemeClr val="tx1"/>
                </a:solidFill>
              </a:rPr>
              <a:t>t</a:t>
            </a:r>
            <a:r>
              <a:rPr lang="en-US" sz="2800" dirty="0" smtClean="0">
                <a:solidFill>
                  <a:schemeClr val="tx1"/>
                </a:solidFill>
              </a:rPr>
              <a:t>: Week 6					29</a:t>
            </a:r>
          </a:p>
          <a:p>
            <a:pPr algn="ctr"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10/6						Week 6 Agenda							30</a:t>
            </a:r>
          </a:p>
          <a:p>
            <a:pPr algn="ctr"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10/6					Bill Nye/NOTES: Energy					</a:t>
            </a:r>
            <a:r>
              <a:rPr lang="en-US" sz="2800" dirty="0" smtClean="0">
                <a:solidFill>
                  <a:schemeClr val="tx1"/>
                </a:solidFill>
              </a:rPr>
              <a:t>31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14340" name="TextBox 2"/>
          <p:cNvSpPr txBox="1">
            <a:spLocks noChangeArrowheads="1"/>
          </p:cNvSpPr>
          <p:nvPr/>
        </p:nvSpPr>
        <p:spPr bwMode="auto">
          <a:xfrm>
            <a:off x="6934200" y="72072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4341" name="Content Placeholder 7"/>
          <p:cNvSpPr>
            <a:spLocks noGrp="1"/>
          </p:cNvSpPr>
          <p:nvPr>
            <p:ph sz="half" idx="2"/>
          </p:nvPr>
        </p:nvSpPr>
        <p:spPr>
          <a:xfrm>
            <a:off x="4419600" y="1090613"/>
            <a:ext cx="4648200" cy="5035550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n-US" sz="3600" b="1" dirty="0">
                <a:latin typeface="Arial" charset="0"/>
                <a:ea typeface="ＭＳ Ｐゴシック" charset="0"/>
                <a:cs typeface="ＭＳ Ｐゴシック" charset="0"/>
              </a:rPr>
              <a:t>Catalyst</a:t>
            </a:r>
            <a:r>
              <a:rPr lang="en-US" sz="3600" dirty="0" smtClean="0">
                <a:latin typeface="Arial" charset="0"/>
                <a:ea typeface="ＭＳ Ｐゴシック" charset="0"/>
                <a:cs typeface="ＭＳ Ｐゴシック" charset="0"/>
              </a:rPr>
              <a:t>: How do you define “energy”? How does energy relate to chemistry?		</a:t>
            </a:r>
          </a:p>
        </p:txBody>
      </p:sp>
    </p:spTree>
    <p:extLst>
      <p:ext uri="{BB962C8B-B14F-4D97-AF65-F5344CB8AC3E}">
        <p14:creationId xmlns:p14="http://schemas.microsoft.com/office/powerpoint/2010/main" val="1719863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Energy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500" dirty="0" smtClean="0">
                <a:solidFill>
                  <a:srgbClr val="0000FF"/>
                </a:solidFill>
              </a:rPr>
              <a:t>Law of Conservation of Energy:</a:t>
            </a:r>
            <a:endParaRPr lang="en-US" sz="55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56304" y="2553385"/>
            <a:ext cx="52830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smtClean="0">
                <a:solidFill>
                  <a:srgbClr val="0000FF"/>
                </a:solidFill>
              </a:rPr>
              <a:t>Energy cannot be created </a:t>
            </a:r>
            <a:r>
              <a:rPr lang="en-US" sz="4500" dirty="0" smtClean="0">
                <a:solidFill>
                  <a:srgbClr val="0000FF"/>
                </a:solidFill>
              </a:rPr>
              <a:t>or </a:t>
            </a:r>
            <a:r>
              <a:rPr lang="en-US" sz="4500" dirty="0" smtClean="0">
                <a:solidFill>
                  <a:srgbClr val="0000FF"/>
                </a:solidFill>
              </a:rPr>
              <a:t>destroyed, just changed into a new form</a:t>
            </a:r>
            <a:endParaRPr lang="en-US" sz="45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697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6" t="26010" r="-656"/>
          <a:stretch/>
        </p:blipFill>
        <p:spPr>
          <a:xfrm>
            <a:off x="795433" y="97697"/>
            <a:ext cx="7089130" cy="6887345"/>
          </a:xfrm>
        </p:spPr>
      </p:pic>
    </p:spTree>
    <p:extLst>
      <p:ext uri="{BB962C8B-B14F-4D97-AF65-F5344CB8AC3E}">
        <p14:creationId xmlns:p14="http://schemas.microsoft.com/office/powerpoint/2010/main" val="2834756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b="1" dirty="0" smtClean="0"/>
              <a:t>Potential &amp; Kinetic Energy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5500" dirty="0" smtClean="0">
                <a:solidFill>
                  <a:srgbClr val="0000FF"/>
                </a:solidFill>
              </a:rPr>
              <a:t>Potential Energy:</a:t>
            </a:r>
          </a:p>
          <a:p>
            <a:pPr marL="0" indent="0">
              <a:buNone/>
            </a:pPr>
            <a:endParaRPr lang="en-US" sz="5500" dirty="0">
              <a:solidFill>
                <a:srgbClr val="0000FF"/>
              </a:solidFill>
            </a:endParaRPr>
          </a:p>
          <a:p>
            <a:endParaRPr lang="en-US" sz="5500" dirty="0" smtClean="0">
              <a:solidFill>
                <a:srgbClr val="0000FF"/>
              </a:solidFill>
            </a:endParaRPr>
          </a:p>
          <a:p>
            <a:r>
              <a:rPr lang="en-US" sz="5500" dirty="0" smtClean="0">
                <a:solidFill>
                  <a:srgbClr val="0000FF"/>
                </a:solidFill>
              </a:rPr>
              <a:t>Kinetic Energy:</a:t>
            </a:r>
            <a:endParaRPr lang="en-US" sz="55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2910" y="2484371"/>
            <a:ext cx="82810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Stored energy. Has the</a:t>
            </a:r>
          </a:p>
          <a:p>
            <a:r>
              <a:rPr lang="en-US" sz="4000" dirty="0" smtClean="0">
                <a:solidFill>
                  <a:srgbClr val="0000FF"/>
                </a:solidFill>
              </a:rPr>
              <a:t>POTENTIAL  </a:t>
            </a:r>
            <a:r>
              <a:rPr lang="en-US" sz="4000" dirty="0">
                <a:solidFill>
                  <a:srgbClr val="0000FF"/>
                </a:solidFill>
              </a:rPr>
              <a:t>to </a:t>
            </a:r>
            <a:r>
              <a:rPr lang="en-US" sz="4000" dirty="0" smtClean="0">
                <a:solidFill>
                  <a:srgbClr val="0000FF"/>
                </a:solidFill>
              </a:rPr>
              <a:t>become another form of energy. (</a:t>
            </a:r>
            <a:r>
              <a:rPr lang="en-US" sz="4000" dirty="0">
                <a:solidFill>
                  <a:srgbClr val="0000FF"/>
                </a:solidFill>
              </a:rPr>
              <a:t>gravitational, elastic, chemical)</a:t>
            </a:r>
            <a:endParaRPr lang="en-US" sz="4000" dirty="0" smtClean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2910" y="5387499"/>
            <a:ext cx="78238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smtClean="0">
                <a:solidFill>
                  <a:srgbClr val="0000FF"/>
                </a:solidFill>
              </a:rPr>
              <a:t>Energy of motion (heat, light sound, mechanical, electrical)</a:t>
            </a:r>
            <a:endParaRPr lang="en-US" sz="45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69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7229" r="-172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42298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0000FF"/>
                </a:solidFill>
              </a:rPr>
              <a:t>PE &amp; KE in Chemistry:</a:t>
            </a:r>
            <a:endParaRPr lang="en-US" sz="66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19687"/>
          </a:xfrm>
        </p:spPr>
        <p:txBody>
          <a:bodyPr>
            <a:normAutofit lnSpcReduction="10000"/>
          </a:bodyPr>
          <a:lstStyle/>
          <a:p>
            <a:r>
              <a:rPr lang="en-US" sz="5500" dirty="0" smtClean="0">
                <a:solidFill>
                  <a:srgbClr val="0000FF"/>
                </a:solidFill>
              </a:rPr>
              <a:t>Potential: Stored energy in bonds (</a:t>
            </a:r>
            <a:r>
              <a:rPr lang="en-US" sz="5500" u="sng" dirty="0" smtClean="0">
                <a:solidFill>
                  <a:srgbClr val="0000FF"/>
                </a:solidFill>
              </a:rPr>
              <a:t>if</a:t>
            </a:r>
            <a:r>
              <a:rPr lang="en-US" sz="5500" dirty="0" smtClean="0">
                <a:solidFill>
                  <a:srgbClr val="0000FF"/>
                </a:solidFill>
              </a:rPr>
              <a:t> bond is broken can carry out an action)</a:t>
            </a:r>
          </a:p>
          <a:p>
            <a:r>
              <a:rPr lang="en-US" sz="5500" dirty="0" smtClean="0">
                <a:solidFill>
                  <a:srgbClr val="0000FF"/>
                </a:solidFill>
              </a:rPr>
              <a:t>Kinetic: energy of movement (atoms/molecules always moving)</a:t>
            </a:r>
            <a:endParaRPr lang="en-US" sz="55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163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latin typeface="Arial" charset="0"/>
                <a:ea typeface="ＭＳ Ｐゴシック" charset="0"/>
                <a:cs typeface="ＭＳ Ｐゴシック" charset="0"/>
              </a:rPr>
              <a:t>Problems 13-22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Answer problems 13-22 with your partner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We will go over answers as a class once done</a:t>
            </a:r>
          </a:p>
        </p:txBody>
      </p:sp>
    </p:spTree>
    <p:extLst>
      <p:ext uri="{BB962C8B-B14F-4D97-AF65-F5344CB8AC3E}">
        <p14:creationId xmlns:p14="http://schemas.microsoft.com/office/powerpoint/2010/main" val="1060835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Potential or Kinetic?</a:t>
            </a:r>
          </a:p>
        </p:txBody>
      </p:sp>
      <p:pic>
        <p:nvPicPr>
          <p:cNvPr id="26626" name="Content Placeholder 3" descr="Screen Shot 2014-10-05 at 5.25.2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8" b="5458"/>
          <a:stretch>
            <a:fillRect/>
          </a:stretch>
        </p:blipFill>
        <p:spPr>
          <a:xfrm>
            <a:off x="685800" y="1524000"/>
            <a:ext cx="7772400" cy="4572000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10200" y="1981200"/>
            <a:ext cx="3429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400">
                <a:solidFill>
                  <a:srgbClr val="FF0000"/>
                </a:solidFill>
              </a:rPr>
              <a:t>Kinetic</a:t>
            </a:r>
          </a:p>
        </p:txBody>
      </p:sp>
    </p:spTree>
    <p:extLst>
      <p:ext uri="{BB962C8B-B14F-4D97-AF65-F5344CB8AC3E}">
        <p14:creationId xmlns:p14="http://schemas.microsoft.com/office/powerpoint/2010/main" val="3202549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Potential or Kinetic?</a:t>
            </a:r>
          </a:p>
        </p:txBody>
      </p:sp>
      <p:pic>
        <p:nvPicPr>
          <p:cNvPr id="27650" name="Content Placeholder 3" descr="Screen Shot 2014-10-05 at 5.26.33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25" b="13625"/>
          <a:stretch>
            <a:fillRect/>
          </a:stretch>
        </p:blipFill>
        <p:spPr/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34000" y="2514600"/>
            <a:ext cx="3429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400">
                <a:solidFill>
                  <a:srgbClr val="FF0000"/>
                </a:solidFill>
              </a:rPr>
              <a:t>Kinetic</a:t>
            </a:r>
          </a:p>
        </p:txBody>
      </p:sp>
    </p:spTree>
    <p:extLst>
      <p:ext uri="{BB962C8B-B14F-4D97-AF65-F5344CB8AC3E}">
        <p14:creationId xmlns:p14="http://schemas.microsoft.com/office/powerpoint/2010/main" val="450509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Potential or Kinetic?</a:t>
            </a:r>
          </a:p>
        </p:txBody>
      </p:sp>
      <p:pic>
        <p:nvPicPr>
          <p:cNvPr id="28674" name="Content Placeholder 3" descr="Screen Shot 2014-10-05 at 5.28.1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8" b="7478"/>
          <a:stretch>
            <a:fillRect/>
          </a:stretch>
        </p:blipFill>
        <p:spPr>
          <a:xfrm>
            <a:off x="685800" y="1981200"/>
            <a:ext cx="7772400" cy="4572000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10200" y="1981200"/>
            <a:ext cx="3429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400">
                <a:solidFill>
                  <a:srgbClr val="FF0000"/>
                </a:solidFill>
              </a:rPr>
              <a:t>Potential</a:t>
            </a:r>
          </a:p>
        </p:txBody>
      </p:sp>
    </p:spTree>
    <p:extLst>
      <p:ext uri="{BB962C8B-B14F-4D97-AF65-F5344CB8AC3E}">
        <p14:creationId xmlns:p14="http://schemas.microsoft.com/office/powerpoint/2010/main" val="1134668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Potential or Kinetic?</a:t>
            </a:r>
          </a:p>
        </p:txBody>
      </p:sp>
      <p:pic>
        <p:nvPicPr>
          <p:cNvPr id="29698" name="Content Placeholder 3" descr="Screen Shot 2014-10-05 at 5.29.4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3" b="8653"/>
          <a:stretch>
            <a:fillRect/>
          </a:stretch>
        </p:blipFill>
        <p:spPr/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10200" y="1981200"/>
            <a:ext cx="3429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400">
                <a:solidFill>
                  <a:srgbClr val="FF0000"/>
                </a:solidFill>
              </a:rPr>
              <a:t>Potential</a:t>
            </a:r>
          </a:p>
        </p:txBody>
      </p:sp>
    </p:spTree>
    <p:extLst>
      <p:ext uri="{BB962C8B-B14F-4D97-AF65-F5344CB8AC3E}">
        <p14:creationId xmlns:p14="http://schemas.microsoft.com/office/powerpoint/2010/main" val="2667113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4"/>
          <p:cNvSpPr>
            <a:spLocks noGrp="1"/>
          </p:cNvSpPr>
          <p:nvPr>
            <p:ph type="title" idx="4294967295"/>
          </p:nvPr>
        </p:nvSpPr>
        <p:spPr>
          <a:xfrm>
            <a:off x="457200" y="20638"/>
            <a:ext cx="8229600" cy="1143000"/>
          </a:xfrm>
        </p:spPr>
        <p:txBody>
          <a:bodyPr/>
          <a:lstStyle/>
          <a:p>
            <a:r>
              <a:rPr lang="en-US" sz="6600" b="1" dirty="0">
                <a:latin typeface="Calibri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6386" name="Content Placeholder 5"/>
          <p:cNvSpPr>
            <a:spLocks noGrp="1"/>
          </p:cNvSpPr>
          <p:nvPr>
            <p:ph idx="4294967295"/>
          </p:nvPr>
        </p:nvSpPr>
        <p:spPr>
          <a:xfrm>
            <a:off x="0" y="1163638"/>
            <a:ext cx="9144000" cy="5694362"/>
          </a:xfrm>
        </p:spPr>
        <p:txBody>
          <a:bodyPr>
            <a:normAutofit/>
          </a:bodyPr>
          <a:lstStyle/>
          <a:p>
            <a:pPr defTabSz="457200"/>
            <a:r>
              <a:rPr lang="en-US" sz="4400" dirty="0" smtClean="0">
                <a:latin typeface="Calibri" charset="0"/>
                <a:ea typeface="ＭＳ Ｐゴシック" charset="0"/>
                <a:cs typeface="ＭＳ Ｐゴシック" charset="0"/>
              </a:rPr>
              <a:t>Tutoring: Tuesday and Thursday after school.</a:t>
            </a:r>
          </a:p>
          <a:p>
            <a:pPr defTabSz="457200"/>
            <a:r>
              <a:rPr lang="en-US" sz="4400" dirty="0" smtClean="0">
                <a:latin typeface="Calibri" charset="0"/>
                <a:ea typeface="ＭＳ Ｐゴシック" charset="0"/>
                <a:cs typeface="ＭＳ Ｐゴシック" charset="0"/>
              </a:rPr>
              <a:t>Progress Reports are pulled </a:t>
            </a:r>
            <a:r>
              <a:rPr lang="en-US" sz="4400" dirty="0" smtClean="0">
                <a:latin typeface="Calibri" charset="0"/>
                <a:ea typeface="ＭＳ Ｐゴシック" charset="0"/>
                <a:cs typeface="ＭＳ Ｐゴシック" charset="0"/>
              </a:rPr>
              <a:t>TODAY.</a:t>
            </a:r>
            <a:endParaRPr lang="en-US" sz="44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defTabSz="457200"/>
            <a:endParaRPr lang="en-US" sz="4400" dirty="0" smtClean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505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Potential or Kinetic?</a:t>
            </a:r>
          </a:p>
        </p:txBody>
      </p:sp>
      <p:pic>
        <p:nvPicPr>
          <p:cNvPr id="30722" name="Content Placeholder 3" descr="Screen Shot 2014-10-05 at 5.31.0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6" b="10236"/>
          <a:stretch>
            <a:fillRect/>
          </a:stretch>
        </p:blipFill>
        <p:spPr/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10200" y="1981200"/>
            <a:ext cx="3429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400">
                <a:solidFill>
                  <a:srgbClr val="FF0000"/>
                </a:solidFill>
              </a:rPr>
              <a:t>Kinetic</a:t>
            </a:r>
          </a:p>
        </p:txBody>
      </p:sp>
    </p:spTree>
    <p:extLst>
      <p:ext uri="{BB962C8B-B14F-4D97-AF65-F5344CB8AC3E}">
        <p14:creationId xmlns:p14="http://schemas.microsoft.com/office/powerpoint/2010/main" val="3473689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Potential or Kinetic?</a:t>
            </a:r>
          </a:p>
        </p:txBody>
      </p:sp>
      <p:pic>
        <p:nvPicPr>
          <p:cNvPr id="31746" name="Content Placeholder 3" descr="Screen Shot 2014-10-05 at 5.33.1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00" b="10400"/>
          <a:stretch>
            <a:fillRect/>
          </a:stretch>
        </p:blipFill>
        <p:spPr/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10200" y="1981200"/>
            <a:ext cx="3429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400">
                <a:solidFill>
                  <a:srgbClr val="FF0000"/>
                </a:solidFill>
              </a:rPr>
              <a:t>Potential</a:t>
            </a:r>
          </a:p>
        </p:txBody>
      </p:sp>
    </p:spTree>
    <p:extLst>
      <p:ext uri="{BB962C8B-B14F-4D97-AF65-F5344CB8AC3E}">
        <p14:creationId xmlns:p14="http://schemas.microsoft.com/office/powerpoint/2010/main" val="682119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Potential or Kinetic?</a:t>
            </a:r>
          </a:p>
        </p:txBody>
      </p:sp>
      <p:pic>
        <p:nvPicPr>
          <p:cNvPr id="32770" name="Content Placeholder 3" descr="Screen Shot 2014-10-05 at 5.34.2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4" b="7294"/>
          <a:stretch>
            <a:fillRect/>
          </a:stretch>
        </p:blipFill>
        <p:spPr/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10200" y="1981200"/>
            <a:ext cx="3429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400">
                <a:solidFill>
                  <a:srgbClr val="FF0000"/>
                </a:solidFill>
              </a:rPr>
              <a:t>Kinetic</a:t>
            </a:r>
          </a:p>
        </p:txBody>
      </p:sp>
    </p:spTree>
    <p:extLst>
      <p:ext uri="{BB962C8B-B14F-4D97-AF65-F5344CB8AC3E}">
        <p14:creationId xmlns:p14="http://schemas.microsoft.com/office/powerpoint/2010/main" val="2779835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Potential or Kinetic?</a:t>
            </a:r>
          </a:p>
        </p:txBody>
      </p:sp>
      <p:pic>
        <p:nvPicPr>
          <p:cNvPr id="33794" name="Content Placeholder 3" descr="Screen Shot 2014-10-05 at 5.35.2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81" b="19681"/>
          <a:stretch>
            <a:fillRect/>
          </a:stretch>
        </p:blipFill>
        <p:spPr/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10200" y="1981200"/>
            <a:ext cx="3429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400">
                <a:solidFill>
                  <a:srgbClr val="FF0000"/>
                </a:solidFill>
              </a:rPr>
              <a:t>Kinetic</a:t>
            </a:r>
          </a:p>
        </p:txBody>
      </p:sp>
    </p:spTree>
    <p:extLst>
      <p:ext uri="{BB962C8B-B14F-4D97-AF65-F5344CB8AC3E}">
        <p14:creationId xmlns:p14="http://schemas.microsoft.com/office/powerpoint/2010/main" val="1487310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Potential or Kinetic?</a:t>
            </a:r>
          </a:p>
        </p:txBody>
      </p:sp>
      <p:pic>
        <p:nvPicPr>
          <p:cNvPr id="34818" name="Content Placeholder 3" descr="Screen Shot 2014-10-05 at 5.37.5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0" b="9840"/>
          <a:stretch>
            <a:fillRect/>
          </a:stretch>
        </p:blipFill>
        <p:spPr/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10200" y="1981200"/>
            <a:ext cx="3429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400">
                <a:solidFill>
                  <a:srgbClr val="FF0000"/>
                </a:solidFill>
              </a:rPr>
              <a:t>Potential</a:t>
            </a:r>
          </a:p>
        </p:txBody>
      </p:sp>
    </p:spTree>
    <p:extLst>
      <p:ext uri="{BB962C8B-B14F-4D97-AF65-F5344CB8AC3E}">
        <p14:creationId xmlns:p14="http://schemas.microsoft.com/office/powerpoint/2010/main" val="111167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Potential or Kinetic?</a:t>
            </a:r>
          </a:p>
        </p:txBody>
      </p:sp>
      <p:pic>
        <p:nvPicPr>
          <p:cNvPr id="35842" name="Content Placeholder 3" descr="Screen Shot 2014-10-05 at 5.38.33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39" r="-15739"/>
          <a:stretch>
            <a:fillRect/>
          </a:stretch>
        </p:blipFill>
        <p:spPr>
          <a:xfrm>
            <a:off x="685800" y="1676400"/>
            <a:ext cx="7772400" cy="4419600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10200" y="1981200"/>
            <a:ext cx="3429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400">
                <a:solidFill>
                  <a:srgbClr val="FF0000"/>
                </a:solidFill>
              </a:rPr>
              <a:t>Potential</a:t>
            </a:r>
          </a:p>
        </p:txBody>
      </p:sp>
    </p:spTree>
    <p:extLst>
      <p:ext uri="{BB962C8B-B14F-4D97-AF65-F5344CB8AC3E}">
        <p14:creationId xmlns:p14="http://schemas.microsoft.com/office/powerpoint/2010/main" val="2646526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latin typeface="Arial" charset="0"/>
                <a:ea typeface="ＭＳ Ｐゴシック" charset="0"/>
                <a:cs typeface="ＭＳ Ｐゴシック" charset="0"/>
              </a:rPr>
              <a:t>Potential vs. Kinetic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Name your OWN example of potential and kinetic energy on your worksheet</a:t>
            </a:r>
          </a:p>
        </p:txBody>
      </p:sp>
    </p:spTree>
    <p:extLst>
      <p:ext uri="{BB962C8B-B14F-4D97-AF65-F5344CB8AC3E}">
        <p14:creationId xmlns:p14="http://schemas.microsoft.com/office/powerpoint/2010/main" val="36854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715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Energy &amp; Heat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The more energy the molecules in an object have, the faster they move. </a:t>
            </a:r>
            <a:r>
              <a:rPr lang="en-US" sz="4000" dirty="0">
                <a:solidFill>
                  <a:srgbClr val="0000FF"/>
                </a:solidFill>
              </a:rPr>
              <a:t>T</a:t>
            </a:r>
            <a:r>
              <a:rPr lang="en-US" sz="4000" dirty="0" smtClean="0">
                <a:solidFill>
                  <a:srgbClr val="0000FF"/>
                </a:solidFill>
              </a:rPr>
              <a:t>he faster molecules move, the more heat an object has.</a:t>
            </a:r>
            <a:endParaRPr lang="en-US" sz="4000" dirty="0">
              <a:solidFill>
                <a:srgbClr val="0000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521" y="4305300"/>
            <a:ext cx="4495800" cy="2552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318000"/>
            <a:ext cx="35179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200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8383503" cy="466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407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4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6600" b="1">
                <a:latin typeface="Arial" charset="0"/>
                <a:ea typeface="ＭＳ Ｐゴシック" charset="0"/>
                <a:cs typeface="ＭＳ Ｐゴシック" charset="0"/>
              </a:rPr>
              <a:t>Agenda</a:t>
            </a:r>
          </a:p>
        </p:txBody>
      </p:sp>
      <p:sp>
        <p:nvSpPr>
          <p:cNvPr id="14338" name="Content Placeholder 5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114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/>
              <a:t>Catalyst </a:t>
            </a:r>
          </a:p>
          <a:p>
            <a:pPr eaLnBrk="1" hangingPunct="1">
              <a:defRPr/>
            </a:pPr>
            <a:r>
              <a:rPr lang="en-US" sz="4400" dirty="0" smtClean="0"/>
              <a:t>Announcements</a:t>
            </a:r>
          </a:p>
          <a:p>
            <a:pPr eaLnBrk="1" hangingPunct="1">
              <a:defRPr/>
            </a:pPr>
            <a:r>
              <a:rPr lang="en-US" sz="4400" dirty="0" smtClean="0"/>
              <a:t>Notebook Quiz</a:t>
            </a:r>
          </a:p>
          <a:p>
            <a:pPr eaLnBrk="1" hangingPunct="1">
              <a:defRPr/>
            </a:pPr>
            <a:r>
              <a:rPr lang="en-US" sz="4400" dirty="0" smtClean="0"/>
              <a:t>Bill Nye: Energy</a:t>
            </a:r>
          </a:p>
          <a:p>
            <a:pPr eaLnBrk="1" hangingPunct="1">
              <a:defRPr/>
            </a:pPr>
            <a:r>
              <a:rPr lang="en-US" sz="4400" dirty="0" smtClean="0"/>
              <a:t>Energy Discussion/Notes</a:t>
            </a:r>
          </a:p>
          <a:p>
            <a:pPr marL="0" indent="0" eaLnBrk="1" hangingPunct="1">
              <a:buFontTx/>
              <a:buNone/>
              <a:defRPr/>
            </a:pPr>
            <a:endParaRPr lang="en-US" sz="4400" dirty="0" smtClean="0"/>
          </a:p>
        </p:txBody>
      </p:sp>
    </p:spTree>
    <p:extLst>
      <p:ext uri="{BB962C8B-B14F-4D97-AF65-F5344CB8AC3E}">
        <p14:creationId xmlns:p14="http://schemas.microsoft.com/office/powerpoint/2010/main" val="514455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Heat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sz="5500" dirty="0" smtClean="0">
                <a:solidFill>
                  <a:srgbClr val="0000FF"/>
                </a:solidFill>
              </a:rPr>
              <a:t>Heat: total energy of molecular motion in a substance</a:t>
            </a:r>
          </a:p>
          <a:p>
            <a:r>
              <a:rPr lang="en-US" sz="5500" dirty="0" smtClean="0">
                <a:solidFill>
                  <a:srgbClr val="0000FF"/>
                </a:solidFill>
              </a:rPr>
              <a:t>Depends on the speed of the particles, the number of particles, and type of particles.</a:t>
            </a:r>
          </a:p>
          <a:p>
            <a:r>
              <a:rPr lang="en-US" sz="5500" dirty="0" smtClean="0">
                <a:solidFill>
                  <a:srgbClr val="0000FF"/>
                </a:solidFill>
              </a:rPr>
              <a:t>Molecules are always moving, so ALL SUBSTANCES HAVE HEAT!!</a:t>
            </a:r>
            <a:endParaRPr lang="en-US" sz="55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227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Demo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What happens when the food coloring is added? Why?</a:t>
            </a:r>
          </a:p>
          <a:p>
            <a:r>
              <a:rPr lang="en-US" sz="4800" dirty="0" smtClean="0"/>
              <a:t>In which beaker are the molecules moving faster? Why?</a:t>
            </a:r>
          </a:p>
          <a:p>
            <a:pPr marL="0" indent="0">
              <a:buNone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80572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Notebook Quiz!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5500" dirty="0" smtClean="0"/>
              <a:t>You need a half sheet of paper (you can share with a neighbor)</a:t>
            </a:r>
          </a:p>
          <a:p>
            <a:r>
              <a:rPr lang="en-US" sz="5500" dirty="0" smtClean="0"/>
              <a:t>Put your name, date and period in the </a:t>
            </a:r>
            <a:r>
              <a:rPr lang="en-US" sz="5500" u="sng" dirty="0" smtClean="0"/>
              <a:t>top right corner</a:t>
            </a:r>
            <a:r>
              <a:rPr lang="en-US" sz="5500" dirty="0" smtClean="0"/>
              <a:t>.</a:t>
            </a:r>
            <a:endParaRPr lang="en-US" sz="5500" dirty="0"/>
          </a:p>
        </p:txBody>
      </p:sp>
    </p:spTree>
    <p:extLst>
      <p:ext uri="{BB962C8B-B14F-4D97-AF65-F5344CB8AC3E}">
        <p14:creationId xmlns:p14="http://schemas.microsoft.com/office/powerpoint/2010/main" val="1730631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0482"/>
            <a:ext cx="9144000" cy="6381806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4000" dirty="0" smtClean="0"/>
              <a:t>What is on page 20 of your notebook?</a:t>
            </a:r>
          </a:p>
          <a:p>
            <a:pPr marL="514350" indent="-514350">
              <a:buAutoNum type="arabicPeriod"/>
            </a:pPr>
            <a:r>
              <a:rPr lang="en-US" sz="4000" dirty="0" smtClean="0"/>
              <a:t>What page is your Week 5 agenda on?</a:t>
            </a:r>
          </a:p>
          <a:p>
            <a:pPr marL="514350" indent="-514350">
              <a:buAutoNum type="arabicPeriod"/>
            </a:pPr>
            <a:r>
              <a:rPr lang="en-US" sz="4000" dirty="0" smtClean="0"/>
              <a:t>Turn to page 22 and flip to the back of the paper, What four things could a physical change involve?</a:t>
            </a:r>
          </a:p>
          <a:p>
            <a:pPr marL="514350" indent="-514350">
              <a:buAutoNum type="arabicPeriod"/>
            </a:pPr>
            <a:r>
              <a:rPr lang="en-US" sz="4000" dirty="0" smtClean="0"/>
              <a:t>Turn to page 25, what word is next to 4.a.?</a:t>
            </a:r>
          </a:p>
          <a:p>
            <a:pPr marL="514350" indent="-514350">
              <a:buAutoNum type="arabicPeriod"/>
            </a:pPr>
            <a:r>
              <a:rPr lang="en-US" sz="4000" dirty="0" smtClean="0"/>
              <a:t>Turn to page 28, what is question #15? (not the answer, just the question)</a:t>
            </a:r>
          </a:p>
        </p:txBody>
      </p:sp>
    </p:spTree>
    <p:extLst>
      <p:ext uri="{BB962C8B-B14F-4D97-AF65-F5344CB8AC3E}">
        <p14:creationId xmlns:p14="http://schemas.microsoft.com/office/powerpoint/2010/main" val="3572079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Bill Nye Video Instructions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305800" cy="44958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Watch video clip and answer the first 10 questions DURING the video</a:t>
            </a:r>
          </a:p>
          <a:p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Answer questions 11-12 when prompted by instructor</a:t>
            </a:r>
          </a:p>
          <a:p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Answer questions 13-24 after discussion</a:t>
            </a:r>
          </a:p>
          <a:p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Take notes on back</a:t>
            </a:r>
          </a:p>
          <a:p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ALL INSTRUCTIONS MUST BE FOLLOWED FOR STAMPS TODAY</a:t>
            </a:r>
          </a:p>
        </p:txBody>
      </p:sp>
    </p:spTree>
    <p:extLst>
      <p:ext uri="{BB962C8B-B14F-4D97-AF65-F5344CB8AC3E}">
        <p14:creationId xmlns:p14="http://schemas.microsoft.com/office/powerpoint/2010/main" val="1635919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After Video Questions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Answer questions 11-12 on your own, then share out with your partner.</a:t>
            </a:r>
          </a:p>
        </p:txBody>
      </p:sp>
    </p:spTree>
    <p:extLst>
      <p:ext uri="{BB962C8B-B14F-4D97-AF65-F5344CB8AC3E}">
        <p14:creationId xmlns:p14="http://schemas.microsoft.com/office/powerpoint/2010/main" val="2414653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3555" name="Picture 2" descr="istockphoto_1199095_composition_not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itle 1"/>
          <p:cNvSpPr txBox="1">
            <a:spLocks/>
          </p:cNvSpPr>
          <p:nvPr/>
        </p:nvSpPr>
        <p:spPr bwMode="auto">
          <a:xfrm>
            <a:off x="4267200" y="685800"/>
            <a:ext cx="441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000" b="1" u="sng" dirty="0">
                <a:solidFill>
                  <a:srgbClr val="0000FF"/>
                </a:solidFill>
                <a:latin typeface="Calibri" charset="0"/>
              </a:rPr>
              <a:t>Notes: </a:t>
            </a:r>
            <a:r>
              <a:rPr lang="en-US" sz="4000" b="1" u="sng" dirty="0" smtClean="0">
                <a:solidFill>
                  <a:srgbClr val="0000FF"/>
                </a:solidFill>
                <a:latin typeface="Calibri" charset="0"/>
              </a:rPr>
              <a:t>Energy</a:t>
            </a:r>
            <a:endParaRPr lang="en-US" sz="4000" b="1" u="sng" dirty="0">
              <a:solidFill>
                <a:srgbClr val="0000FF"/>
              </a:solidFill>
              <a:latin typeface="Calibri" charset="0"/>
            </a:endParaRPr>
          </a:p>
        </p:txBody>
      </p:sp>
      <p:sp>
        <p:nvSpPr>
          <p:cNvPr id="23557" name="TextBox 8"/>
          <p:cNvSpPr txBox="1">
            <a:spLocks noChangeArrowheads="1"/>
          </p:cNvSpPr>
          <p:nvPr/>
        </p:nvSpPr>
        <p:spPr bwMode="auto">
          <a:xfrm>
            <a:off x="7423150" y="5410200"/>
            <a:ext cx="12954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3800" b="1" dirty="0" smtClean="0">
                <a:solidFill>
                  <a:srgbClr val="0000FF"/>
                </a:solidFill>
                <a:latin typeface="Calibri" charset="0"/>
              </a:rPr>
              <a:t>31</a:t>
            </a:r>
            <a:endParaRPr lang="en-US" sz="3800" b="1" dirty="0">
              <a:solidFill>
                <a:srgbClr val="0000FF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669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Energy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500" dirty="0" smtClean="0">
                <a:solidFill>
                  <a:srgbClr val="0000FF"/>
                </a:solidFill>
              </a:rPr>
              <a:t>Energy: </a:t>
            </a:r>
            <a:endParaRPr lang="en-US" sz="55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4700" y="1715766"/>
            <a:ext cx="60093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</a:rPr>
              <a:t>The capacity to do work, anything that can carry out an action</a:t>
            </a:r>
          </a:p>
          <a:p>
            <a:r>
              <a:rPr lang="en-US" sz="4800" dirty="0">
                <a:solidFill>
                  <a:srgbClr val="0000FF"/>
                </a:solidFill>
              </a:rPr>
              <a:t>	</a:t>
            </a:r>
            <a:r>
              <a:rPr lang="en-US" sz="4800" dirty="0" smtClean="0">
                <a:solidFill>
                  <a:srgbClr val="0000FF"/>
                </a:solidFill>
              </a:rPr>
              <a:t>		Unit: Joules (J)</a:t>
            </a:r>
            <a:endParaRPr lang="en-US" sz="4800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083892"/>
            <a:ext cx="3698810" cy="277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533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</TotalTime>
  <Words>544</Words>
  <Application>Microsoft Macintosh PowerPoint</Application>
  <PresentationFormat>On-screen Show (4:3)</PresentationFormat>
  <Paragraphs>88</Paragraphs>
  <Slides>31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10/6/14</vt:lpstr>
      <vt:lpstr>Announcements</vt:lpstr>
      <vt:lpstr>Agenda</vt:lpstr>
      <vt:lpstr>Notebook Quiz!</vt:lpstr>
      <vt:lpstr>PowerPoint Presentation</vt:lpstr>
      <vt:lpstr>Bill Nye Video Instructions</vt:lpstr>
      <vt:lpstr>After Video Questions</vt:lpstr>
      <vt:lpstr>PowerPoint Presentation</vt:lpstr>
      <vt:lpstr>Energy</vt:lpstr>
      <vt:lpstr>Energy</vt:lpstr>
      <vt:lpstr>PowerPoint Presentation</vt:lpstr>
      <vt:lpstr>Potential &amp; Kinetic Energy</vt:lpstr>
      <vt:lpstr>PowerPoint Presentation</vt:lpstr>
      <vt:lpstr>PE &amp; KE in Chemistry:</vt:lpstr>
      <vt:lpstr>Problems 13-22</vt:lpstr>
      <vt:lpstr>Potential or Kinetic?</vt:lpstr>
      <vt:lpstr>Potential or Kinetic?</vt:lpstr>
      <vt:lpstr>Potential or Kinetic?</vt:lpstr>
      <vt:lpstr>Potential or Kinetic?</vt:lpstr>
      <vt:lpstr>Potential or Kinetic?</vt:lpstr>
      <vt:lpstr>Potential or Kinetic?</vt:lpstr>
      <vt:lpstr>Potential or Kinetic?</vt:lpstr>
      <vt:lpstr>Potential or Kinetic?</vt:lpstr>
      <vt:lpstr>Potential or Kinetic?</vt:lpstr>
      <vt:lpstr>Potential or Kinetic?</vt:lpstr>
      <vt:lpstr>Potential vs. Kinetic</vt:lpstr>
      <vt:lpstr>PowerPoint Presentation</vt:lpstr>
      <vt:lpstr>Energy &amp; Heat</vt:lpstr>
      <vt:lpstr>PowerPoint Presentation</vt:lpstr>
      <vt:lpstr>Heat</vt:lpstr>
      <vt:lpstr>Demo</vt:lpstr>
    </vt:vector>
  </TitlesOfParts>
  <Company>Chicago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4/22/14</dc:title>
  <dc:creator>Betsy Miller</dc:creator>
  <cp:lastModifiedBy>Betsy Miller</cp:lastModifiedBy>
  <cp:revision>21</cp:revision>
  <dcterms:created xsi:type="dcterms:W3CDTF">2014-04-22T11:50:14Z</dcterms:created>
  <dcterms:modified xsi:type="dcterms:W3CDTF">2014-10-06T20:14:44Z</dcterms:modified>
</cp:coreProperties>
</file>