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2" r:id="rId2"/>
    <p:sldId id="323" r:id="rId3"/>
    <p:sldId id="277" r:id="rId4"/>
    <p:sldId id="316" r:id="rId5"/>
    <p:sldId id="315" r:id="rId6"/>
    <p:sldId id="317" r:id="rId7"/>
    <p:sldId id="283" r:id="rId8"/>
    <p:sldId id="319" r:id="rId9"/>
    <p:sldId id="318" r:id="rId10"/>
    <p:sldId id="320" r:id="rId11"/>
    <p:sldId id="284" r:id="rId12"/>
    <p:sldId id="321" r:id="rId13"/>
    <p:sldId id="285" r:id="rId14"/>
    <p:sldId id="286" r:id="rId15"/>
    <p:sldId id="287" r:id="rId16"/>
    <p:sldId id="324" r:id="rId17"/>
    <p:sldId id="325" r:id="rId18"/>
    <p:sldId id="326" r:id="rId19"/>
    <p:sldId id="32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4946-4632-0041-8CFA-FE07DDCDFB01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C13B-E344-A648-9736-4ECE63AE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3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C0640A-AE5A-1A49-B381-DB1F05C103AF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7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5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6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5F13-D4F9-0048-B7D5-7A99ACCAF5D5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C9FA5-84EE-EF42-8D0C-EF0B0843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0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-2209800" y="69928"/>
            <a:ext cx="9144000" cy="1143000"/>
          </a:xfrm>
        </p:spPr>
        <p:txBody>
          <a:bodyPr/>
          <a:lstStyle/>
          <a:p>
            <a:r>
              <a:rPr lang="en-US" sz="6600" b="1" dirty="0" smtClean="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6600" b="1" dirty="0" smtClean="0">
                <a:latin typeface="Arial" charset="0"/>
                <a:ea typeface="ＭＳ Ｐゴシック" charset="0"/>
                <a:cs typeface="ＭＳ Ｐゴシック" charset="0"/>
              </a:rPr>
              <a:t>/7/</a:t>
            </a:r>
            <a:r>
              <a:rPr lang="en-US" sz="6600" b="1" dirty="0">
                <a:latin typeface="Arial" charset="0"/>
                <a:ea typeface="ＭＳ Ｐゴシック" charset="0"/>
                <a:cs typeface="ＭＳ Ｐゴシック" charset="0"/>
              </a:rPr>
              <a:t>14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>
          <a:xfrm>
            <a:off x="0" y="1158875"/>
            <a:ext cx="3933662" cy="53689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3200" b="1" dirty="0">
                <a:latin typeface="Arial" charset="0"/>
                <a:ea typeface="ＭＳ Ｐゴシック" charset="0"/>
                <a:cs typeface="ＭＳ Ｐゴシック" charset="0"/>
              </a:rPr>
              <a:t>Homework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Agenda Problems.</a:t>
            </a:r>
            <a:endParaRPr lang="en-US" sz="3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 b="1" dirty="0" smtClean="0">
                <a:latin typeface="Arial" charset="0"/>
                <a:ea typeface="ＭＳ Ｐゴシック" charset="0"/>
                <a:cs typeface="ＭＳ Ｐゴシック" charset="0"/>
              </a:rPr>
              <a:t>Objective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We will be able to explain the difference between heat, thermal energy and temperature.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26163"/>
            <a:ext cx="9178925" cy="750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10/7			Heat, Thermal Energy and Temperature	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32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6934200" y="720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341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0"/>
            <a:ext cx="4648200" cy="6126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Catalyst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If you were to spend a whole class period walking and just taking 1 inch steps, would you get very far? If everyone in the school did the same thing would we walk very far TOTAL? Explain your answers.</a:t>
            </a:r>
            <a:endParaRPr lang="en-US" sz="36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5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Heat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dirty="0" smtClean="0">
                <a:solidFill>
                  <a:srgbClr val="000000"/>
                </a:solidFill>
              </a:rPr>
              <a:t>Symbol: </a:t>
            </a:r>
            <a:r>
              <a:rPr lang="en-US" sz="6000" dirty="0" smtClean="0">
                <a:solidFill>
                  <a:srgbClr val="0000FF"/>
                </a:solidFill>
              </a:rPr>
              <a:t>Q, ΔH</a:t>
            </a:r>
            <a:endParaRPr lang="en-US" sz="5500" dirty="0" smtClean="0">
              <a:solidFill>
                <a:srgbClr val="000000"/>
              </a:solidFill>
            </a:endParaRPr>
          </a:p>
          <a:p>
            <a:r>
              <a:rPr lang="en-US" sz="5500" dirty="0" smtClean="0">
                <a:solidFill>
                  <a:srgbClr val="000000"/>
                </a:solidFill>
              </a:rPr>
              <a:t>Units:</a:t>
            </a:r>
            <a:r>
              <a:rPr lang="en-US" sz="6000" dirty="0" smtClean="0">
                <a:solidFill>
                  <a:srgbClr val="000000"/>
                </a:solidFill>
              </a:rPr>
              <a:t> </a:t>
            </a:r>
            <a:r>
              <a:rPr lang="en-US" sz="6000" dirty="0">
                <a:solidFill>
                  <a:srgbClr val="0000FF"/>
                </a:solidFill>
              </a:rPr>
              <a:t>Joules (J)</a:t>
            </a:r>
            <a:br>
              <a:rPr lang="en-US" sz="6000" dirty="0">
                <a:solidFill>
                  <a:srgbClr val="0000FF"/>
                </a:solidFill>
              </a:rPr>
            </a:br>
            <a:r>
              <a:rPr lang="en-US" sz="6000" dirty="0">
                <a:solidFill>
                  <a:srgbClr val="0000FF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6084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Temperature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A measure of the </a:t>
            </a:r>
            <a:r>
              <a:rPr lang="en-US" sz="5500" u="sng" dirty="0" smtClean="0">
                <a:solidFill>
                  <a:srgbClr val="0000FF"/>
                </a:solidFill>
              </a:rPr>
              <a:t>average</a:t>
            </a:r>
            <a:r>
              <a:rPr lang="en-US" sz="5500" dirty="0" smtClean="0">
                <a:solidFill>
                  <a:srgbClr val="0000FF"/>
                </a:solidFill>
              </a:rPr>
              <a:t> amount of thermal energy particles possess.</a:t>
            </a:r>
          </a:p>
        </p:txBody>
      </p:sp>
    </p:spTree>
    <p:extLst>
      <p:ext uri="{BB962C8B-B14F-4D97-AF65-F5344CB8AC3E}">
        <p14:creationId xmlns:p14="http://schemas.microsoft.com/office/powerpoint/2010/main" val="54274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Temperature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5400" dirty="0">
                <a:solidFill>
                  <a:srgbClr val="000000"/>
                </a:solidFill>
              </a:rPr>
              <a:t>Symbol: </a:t>
            </a:r>
            <a:r>
              <a:rPr lang="en-US" sz="5400" dirty="0" smtClean="0">
                <a:solidFill>
                  <a:srgbClr val="0000FF"/>
                </a:solidFill>
              </a:rPr>
              <a:t>T</a:t>
            </a:r>
          </a:p>
          <a:p>
            <a:pPr marL="0" lvl="1" indent="0">
              <a:buNone/>
            </a:pPr>
            <a:r>
              <a:rPr lang="en-US" sz="5100" b="1" i="1" dirty="0" smtClean="0">
                <a:solidFill>
                  <a:srgbClr val="0000FF"/>
                </a:solidFill>
              </a:rPr>
              <a:t>***NOTE</a:t>
            </a:r>
            <a:r>
              <a:rPr lang="en-US" sz="5100" b="1" i="1" dirty="0">
                <a:solidFill>
                  <a:srgbClr val="0000FF"/>
                </a:solidFill>
              </a:rPr>
              <a:t>: ΔT = change in </a:t>
            </a:r>
            <a:r>
              <a:rPr lang="en-US" sz="5100" b="1" i="1" dirty="0" smtClean="0">
                <a:solidFill>
                  <a:srgbClr val="0000FF"/>
                </a:solidFill>
              </a:rPr>
              <a:t>temp</a:t>
            </a:r>
            <a:endParaRPr lang="en-US" sz="5400" dirty="0">
              <a:solidFill>
                <a:srgbClr val="000000"/>
              </a:solidFill>
            </a:endParaRPr>
          </a:p>
          <a:p>
            <a:r>
              <a:rPr lang="en-US" sz="5400" dirty="0">
                <a:solidFill>
                  <a:srgbClr val="000000"/>
                </a:solidFill>
              </a:rPr>
              <a:t>Units: </a:t>
            </a:r>
            <a:r>
              <a:rPr lang="en-US" sz="5400" dirty="0" smtClean="0">
                <a:solidFill>
                  <a:srgbClr val="0000FF"/>
                </a:solidFill>
              </a:rPr>
              <a:t>Celsius (°C)</a:t>
            </a:r>
            <a:r>
              <a:rPr lang="en-US" sz="5400" dirty="0">
                <a:solidFill>
                  <a:srgbClr val="0000FF"/>
                </a:solidFill>
              </a:rPr>
              <a:t/>
            </a:r>
            <a:br>
              <a:rPr lang="en-US" sz="5400" dirty="0">
                <a:solidFill>
                  <a:srgbClr val="0000FF"/>
                </a:solidFill>
              </a:rPr>
            </a:br>
            <a:r>
              <a:rPr lang="en-US" sz="5400" dirty="0">
                <a:solidFill>
                  <a:srgbClr val="0000FF"/>
                </a:solidFill>
              </a:rPr>
              <a:t>				 </a:t>
            </a:r>
            <a:r>
              <a:rPr lang="en-US" sz="5400" dirty="0" smtClean="0">
                <a:solidFill>
                  <a:srgbClr val="0000FF"/>
                </a:solidFill>
              </a:rPr>
              <a:t>Kelvin (K)</a:t>
            </a:r>
            <a:endParaRPr lang="en-US" sz="5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0000FF"/>
                </a:solidFill>
              </a:rPr>
              <a:t>				  </a:t>
            </a:r>
            <a:r>
              <a:rPr lang="en-US" sz="5400" dirty="0" smtClean="0">
                <a:solidFill>
                  <a:srgbClr val="0000FF"/>
                </a:solidFill>
              </a:rPr>
              <a:t>Fahrenheit (</a:t>
            </a:r>
            <a:r>
              <a:rPr lang="en-US" sz="5400" dirty="0">
                <a:solidFill>
                  <a:srgbClr val="0000FF"/>
                </a:solidFill>
              </a:rPr>
              <a:t>°</a:t>
            </a:r>
            <a:r>
              <a:rPr lang="en-US" sz="5400" dirty="0" smtClean="0">
                <a:solidFill>
                  <a:srgbClr val="0000FF"/>
                </a:solidFill>
              </a:rPr>
              <a:t>F)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Temperature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500" dirty="0" smtClean="0">
                <a:solidFill>
                  <a:srgbClr val="000000"/>
                </a:solidFill>
              </a:rPr>
              <a:t>Temperature is related to </a:t>
            </a:r>
            <a:r>
              <a:rPr lang="en-US" sz="5500" dirty="0" smtClean="0">
                <a:solidFill>
                  <a:srgbClr val="0000FF"/>
                </a:solidFill>
              </a:rPr>
              <a:t>how fast the molecules are moving.</a:t>
            </a:r>
          </a:p>
          <a:p>
            <a:r>
              <a:rPr lang="en-US" sz="5500" b="1" dirty="0" smtClean="0">
                <a:solidFill>
                  <a:srgbClr val="000000"/>
                </a:solidFill>
              </a:rPr>
              <a:t>Example: </a:t>
            </a:r>
            <a:r>
              <a:rPr lang="en-US" sz="5500" dirty="0" smtClean="0">
                <a:solidFill>
                  <a:srgbClr val="0000FF"/>
                </a:solidFill>
              </a:rPr>
              <a:t>In the demo, the food coloring was moving much faster in Beaker A, and Beaker A reached the highest temperature.</a:t>
            </a:r>
            <a:endParaRPr lang="en-US" sz="5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Temperature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i="1" dirty="0" smtClean="0">
                <a:solidFill>
                  <a:srgbClr val="000000"/>
                </a:solidFill>
              </a:rPr>
              <a:t>Include this in your notes:</a:t>
            </a:r>
          </a:p>
          <a:p>
            <a:r>
              <a:rPr lang="en-US" sz="5000" dirty="0" smtClean="0">
                <a:solidFill>
                  <a:srgbClr val="0000FF"/>
                </a:solidFill>
              </a:rPr>
              <a:t>Temperature determines which direction heat energy will flow.</a:t>
            </a:r>
            <a:endParaRPr lang="en-US" sz="5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64" y="4999921"/>
            <a:ext cx="868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FF"/>
                </a:solidFill>
              </a:rPr>
              <a:t>Do you think heat flow from hot objects to cold objects or from cold objects to hot objects? How do you know?</a:t>
            </a:r>
            <a:endParaRPr lang="en-US" sz="3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Heat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Heat always flows </a:t>
            </a:r>
            <a:r>
              <a:rPr lang="en-US" sz="5500" dirty="0" smtClean="0">
                <a:solidFill>
                  <a:srgbClr val="0000FF"/>
                </a:solidFill>
              </a:rPr>
              <a:t>Hot </a:t>
            </a:r>
            <a:r>
              <a:rPr lang="en-US" sz="5500" dirty="0" smtClean="0">
                <a:solidFill>
                  <a:srgbClr val="0000FF"/>
                </a:solidFill>
                <a:sym typeface="Wingdings"/>
              </a:rPr>
              <a:t> Cold</a:t>
            </a:r>
            <a:endParaRPr lang="en-US" sz="5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9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Examples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58" y="2905759"/>
            <a:ext cx="2577731" cy="253547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9" y="2905759"/>
            <a:ext cx="4082111" cy="271577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0" y="2727960"/>
            <a:ext cx="1777648" cy="266224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486280" y="3513458"/>
            <a:ext cx="54047" cy="1027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68170" y="3665859"/>
            <a:ext cx="54047" cy="8746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88058" y="3818259"/>
            <a:ext cx="54047" cy="8746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94227" y="3040892"/>
            <a:ext cx="54047" cy="8746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46627" y="4013848"/>
            <a:ext cx="822633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15493" y="3845286"/>
            <a:ext cx="876435" cy="74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0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Practice Questions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1" y="1600200"/>
            <a:ext cx="9308525" cy="402153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845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Fill in the Table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Discuss with a Partner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If you had a metal cube and a plastic cube at the same temperature, which would have more energy? Why?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92217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Tutoring: </a:t>
            </a:r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TODAY and </a:t>
            </a:r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Thursday after school</a:t>
            </a:r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4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b="1" dirty="0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Catalyst</a:t>
            </a:r>
          </a:p>
          <a:p>
            <a:pPr eaLnBrk="1" hangingPunct="1">
              <a:defRPr/>
            </a:pPr>
            <a:r>
              <a:rPr lang="en-US" sz="4400" dirty="0" smtClean="0"/>
              <a:t>Demo: Heat vs. Temperature</a:t>
            </a:r>
          </a:p>
          <a:p>
            <a:pPr eaLnBrk="1" hangingPunct="1">
              <a:defRPr/>
            </a:pPr>
            <a:r>
              <a:rPr lang="en-US" sz="4400" dirty="0" smtClean="0"/>
              <a:t>Notes on Heat Vs. Temperature</a:t>
            </a:r>
            <a:endParaRPr lang="en-US" sz="4400" dirty="0"/>
          </a:p>
          <a:p>
            <a:pPr eaLnBrk="1" hangingPunct="1">
              <a:defRPr/>
            </a:pPr>
            <a:endParaRPr lang="en-US" sz="44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10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b="1" dirty="0" smtClean="0">
                <a:latin typeface="Arial" charset="0"/>
                <a:ea typeface="ＭＳ Ｐゴシック" charset="0"/>
                <a:cs typeface="ＭＳ Ｐゴシック" charset="0"/>
              </a:rPr>
              <a:t>Predict &amp; Explain</a:t>
            </a:r>
            <a:endParaRPr lang="en-US" sz="6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Read the prompt at the top of today’s handout and silently record your response.</a:t>
            </a:r>
            <a:endParaRPr lang="en-US" sz="4400" dirty="0"/>
          </a:p>
          <a:p>
            <a:pPr eaLnBrk="1" hangingPunct="1">
              <a:defRPr/>
            </a:pPr>
            <a:endParaRPr lang="en-US" sz="44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26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b="1" dirty="0" smtClean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  <a:endParaRPr lang="en-US" sz="6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For the next 5 minutes, record your data for Beaker A and Beaker B.</a:t>
            </a:r>
          </a:p>
          <a:p>
            <a:pPr lvl="1">
              <a:defRPr/>
            </a:pPr>
            <a:r>
              <a:rPr lang="en-US" sz="4000" dirty="0" smtClean="0"/>
              <a:t>Be sure to record all temperatures and observations of the flow of the food coloring.</a:t>
            </a:r>
            <a:endParaRPr lang="en-US" sz="4000" dirty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0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b="1" dirty="0" smtClean="0">
                <a:latin typeface="Arial" charset="0"/>
                <a:ea typeface="ＭＳ Ｐゴシック" charset="0"/>
                <a:cs typeface="ＭＳ Ｐゴシック" charset="0"/>
              </a:rPr>
              <a:t>Pair-Share</a:t>
            </a:r>
            <a:endParaRPr lang="en-US" sz="6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Answer questions 1-3 with your elbow partner.</a:t>
            </a:r>
            <a:endParaRPr lang="en-US" sz="4000" dirty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943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Thermal Energy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dirty="0" smtClean="0"/>
              <a:t>Definition: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The </a:t>
            </a:r>
            <a:r>
              <a:rPr lang="en-US" sz="5500" u="sng" dirty="0" smtClean="0">
                <a:solidFill>
                  <a:srgbClr val="0000FF"/>
                </a:solidFill>
              </a:rPr>
              <a:t>total</a:t>
            </a:r>
            <a:r>
              <a:rPr lang="en-US" sz="5500" dirty="0" smtClean="0">
                <a:solidFill>
                  <a:srgbClr val="0000FF"/>
                </a:solidFill>
              </a:rPr>
              <a:t> amount of kinetic energy associated with the random motion of molecules.</a:t>
            </a:r>
          </a:p>
        </p:txBody>
      </p:sp>
    </p:spTree>
    <p:extLst>
      <p:ext uri="{BB962C8B-B14F-4D97-AF65-F5344CB8AC3E}">
        <p14:creationId xmlns:p14="http://schemas.microsoft.com/office/powerpoint/2010/main" val="158042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Thermal Energy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Symbol: </a:t>
            </a:r>
            <a:r>
              <a:rPr lang="en-US" sz="5500" dirty="0">
                <a:solidFill>
                  <a:srgbClr val="0000FF"/>
                </a:solidFill>
              </a:rPr>
              <a:t>H</a:t>
            </a:r>
            <a:endParaRPr lang="en-US" sz="5500" dirty="0" smtClean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00"/>
                </a:solidFill>
              </a:rPr>
              <a:t>Units: </a:t>
            </a:r>
            <a:r>
              <a:rPr lang="en-US" sz="5100" dirty="0" smtClean="0">
                <a:solidFill>
                  <a:srgbClr val="0000FF"/>
                </a:solidFill>
              </a:rPr>
              <a:t>Joules (J)</a:t>
            </a:r>
            <a:br>
              <a:rPr lang="en-US" sz="5100" dirty="0" smtClean="0">
                <a:solidFill>
                  <a:srgbClr val="0000FF"/>
                </a:solidFill>
              </a:rPr>
            </a:br>
            <a:r>
              <a:rPr lang="en-US" sz="5100" dirty="0" smtClean="0">
                <a:solidFill>
                  <a:srgbClr val="0000FF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7234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Heat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dirty="0" smtClean="0">
                <a:solidFill>
                  <a:srgbClr val="000000"/>
                </a:solidFill>
              </a:rPr>
              <a:t>Definition: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Energy that </a:t>
            </a:r>
            <a:r>
              <a:rPr lang="en-US" sz="5500" u="sng" dirty="0" smtClean="0">
                <a:solidFill>
                  <a:srgbClr val="0000FF"/>
                </a:solidFill>
              </a:rPr>
              <a:t>transfers</a:t>
            </a:r>
            <a:r>
              <a:rPr lang="en-US" sz="5500" dirty="0" smtClean="0">
                <a:solidFill>
                  <a:srgbClr val="0000FF"/>
                </a:solidFill>
              </a:rPr>
              <a:t> from </a:t>
            </a:r>
            <a:r>
              <a:rPr lang="en-US" sz="5500" dirty="0" smtClean="0">
                <a:solidFill>
                  <a:srgbClr val="0000FF"/>
                </a:solidFill>
              </a:rPr>
              <a:t>one object </a:t>
            </a:r>
            <a:r>
              <a:rPr lang="en-US" sz="5500" dirty="0" smtClean="0">
                <a:solidFill>
                  <a:srgbClr val="0000FF"/>
                </a:solidFill>
              </a:rPr>
              <a:t>to another due to temperature differences.</a:t>
            </a:r>
          </a:p>
        </p:txBody>
      </p:sp>
    </p:spTree>
    <p:extLst>
      <p:ext uri="{BB962C8B-B14F-4D97-AF65-F5344CB8AC3E}">
        <p14:creationId xmlns:p14="http://schemas.microsoft.com/office/powerpoint/2010/main" val="68099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16262</TotalTime>
  <Words>373</Words>
  <Application>Microsoft Macintosh PowerPoint</Application>
  <PresentationFormat>On-screen Show (4:3)</PresentationFormat>
  <Paragraphs>57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10/7/14</vt:lpstr>
      <vt:lpstr>Announcements</vt:lpstr>
      <vt:lpstr>Agenda</vt:lpstr>
      <vt:lpstr>Predict &amp; Explain</vt:lpstr>
      <vt:lpstr>Demo</vt:lpstr>
      <vt:lpstr>Pair-Share</vt:lpstr>
      <vt:lpstr>Thermal Energy</vt:lpstr>
      <vt:lpstr>Thermal Energy</vt:lpstr>
      <vt:lpstr>Heat</vt:lpstr>
      <vt:lpstr>Heat</vt:lpstr>
      <vt:lpstr>Temperature</vt:lpstr>
      <vt:lpstr>Temperature</vt:lpstr>
      <vt:lpstr>Temperature</vt:lpstr>
      <vt:lpstr>Temperature</vt:lpstr>
      <vt:lpstr>Heat</vt:lpstr>
      <vt:lpstr>Examples</vt:lpstr>
      <vt:lpstr>Practice Questions</vt:lpstr>
      <vt:lpstr>Fill in the Table</vt:lpstr>
      <vt:lpstr>Discuss with a Partner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4/7/14</dc:title>
  <dc:creator>Betsy Miller</dc:creator>
  <cp:lastModifiedBy>Betsy Miller</cp:lastModifiedBy>
  <cp:revision>104</cp:revision>
  <dcterms:created xsi:type="dcterms:W3CDTF">2014-04-09T11:57:42Z</dcterms:created>
  <dcterms:modified xsi:type="dcterms:W3CDTF">2014-10-07T20:16:19Z</dcterms:modified>
</cp:coreProperties>
</file>