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88CB3-A815-4042-855A-1BE5030D64F6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E93B-B4FA-1B40-ADCB-A695813BD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C0640A-AE5A-1A49-B381-DB1F05C103AF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7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6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6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3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3B17-DD1A-3948-BE7F-CF91B24CECE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1992-D3F1-D34B-AA10-238C0CCED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1143000"/>
          </a:xfrm>
        </p:spPr>
        <p:txBody>
          <a:bodyPr/>
          <a:lstStyle/>
          <a:p>
            <a:r>
              <a:rPr lang="en-US" sz="6600" b="1" dirty="0" smtClean="0">
                <a:latin typeface="Arial" charset="0"/>
                <a:ea typeface="ＭＳ Ｐゴシック" charset="0"/>
                <a:cs typeface="ＭＳ Ｐゴシック" charset="0"/>
              </a:rPr>
              <a:t>10/8/</a:t>
            </a:r>
            <a:r>
              <a:rPr lang="en-US" sz="6600" b="1" dirty="0">
                <a:latin typeface="Arial" charset="0"/>
                <a:ea typeface="ＭＳ Ｐゴシック" charset="0"/>
                <a:cs typeface="ＭＳ Ｐゴシック" charset="0"/>
              </a:rPr>
              <a:t>14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sz="half" idx="1"/>
          </p:nvPr>
        </p:nvSpPr>
        <p:spPr>
          <a:xfrm>
            <a:off x="0" y="1158875"/>
            <a:ext cx="3933662" cy="53689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Homework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Finish WS, Agenda Questions</a:t>
            </a:r>
          </a:p>
          <a:p>
            <a:pPr marL="0" indent="0">
              <a:buFontTx/>
              <a:buNone/>
            </a:pP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We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will understand what specific heat capacity is and how to use it in calculations.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088763"/>
            <a:ext cx="9143999" cy="78828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10/8				CLASSWORK: Intro to Specific Heat			33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6934200" y="720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41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090613"/>
            <a:ext cx="4648200" cy="402113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Catalyst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Which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would have more </a:t>
            </a:r>
            <a:r>
              <a:rPr lang="en-US" b="1" u="sng" dirty="0" smtClean="0">
                <a:latin typeface="Arial" charset="0"/>
                <a:ea typeface="ＭＳ Ｐゴシック" charset="0"/>
                <a:cs typeface="ＭＳ Ｐゴシック" charset="0"/>
              </a:rPr>
              <a:t>heat energy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a </a:t>
            </a:r>
            <a:r>
              <a:rPr lang="en-US" u="sng" dirty="0" smtClean="0">
                <a:latin typeface="Arial" charset="0"/>
                <a:ea typeface="ＭＳ Ｐゴシック" charset="0"/>
                <a:cs typeface="ＭＳ Ｐゴシック" charset="0"/>
              </a:rPr>
              <a:t>plastic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cube at 75°C or an </a:t>
            </a:r>
            <a:r>
              <a:rPr lang="en-US" u="sng" dirty="0" smtClean="0">
                <a:latin typeface="Arial" charset="0"/>
                <a:ea typeface="ＭＳ Ｐゴシック" charset="0"/>
                <a:cs typeface="ＭＳ Ｐゴシック" charset="0"/>
              </a:rPr>
              <a:t>aluminum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cube at 75°C. Which cube do you think has more energy? Why?</a:t>
            </a:r>
          </a:p>
        </p:txBody>
      </p:sp>
    </p:spTree>
    <p:extLst>
      <p:ext uri="{BB962C8B-B14F-4D97-AF65-F5344CB8AC3E}">
        <p14:creationId xmlns:p14="http://schemas.microsoft.com/office/powerpoint/2010/main" val="45906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Other ways to write the equation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To solve for mass:</a:t>
            </a:r>
          </a:p>
          <a:p>
            <a:pPr marL="0" indent="0" algn="ctr">
              <a:buNone/>
            </a:pPr>
            <a:r>
              <a:rPr lang="en-US" sz="5500" dirty="0" smtClean="0"/>
              <a:t>      Q</a:t>
            </a:r>
          </a:p>
          <a:p>
            <a:pPr marL="0" indent="0" algn="ctr">
              <a:buNone/>
            </a:pPr>
            <a:r>
              <a:rPr lang="en-US" sz="5500" dirty="0" smtClean="0"/>
              <a:t>m= C</a:t>
            </a:r>
            <a:r>
              <a:rPr lang="en-US" sz="55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500" dirty="0" smtClean="0"/>
              <a:t> ΔT</a:t>
            </a:r>
          </a:p>
          <a:p>
            <a:pPr marL="0" indent="0" algn="ctr">
              <a:buNone/>
            </a:pPr>
            <a:endParaRPr lang="en-US" sz="5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66821" y="3624556"/>
            <a:ext cx="15485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Other ways to write the equation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To solve for temperature change:</a:t>
            </a:r>
          </a:p>
          <a:p>
            <a:pPr marL="0" indent="0" algn="ctr">
              <a:buNone/>
            </a:pPr>
            <a:r>
              <a:rPr lang="en-US" sz="5500" dirty="0" smtClean="0"/>
              <a:t>         Q</a:t>
            </a:r>
          </a:p>
          <a:p>
            <a:pPr marL="0" indent="0" algn="ctr">
              <a:buNone/>
            </a:pPr>
            <a:r>
              <a:rPr lang="en-US" sz="5500" dirty="0" smtClean="0"/>
              <a:t>ΔT = </a:t>
            </a:r>
            <a:r>
              <a:rPr lang="en-US" sz="5500" dirty="0" err="1" smtClean="0"/>
              <a:t>C</a:t>
            </a:r>
            <a:r>
              <a:rPr lang="en-US" sz="55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500" dirty="0" err="1" smtClean="0"/>
              <a:t>m</a:t>
            </a:r>
            <a:endParaRPr lang="en-US" sz="5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14584" y="4522950"/>
            <a:ext cx="1300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7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Gold has a specific heat of 0.129 J/</a:t>
            </a:r>
            <a:r>
              <a:rPr lang="en-US" dirty="0" err="1" smtClean="0"/>
              <a:t>g°C</a:t>
            </a:r>
            <a:r>
              <a:rPr lang="en-US" dirty="0" smtClean="0"/>
              <a:t>. How many joules of heat energy are required to raise the temperature of 15 grams of gold from 22°C to 85°C?</a:t>
            </a:r>
          </a:p>
          <a:p>
            <a:pPr marL="0" indent="0">
              <a:buNone/>
            </a:pPr>
            <a:r>
              <a:rPr lang="en-US" dirty="0" smtClean="0"/>
              <a:t>Q= </a:t>
            </a:r>
          </a:p>
          <a:p>
            <a:pPr marL="0" indent="0">
              <a:buNone/>
            </a:pPr>
            <a:r>
              <a:rPr lang="en-US" dirty="0" smtClean="0"/>
              <a:t>C=</a:t>
            </a:r>
          </a:p>
          <a:p>
            <a:pPr marL="0" indent="0">
              <a:buNone/>
            </a:pPr>
            <a:r>
              <a:rPr lang="en-US" dirty="0" smtClean="0"/>
              <a:t>m=</a:t>
            </a:r>
          </a:p>
          <a:p>
            <a:pPr marL="0" indent="0">
              <a:buNone/>
            </a:pPr>
            <a:r>
              <a:rPr lang="en-US" dirty="0" smtClean="0"/>
              <a:t>ΔT=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4726" y="4264934"/>
            <a:ext cx="266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0.129 J/</a:t>
            </a:r>
            <a:r>
              <a:rPr lang="en-US" sz="2800" dirty="0" err="1" smtClean="0">
                <a:solidFill>
                  <a:srgbClr val="0000FF"/>
                </a:solidFill>
              </a:rPr>
              <a:t>g°C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8792" y="4842074"/>
            <a:ext cx="266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15 g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1192" y="5404917"/>
            <a:ext cx="266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85°C-22°C= 63°C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8792" y="3741714"/>
            <a:ext cx="266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?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6396" y="3463586"/>
            <a:ext cx="54445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Q= </a:t>
            </a:r>
            <a:r>
              <a:rPr lang="en-US" sz="3600" dirty="0" err="1" smtClean="0">
                <a:solidFill>
                  <a:srgbClr val="0000FF"/>
                </a:solidFill>
              </a:rPr>
              <a:t>C</a:t>
            </a:r>
            <a:r>
              <a:rPr lang="en-US" sz="36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 err="1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m</a:t>
            </a:r>
            <a:r>
              <a:rPr lang="en-US" sz="3600" dirty="0" err="1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Δ</a:t>
            </a:r>
            <a:r>
              <a:rPr lang="en-US" sz="3600" dirty="0" err="1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T</a:t>
            </a:r>
            <a:endParaRPr lang="en-US" sz="3600" dirty="0" smtClean="0">
              <a:solidFill>
                <a:srgbClr val="0000FF"/>
              </a:solidFill>
              <a:latin typeface="Calibri"/>
              <a:ea typeface="Wingdings"/>
              <a:cs typeface="Calibri"/>
              <a:sym typeface="Wingdings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Q=(0.129 J/</a:t>
            </a:r>
            <a:r>
              <a:rPr lang="en-US" sz="3600" dirty="0" err="1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g°C</a:t>
            </a:r>
            <a:r>
              <a:rPr lang="en-US" sz="3600" dirty="0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)(15g)(63°C)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Q=121.905</a:t>
            </a:r>
          </a:p>
          <a:p>
            <a:r>
              <a:rPr lang="en-US" sz="3600" b="1" dirty="0" smtClean="0">
                <a:solidFill>
                  <a:srgbClr val="0000FF"/>
                </a:solidFill>
                <a:latin typeface="Calibri"/>
                <a:ea typeface="Wingdings"/>
                <a:cs typeface="Calibri"/>
                <a:sym typeface="Wingdings"/>
              </a:rPr>
              <a:t>Q=120 J</a:t>
            </a:r>
            <a:endParaRPr lang="en-US" sz="3600" b="1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52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2. C= 0.67 J/</a:t>
            </a:r>
            <a:r>
              <a:rPr lang="en-US" sz="5500" dirty="0" err="1" smtClean="0"/>
              <a:t>gC</a:t>
            </a:r>
            <a:r>
              <a:rPr lang="en-US" sz="5500" dirty="0" smtClean="0"/>
              <a:t> </a:t>
            </a:r>
          </a:p>
          <a:p>
            <a:pPr marL="0" indent="0">
              <a:buNone/>
            </a:pPr>
            <a:r>
              <a:rPr lang="en-US" sz="5500" dirty="0" smtClean="0"/>
              <a:t>3. Q=4520 J</a:t>
            </a:r>
          </a:p>
          <a:p>
            <a:pPr marL="0" indent="0">
              <a:buNone/>
            </a:pPr>
            <a:r>
              <a:rPr lang="en-US" sz="5500" dirty="0" smtClean="0"/>
              <a:t>4. Q= 301 J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058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57200"/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Tutoring </a:t>
            </a:r>
            <a:r>
              <a:rPr lang="en-US" sz="4400" u="sng" dirty="0" smtClean="0">
                <a:latin typeface="Calibri" charset="0"/>
                <a:ea typeface="ＭＳ Ｐゴシック" charset="0"/>
                <a:cs typeface="ＭＳ Ｐゴシック" charset="0"/>
              </a:rPr>
              <a:t>tomorrow</a:t>
            </a:r>
            <a:r>
              <a:rPr lang="en-US" sz="4400" dirty="0" smtClean="0">
                <a:latin typeface="Calibri" charset="0"/>
                <a:ea typeface="ＭＳ Ｐゴシック" charset="0"/>
                <a:cs typeface="ＭＳ Ｐゴシック" charset="0"/>
              </a:rPr>
              <a:t> after school!</a:t>
            </a:r>
          </a:p>
        </p:txBody>
      </p:sp>
    </p:spTree>
    <p:extLst>
      <p:ext uri="{BB962C8B-B14F-4D97-AF65-F5344CB8AC3E}">
        <p14:creationId xmlns:p14="http://schemas.microsoft.com/office/powerpoint/2010/main" val="281599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smtClean="0"/>
              <a:t>HW Review</a:t>
            </a:r>
          </a:p>
          <a:p>
            <a:pPr eaLnBrk="1" hangingPunct="1">
              <a:defRPr/>
            </a:pPr>
            <a:r>
              <a:rPr lang="en-US" sz="4400" dirty="0" smtClean="0"/>
              <a:t>Specific Heat Graphing Activity</a:t>
            </a:r>
          </a:p>
          <a:p>
            <a:pPr eaLnBrk="1" hangingPunct="1">
              <a:defRPr/>
            </a:pPr>
            <a:r>
              <a:rPr lang="en-US" sz="4400" dirty="0" smtClean="0"/>
              <a:t>Specific Heat Notes/Practice</a:t>
            </a:r>
          </a:p>
          <a:p>
            <a:pPr marL="0" indent="0" eaLnBrk="1" hangingPunct="1">
              <a:buFontTx/>
              <a:buNone/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18743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Heat is the flow of thermal energy (thermal energy transferred from one object to another)</a:t>
            </a:r>
          </a:p>
          <a:p>
            <a:pPr marL="514350" indent="-514350">
              <a:buAutoNum type="arabicPeriod"/>
            </a:pPr>
            <a:r>
              <a:rPr lang="en-US" dirty="0" smtClean="0"/>
              <a:t>Temperature is the average amount of thermal energy in a substance (average molecular motion).</a:t>
            </a:r>
          </a:p>
          <a:p>
            <a:pPr marL="514350" indent="-514350">
              <a:buAutoNum type="arabicPeriod"/>
            </a:pPr>
            <a:r>
              <a:rPr lang="en-US" dirty="0" smtClean="0"/>
              <a:t>Heat is the total amount of energy a substance has due to particle movement. Temperature is the average amount of energy.</a:t>
            </a:r>
          </a:p>
          <a:p>
            <a:pPr marL="514350" indent="-514350">
              <a:buAutoNum type="arabicPeriod"/>
            </a:pPr>
            <a:r>
              <a:rPr lang="en-US" dirty="0" smtClean="0"/>
              <a:t>Heat always flows from hot to cold.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500" dirty="0" smtClean="0"/>
              <a:t>5. a. A and B (because they have the same temperature)</a:t>
            </a:r>
          </a:p>
          <a:p>
            <a:pPr marL="0" indent="0">
              <a:buNone/>
            </a:pPr>
            <a:r>
              <a:rPr lang="en-US" sz="5500" dirty="0" smtClean="0"/>
              <a:t>b. </a:t>
            </a:r>
            <a:r>
              <a:rPr lang="en-US" sz="5500" dirty="0" err="1" smtClean="0"/>
              <a:t>Most</a:t>
            </a:r>
            <a:r>
              <a:rPr lang="en-US" sz="5500" dirty="0" err="1" smtClean="0">
                <a:sym typeface="Wingdings"/>
              </a:rPr>
              <a:t></a:t>
            </a:r>
            <a:r>
              <a:rPr lang="en-US" sz="5500" dirty="0" err="1" smtClean="0"/>
              <a:t>C</a:t>
            </a:r>
            <a:r>
              <a:rPr lang="en-US" sz="5500" dirty="0" smtClean="0"/>
              <a:t>, B, </a:t>
            </a:r>
            <a:r>
              <a:rPr lang="en-US" sz="5500" dirty="0" err="1" smtClean="0"/>
              <a:t>A</a:t>
            </a:r>
            <a:r>
              <a:rPr lang="en-US" sz="5500" dirty="0" err="1" smtClean="0">
                <a:sym typeface="Wingdings"/>
              </a:rPr>
              <a:t></a:t>
            </a:r>
            <a:r>
              <a:rPr lang="en-US" sz="5500" dirty="0" err="1" smtClean="0"/>
              <a:t>Least</a:t>
            </a: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c. Molecules are moving faster in beaker C because it has a higher temperature.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8396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Graphing Activity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5500" dirty="0" smtClean="0"/>
              <a:t>Carefully graph the data given in the data table. Use different colors or </a:t>
            </a:r>
            <a:r>
              <a:rPr lang="en-US" sz="5500" u="sng" dirty="0" smtClean="0"/>
              <a:t>label each line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Answer the questions based on your graph.</a:t>
            </a:r>
          </a:p>
          <a:p>
            <a:r>
              <a:rPr lang="en-US" sz="5500" dirty="0" smtClean="0"/>
              <a:t>You may work with your seat partner.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27402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Equation for Specific Heat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dirty="0" smtClean="0"/>
              <a:t>     Q</a:t>
            </a:r>
          </a:p>
          <a:p>
            <a:pPr marL="0" indent="0" algn="ctr">
              <a:buNone/>
            </a:pPr>
            <a:r>
              <a:rPr lang="en-US" sz="5500" dirty="0" smtClean="0"/>
              <a:t>C= m x ΔT</a:t>
            </a:r>
            <a:endParaRPr lang="en-US" sz="55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683000" y="2635250"/>
            <a:ext cx="2032000" cy="31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0" y="3460750"/>
            <a:ext cx="2730500" cy="2534801"/>
            <a:chOff x="0" y="3460750"/>
            <a:chExt cx="2730500" cy="2534801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74750" y="3460750"/>
              <a:ext cx="1555750" cy="136525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0" y="4826000"/>
              <a:ext cx="27305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dirty="0" smtClean="0">
                  <a:solidFill>
                    <a:srgbClr val="0000FF"/>
                  </a:solidFill>
                  <a:latin typeface="Calibri"/>
                  <a:cs typeface="Calibri"/>
                </a:rPr>
                <a:t>C= specific heat (in J/</a:t>
              </a:r>
              <a:r>
                <a:rPr lang="en-US" sz="3500" dirty="0" err="1">
                  <a:solidFill>
                    <a:srgbClr val="0000FF"/>
                  </a:solidFill>
                  <a:latin typeface="Calibri"/>
                  <a:cs typeface="Calibri"/>
                </a:rPr>
                <a:t>g</a:t>
              </a:r>
              <a:r>
                <a:rPr lang="en-US" sz="3500" dirty="0" err="1" smtClean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°C</a:t>
              </a:r>
              <a:r>
                <a:rPr lang="en-US" sz="3500" dirty="0" smtClean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)</a:t>
              </a:r>
              <a:endParaRPr lang="en-US" sz="35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43250" y="3460750"/>
            <a:ext cx="2184400" cy="2687201"/>
            <a:chOff x="3143250" y="3460750"/>
            <a:chExt cx="2184400" cy="2687201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089400" y="3460750"/>
              <a:ext cx="0" cy="151765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43250" y="4978400"/>
              <a:ext cx="21844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dirty="0">
                  <a:solidFill>
                    <a:srgbClr val="0000FF"/>
                  </a:solidFill>
                  <a:latin typeface="Calibri"/>
                  <a:cs typeface="Calibri"/>
                </a:rPr>
                <a:t>m</a:t>
              </a:r>
              <a:r>
                <a:rPr lang="en-US" sz="3500" dirty="0" smtClean="0">
                  <a:solidFill>
                    <a:srgbClr val="0000FF"/>
                  </a:solidFill>
                  <a:latin typeface="Calibri"/>
                  <a:cs typeface="Calibri"/>
                </a:rPr>
                <a:t> = mass (in grams)</a:t>
              </a:r>
              <a:endParaRPr lang="en-US" sz="35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56250" y="3422650"/>
            <a:ext cx="3683000" cy="2635260"/>
            <a:chOff x="5556250" y="3422650"/>
            <a:chExt cx="3683000" cy="2635260"/>
          </a:xfrm>
        </p:grpSpPr>
        <p:cxnSp>
          <p:nvCxnSpPr>
            <p:cNvPr id="13" name="Straight Arrow Connector 12"/>
            <p:cNvCxnSpPr/>
            <p:nvPr/>
          </p:nvCxnSpPr>
          <p:spPr>
            <a:xfrm flipH="1" flipV="1">
              <a:off x="5715000" y="3422650"/>
              <a:ext cx="1524000" cy="9271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56250" y="4349750"/>
              <a:ext cx="368300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dirty="0" smtClean="0">
                  <a:solidFill>
                    <a:srgbClr val="0000FF"/>
                  </a:solidFill>
                  <a:latin typeface="Calibri"/>
                  <a:cs typeface="Calibri"/>
                </a:rPr>
                <a:t>ΔT= change in temperature </a:t>
              </a:r>
            </a:p>
            <a:p>
              <a:r>
                <a:rPr lang="en-US" sz="3500" dirty="0" smtClean="0">
                  <a:solidFill>
                    <a:srgbClr val="0000FF"/>
                  </a:solidFill>
                  <a:latin typeface="Calibri"/>
                  <a:cs typeface="Calibri"/>
                </a:rPr>
                <a:t>(final -initial) (in </a:t>
              </a:r>
              <a:r>
                <a:rPr lang="en-US" sz="3500" dirty="0">
                  <a:solidFill>
                    <a:srgbClr val="0000FF"/>
                  </a:solidFill>
                  <a:ea typeface="ＭＳ Ｐゴシック" charset="0"/>
                  <a:cs typeface="Calibri"/>
                </a:rPr>
                <a:t>°</a:t>
              </a:r>
              <a:r>
                <a:rPr lang="en-US" sz="3500" dirty="0" smtClean="0">
                  <a:solidFill>
                    <a:srgbClr val="0000FF"/>
                  </a:solidFill>
                  <a:ea typeface="ＭＳ Ｐゴシック" charset="0"/>
                  <a:cs typeface="Calibri"/>
                </a:rPr>
                <a:t>C)</a:t>
              </a:r>
              <a:endParaRPr lang="en-US" sz="35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34000" y="1600200"/>
            <a:ext cx="3810000" cy="1708160"/>
            <a:chOff x="5334000" y="1600200"/>
            <a:chExt cx="3810000" cy="170816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5334000" y="1936750"/>
              <a:ext cx="8255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159500" y="1600200"/>
              <a:ext cx="298450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dirty="0" smtClean="0">
                  <a:solidFill>
                    <a:srgbClr val="0000FF"/>
                  </a:solidFill>
                  <a:latin typeface="Calibri"/>
                  <a:cs typeface="Calibri"/>
                </a:rPr>
                <a:t>Q</a:t>
              </a:r>
              <a:r>
                <a:rPr lang="en-US" sz="3500" dirty="0" smtClean="0">
                  <a:solidFill>
                    <a:srgbClr val="0000FF"/>
                  </a:solidFill>
                  <a:latin typeface="Calibri"/>
                  <a:ea typeface="ＭＳ Ｐゴシック" charset="0"/>
                  <a:cs typeface="Calibri"/>
                </a:rPr>
                <a:t>= heat energy added/lost (in J)</a:t>
              </a:r>
              <a:endParaRPr lang="en-US" sz="3500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662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does Specific Heat tell us?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Specific heat is the amount of heat energy needed to raise the temperature of 1 gram of a substance by 1 degree Celsius. A higher specific heat means it’s harder to change the temperature (requires more energy)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Other ways to write the equation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To solve for heat:</a:t>
            </a:r>
          </a:p>
          <a:p>
            <a:pPr marL="0" indent="0" algn="ctr">
              <a:buNone/>
            </a:pPr>
            <a:r>
              <a:rPr lang="en-US" sz="5500" dirty="0" smtClean="0"/>
              <a:t>Q = </a:t>
            </a:r>
            <a:r>
              <a:rPr lang="en-US" sz="5500" dirty="0" err="1" smtClean="0"/>
              <a:t>C</a:t>
            </a:r>
            <a:r>
              <a:rPr lang="en-US" sz="55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500" dirty="0" err="1" smtClean="0"/>
              <a:t>m</a:t>
            </a:r>
            <a:r>
              <a:rPr lang="en-US" sz="55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5500" dirty="0" err="1" smtClean="0"/>
              <a:t>ΔT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4552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518</Words>
  <Application>Microsoft Macintosh PowerPoint</Application>
  <PresentationFormat>On-screen Show (4:3)</PresentationFormat>
  <Paragraphs>67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10/8/14</vt:lpstr>
      <vt:lpstr>Announcements</vt:lpstr>
      <vt:lpstr>Agenda</vt:lpstr>
      <vt:lpstr>HW Review</vt:lpstr>
      <vt:lpstr>HW Review</vt:lpstr>
      <vt:lpstr>Graphing Activity</vt:lpstr>
      <vt:lpstr>Equation for Specific Heat</vt:lpstr>
      <vt:lpstr>What does Specific Heat tell us?</vt:lpstr>
      <vt:lpstr>Other ways to write the equation</vt:lpstr>
      <vt:lpstr>Other ways to write the equation</vt:lpstr>
      <vt:lpstr>Other ways to write the equation</vt:lpstr>
      <vt:lpstr>Example</vt:lpstr>
      <vt:lpstr>Practice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4/25/14</dc:title>
  <dc:creator>Betsy Miller</dc:creator>
  <cp:lastModifiedBy>Betsy Miller</cp:lastModifiedBy>
  <cp:revision>15</cp:revision>
  <dcterms:created xsi:type="dcterms:W3CDTF">2014-04-29T11:58:07Z</dcterms:created>
  <dcterms:modified xsi:type="dcterms:W3CDTF">2014-10-08T20:17:01Z</dcterms:modified>
</cp:coreProperties>
</file>