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59" r:id="rId4"/>
    <p:sldId id="260" r:id="rId5"/>
    <p:sldId id="290" r:id="rId6"/>
    <p:sldId id="263" r:id="rId7"/>
    <p:sldId id="287" r:id="rId8"/>
    <p:sldId id="288" r:id="rId9"/>
    <p:sldId id="289" r:id="rId10"/>
    <p:sldId id="262" r:id="rId11"/>
    <p:sldId id="284" r:id="rId12"/>
    <p:sldId id="285" r:id="rId13"/>
    <p:sldId id="286" r:id="rId14"/>
    <p:sldId id="264" r:id="rId15"/>
    <p:sldId id="265" r:id="rId16"/>
    <p:sldId id="266" r:id="rId17"/>
    <p:sldId id="268" r:id="rId18"/>
    <p:sldId id="267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3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0" d="100"/>
          <a:sy n="40" d="100"/>
        </p:scale>
        <p:origin x="-13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6EEE2-58F2-F348-A6AA-23F61C61DDB4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35778-E122-4941-AC6F-B9C0475D9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6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0C0640A-AE5A-1A49-B381-DB1F05C103AF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35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08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61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1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3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9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41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63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51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0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7C71A-6FE0-5D4E-86A6-5D49EB8DFE71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10D62-1544-EA47-958C-E360217AC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3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1143000"/>
          </a:xfrm>
        </p:spPr>
        <p:txBody>
          <a:bodyPr/>
          <a:lstStyle/>
          <a:p>
            <a:r>
              <a:rPr lang="en-US" sz="6600" b="1" dirty="0" smtClean="0">
                <a:latin typeface="Arial" charset="0"/>
                <a:ea typeface="ＭＳ Ｐゴシック" charset="0"/>
                <a:cs typeface="ＭＳ Ｐゴシック" charset="0"/>
              </a:rPr>
              <a:t>10/16/</a:t>
            </a:r>
            <a:r>
              <a:rPr lang="en-US" sz="6600" b="1" dirty="0">
                <a:latin typeface="Arial" charset="0"/>
                <a:ea typeface="ＭＳ Ｐゴシック" charset="0"/>
                <a:cs typeface="ＭＳ Ｐゴシック" charset="0"/>
              </a:rPr>
              <a:t>14</a:t>
            </a:r>
          </a:p>
        </p:txBody>
      </p:sp>
      <p:sp>
        <p:nvSpPr>
          <p:cNvPr id="14338" name="Content Placeholder 4"/>
          <p:cNvSpPr>
            <a:spLocks noGrp="1"/>
          </p:cNvSpPr>
          <p:nvPr>
            <p:ph sz="half" idx="1"/>
          </p:nvPr>
        </p:nvSpPr>
        <p:spPr>
          <a:xfrm>
            <a:off x="0" y="1158875"/>
            <a:ext cx="3933662" cy="53689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Homework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Agenda problems. Lab report due tomorrow. Textbook reading due tomorrow.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endParaRPr lang="en-US" b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buFontTx/>
              <a:buNone/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Objective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: We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will be able to determine if a reaction is endothermic or exothermic.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141933"/>
            <a:ext cx="9178925" cy="735116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10/16				Exothermic/Endothermic Notes	</a:t>
            </a: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		39</a:t>
            </a: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6934200" y="720725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14341" name="Content Placeholder 7"/>
          <p:cNvSpPr>
            <a:spLocks noGrp="1"/>
          </p:cNvSpPr>
          <p:nvPr>
            <p:ph sz="half" idx="2"/>
          </p:nvPr>
        </p:nvSpPr>
        <p:spPr>
          <a:xfrm>
            <a:off x="4419600" y="1090613"/>
            <a:ext cx="4648200" cy="4021137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US" b="1" dirty="0" smtClean="0">
                <a:latin typeface="Arial" charset="0"/>
                <a:ea typeface="ＭＳ Ｐゴシック" charset="0"/>
                <a:cs typeface="ＭＳ Ｐゴシック" charset="0"/>
              </a:rPr>
              <a:t>Catalyst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: 100.0 g of 4.0°C water is heated until its temperature is 37°C. If the specific heat of water is 4.18J/</a:t>
            </a:r>
            <a:r>
              <a:rPr lang="en-US" dirty="0" err="1" smtClean="0">
                <a:latin typeface="Arial" charset="0"/>
                <a:ea typeface="ＭＳ Ｐゴシック" charset="0"/>
                <a:cs typeface="ＭＳ Ｐゴシック" charset="0"/>
              </a:rPr>
              <a:t>g°C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, calculate the amount of heat energy needed to cause this rise in temperature.</a:t>
            </a:r>
            <a:endParaRPr lang="en-US" u="sng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13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Chemical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8804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All chemical reactions involve changes in energy.</a:t>
            </a:r>
          </a:p>
          <a:p>
            <a:pPr marL="0" indent="0">
              <a:buNone/>
            </a:pPr>
            <a:endParaRPr lang="en-US" sz="55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0000"/>
                </a:solidFill>
              </a:rPr>
              <a:t>Chemical reactions involve the breaking of bonds and that takes energy!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20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Word Parts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Think of an example of a word containing the word part “therm.” What does the word part “</a:t>
            </a:r>
            <a:r>
              <a:rPr lang="en-US" sz="5500" dirty="0" err="1" smtClean="0"/>
              <a:t>therm</a:t>
            </a:r>
            <a:r>
              <a:rPr lang="en-US" sz="5500" dirty="0" smtClean="0"/>
              <a:t>” mean? 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25487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Word Parts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Think of an example of a word containing the word part “</a:t>
            </a:r>
            <a:r>
              <a:rPr lang="en-US" sz="5500" dirty="0" err="1" smtClean="0"/>
              <a:t>exo</a:t>
            </a:r>
            <a:r>
              <a:rPr lang="en-US" sz="5500" dirty="0" smtClean="0"/>
              <a:t>-.” What does the word part “</a:t>
            </a:r>
            <a:r>
              <a:rPr lang="en-US" sz="5500" dirty="0" err="1" smtClean="0"/>
              <a:t>exo</a:t>
            </a:r>
            <a:r>
              <a:rPr lang="en-US" sz="5500" dirty="0" smtClean="0"/>
              <a:t>-” mean? 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5925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Word Parts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Think of an example of a word containing the word part “</a:t>
            </a:r>
            <a:r>
              <a:rPr lang="en-US" sz="5500" dirty="0" err="1" smtClean="0"/>
              <a:t>endo</a:t>
            </a:r>
            <a:r>
              <a:rPr lang="en-US" sz="5500" dirty="0" smtClean="0"/>
              <a:t>-.” What does the word part “</a:t>
            </a:r>
            <a:r>
              <a:rPr lang="en-US" sz="5500" dirty="0" err="1" smtClean="0"/>
              <a:t>endo</a:t>
            </a:r>
            <a:r>
              <a:rPr lang="en-US" sz="5500" dirty="0" smtClean="0"/>
              <a:t>-” mean? 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59256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Exothermic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In an Exothermic process,  a system </a:t>
            </a:r>
            <a:r>
              <a:rPr lang="en-US" sz="5500" u="sng" dirty="0" smtClean="0">
                <a:solidFill>
                  <a:srgbClr val="0000FF"/>
                </a:solidFill>
              </a:rPr>
              <a:t>releases</a:t>
            </a:r>
            <a:r>
              <a:rPr lang="en-US" sz="5500" dirty="0" smtClean="0">
                <a:solidFill>
                  <a:srgbClr val="0000FF"/>
                </a:solidFill>
              </a:rPr>
              <a:t> heat energy to its surroundings.</a:t>
            </a:r>
            <a:endParaRPr lang="en-US" sz="5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27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Endothermic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In an Endothermic process, the system </a:t>
            </a:r>
            <a:r>
              <a:rPr lang="en-US" sz="5500" u="sng" dirty="0" smtClean="0">
                <a:solidFill>
                  <a:srgbClr val="0000FF"/>
                </a:solidFill>
              </a:rPr>
              <a:t>absorbs</a:t>
            </a:r>
            <a:r>
              <a:rPr lang="en-US" sz="5500" dirty="0" smtClean="0">
                <a:solidFill>
                  <a:srgbClr val="0000FF"/>
                </a:solidFill>
              </a:rPr>
              <a:t> heat energy from its surroundings.</a:t>
            </a:r>
            <a:endParaRPr lang="en-US" sz="5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47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Chemical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If the products have less energy than the reactants its an exothermic reaction (-Q)</a:t>
            </a:r>
          </a:p>
          <a:p>
            <a:r>
              <a:rPr lang="en-US" sz="5500" dirty="0" smtClean="0">
                <a:solidFill>
                  <a:srgbClr val="0000FF"/>
                </a:solidFill>
              </a:rPr>
              <a:t>If the products have more energy than the reactants its an endothermic reaction (+Q)</a:t>
            </a:r>
            <a:endParaRPr lang="en-US" sz="5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639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485688"/>
              </p:ext>
            </p:extLst>
          </p:nvPr>
        </p:nvGraphicFramePr>
        <p:xfrm>
          <a:off x="457200" y="1600198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73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306310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39905" y="1870673"/>
            <a:ext cx="365588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A candle flame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525853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076336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232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No tutoring today. Tutoring next week: Monday and Tuesday.</a:t>
            </a:r>
          </a:p>
          <a:p>
            <a:r>
              <a:rPr lang="en-US" sz="4400" dirty="0" smtClean="0"/>
              <a:t>Unit test: </a:t>
            </a:r>
            <a:r>
              <a:rPr lang="en-US" sz="4400" u="sng" dirty="0" smtClean="0"/>
              <a:t>NEXT WEDNESDAY</a:t>
            </a:r>
            <a:r>
              <a:rPr lang="en-US" sz="4400" dirty="0" smtClean="0"/>
              <a:t>!</a:t>
            </a:r>
          </a:p>
          <a:p>
            <a:r>
              <a:rPr lang="en-US" sz="4400" dirty="0" smtClean="0"/>
              <a:t>Lab Reports due Tomorrow! (Even if you’re going to gone for the pep rally!)</a:t>
            </a:r>
          </a:p>
          <a:p>
            <a:r>
              <a:rPr lang="en-US" sz="4400" dirty="0" smtClean="0"/>
              <a:t>Textbook Reading due tomorrow!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65933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118678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09020" y="1843363"/>
            <a:ext cx="278801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Melting ice</a:t>
            </a:r>
            <a:endParaRPr lang="en-US" sz="4500" dirty="0"/>
          </a:p>
        </p:txBody>
      </p:sp>
      <p:sp>
        <p:nvSpPr>
          <p:cNvPr id="5" name="TextBox 4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79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4792742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63096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6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929851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63096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8093" y="2184729"/>
            <a:ext cx="3246182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Baking bread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39150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951945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8855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  <a:endParaRPr lang="en-US" sz="2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33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960503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8855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13960" y="1993565"/>
            <a:ext cx="366152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Freezing water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339336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755464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8855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</p:txBody>
      </p:sp>
    </p:spTree>
    <p:extLst>
      <p:ext uri="{BB962C8B-B14F-4D97-AF65-F5344CB8AC3E}">
        <p14:creationId xmlns:p14="http://schemas.microsoft.com/office/powerpoint/2010/main" val="110836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920810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18855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48513" y="1993565"/>
            <a:ext cx="512958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Evaporation of water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10836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978295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293184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</p:txBody>
      </p:sp>
    </p:spTree>
    <p:extLst>
      <p:ext uri="{BB962C8B-B14F-4D97-AF65-F5344CB8AC3E}">
        <p14:creationId xmlns:p14="http://schemas.microsoft.com/office/powerpoint/2010/main" val="108574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6978295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211312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293184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5702" y="1993565"/>
            <a:ext cx="5995207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dirty="0" smtClean="0"/>
              <a:t>Combustion of hydrogen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108574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267325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341274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Combustion of hydrogen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293184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</p:txBody>
      </p:sp>
    </p:spTree>
    <p:extLst>
      <p:ext uri="{BB962C8B-B14F-4D97-AF65-F5344CB8AC3E}">
        <p14:creationId xmlns:p14="http://schemas.microsoft.com/office/powerpoint/2010/main" val="89718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600" b="1">
                <a:latin typeface="Arial" charset="0"/>
                <a:ea typeface="ＭＳ Ｐゴシック" charset="0"/>
                <a:cs typeface="ＭＳ Ｐゴシック" charset="0"/>
              </a:rPr>
              <a:t>Agenda</a:t>
            </a:r>
          </a:p>
        </p:txBody>
      </p:sp>
      <p:sp>
        <p:nvSpPr>
          <p:cNvPr id="14338" name="Content Placeholder 5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400" dirty="0" smtClean="0"/>
              <a:t>Catalyst </a:t>
            </a:r>
          </a:p>
          <a:p>
            <a:pPr eaLnBrk="1" hangingPunct="1">
              <a:defRPr/>
            </a:pPr>
            <a:r>
              <a:rPr lang="en-US" sz="4400" dirty="0" smtClean="0"/>
              <a:t>Announcements</a:t>
            </a:r>
          </a:p>
          <a:p>
            <a:pPr eaLnBrk="1" hangingPunct="1">
              <a:defRPr/>
            </a:pPr>
            <a:r>
              <a:rPr lang="en-US" sz="4400" dirty="0" smtClean="0"/>
              <a:t>HW Review</a:t>
            </a:r>
          </a:p>
          <a:p>
            <a:pPr eaLnBrk="1" hangingPunct="1">
              <a:defRPr/>
            </a:pPr>
            <a:r>
              <a:rPr lang="en-US" sz="4400" dirty="0" smtClean="0"/>
              <a:t>Quiz!</a:t>
            </a:r>
          </a:p>
          <a:p>
            <a:pPr eaLnBrk="1" hangingPunct="1">
              <a:defRPr/>
            </a:pPr>
            <a:r>
              <a:rPr lang="en-US" sz="4400" dirty="0" smtClean="0"/>
              <a:t>Exothermic/Endothermic Notes</a:t>
            </a:r>
          </a:p>
          <a:p>
            <a:pPr marL="0" indent="0" eaLnBrk="1" hangingPunct="1">
              <a:buFontTx/>
              <a:buNone/>
              <a:defRPr/>
            </a:pP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04373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Examples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499306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341274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Combustion of hydrogen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293184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" y="162283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3600" dirty="0" smtClean="0"/>
              <a:t>Dissolving calcium chloride in water </a:t>
            </a:r>
          </a:p>
          <a:p>
            <a:pPr marL="742950" indent="-742950">
              <a:buAutoNum type="alphaUcPeriod"/>
            </a:pPr>
            <a:r>
              <a:rPr lang="en-US" sz="3600" dirty="0" smtClean="0"/>
              <a:t>Dissolving Ammonium nitrate in water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935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Predictions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3465629"/>
              </p:ext>
            </p:extLst>
          </p:nvPr>
        </p:nvGraphicFramePr>
        <p:xfrm>
          <a:off x="457200" y="3662036"/>
          <a:ext cx="8229600" cy="28649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0"/>
                <a:gridCol w="4114800"/>
              </a:tblGrid>
              <a:tr h="33874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Exothermic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Endothermic Reactions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5830">
                <a:tc>
                  <a:txBody>
                    <a:bodyPr/>
                    <a:lstStyle/>
                    <a:p>
                      <a:pPr algn="ctr"/>
                      <a:endParaRPr lang="en-US" sz="3200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0838" y="4287530"/>
            <a:ext cx="4002443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A candle flame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Freezing water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Combustion of hydrogen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Dissolving calcium chloride in </a:t>
            </a:r>
          </a:p>
          <a:p>
            <a:r>
              <a:rPr lang="en-US" sz="2500" dirty="0">
                <a:solidFill>
                  <a:srgbClr val="0000FF"/>
                </a:solidFill>
              </a:rPr>
              <a:t>	</a:t>
            </a:r>
            <a:r>
              <a:rPr lang="en-US" sz="2500" dirty="0" smtClean="0">
                <a:solidFill>
                  <a:srgbClr val="0000FF"/>
                </a:solidFill>
              </a:rPr>
              <a:t>water</a:t>
            </a:r>
            <a:endParaRPr lang="en-US" sz="25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3306" y="4332891"/>
            <a:ext cx="4014653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0000FF"/>
                </a:solidFill>
              </a:rPr>
              <a:t>Melting ice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Baking bread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Evaporation of water</a:t>
            </a:r>
          </a:p>
          <a:p>
            <a:r>
              <a:rPr lang="en-US" sz="2500" dirty="0" smtClean="0">
                <a:solidFill>
                  <a:srgbClr val="0000FF"/>
                </a:solidFill>
              </a:rPr>
              <a:t>Dissolving ammonium nitrate </a:t>
            </a:r>
          </a:p>
          <a:p>
            <a:r>
              <a:rPr lang="en-US" sz="2500" dirty="0">
                <a:solidFill>
                  <a:srgbClr val="0000FF"/>
                </a:solidFill>
              </a:rPr>
              <a:t>	</a:t>
            </a:r>
            <a:r>
              <a:rPr lang="en-US" sz="2500" dirty="0" smtClean="0">
                <a:solidFill>
                  <a:srgbClr val="0000FF"/>
                </a:solidFill>
              </a:rPr>
              <a:t>in water</a:t>
            </a:r>
          </a:p>
        </p:txBody>
      </p:sp>
    </p:spTree>
    <p:extLst>
      <p:ext uri="{BB962C8B-B14F-4D97-AF65-F5344CB8AC3E}">
        <p14:creationId xmlns:p14="http://schemas.microsoft.com/office/powerpoint/2010/main" val="278915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G_202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-1384300" y="115888"/>
            <a:ext cx="11970588" cy="6583362"/>
          </a:xfrm>
        </p:spPr>
      </p:pic>
    </p:spTree>
    <p:extLst>
      <p:ext uri="{BB962C8B-B14F-4D97-AF65-F5344CB8AC3E}">
        <p14:creationId xmlns:p14="http://schemas.microsoft.com/office/powerpoint/2010/main" val="77106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HW Review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6000" dirty="0" smtClean="0"/>
              <a:t>5. Energy is the ability to do work or anything that can carry out an action.</a:t>
            </a:r>
          </a:p>
          <a:p>
            <a:pPr marL="0" indent="0">
              <a:buNone/>
            </a:pPr>
            <a:r>
              <a:rPr lang="en-US" sz="6000" dirty="0" smtClean="0"/>
              <a:t>6. The rug has a higher specific heat than the tile so the tile cools down faster. The rug holds its heat better.</a:t>
            </a:r>
          </a:p>
          <a:p>
            <a:pPr marL="0" indent="0">
              <a:buNone/>
            </a:pPr>
            <a:r>
              <a:rPr lang="en-US" sz="6000" dirty="0" smtClean="0"/>
              <a:t>7. An </a:t>
            </a:r>
            <a:r>
              <a:rPr lang="en-US" sz="6000" dirty="0" err="1" smtClean="0"/>
              <a:t>iceburg</a:t>
            </a:r>
            <a:r>
              <a:rPr lang="en-US" sz="6000" dirty="0" smtClean="0"/>
              <a:t>, a small amount of boiling water, an ice cube. Heat energy is the total molecular motion so the </a:t>
            </a:r>
            <a:r>
              <a:rPr lang="en-US" sz="6000" dirty="0" err="1" smtClean="0"/>
              <a:t>iceburg</a:t>
            </a:r>
            <a:r>
              <a:rPr lang="en-US" sz="6000" dirty="0" smtClean="0"/>
              <a:t> has </a:t>
            </a:r>
            <a:r>
              <a:rPr lang="en-US" sz="6000" u="sng" dirty="0" smtClean="0"/>
              <a:t>a lot</a:t>
            </a:r>
            <a:r>
              <a:rPr lang="en-US" sz="6000" dirty="0" smtClean="0"/>
              <a:t> more molecules so they will have more total motion.</a:t>
            </a:r>
          </a:p>
          <a:p>
            <a:pPr marL="0" indent="0">
              <a:buNone/>
            </a:pPr>
            <a:r>
              <a:rPr lang="en-US" sz="6000" dirty="0" smtClean="0"/>
              <a:t>8. 3</a:t>
            </a:r>
            <a:r>
              <a:rPr lang="en-US" sz="6000" baseline="30000" dirty="0" smtClean="0"/>
              <a:t>o</a:t>
            </a:r>
            <a:r>
              <a:rPr lang="en-US" sz="6000" dirty="0" smtClean="0"/>
              <a:t>C (500 Joules only has 1 sig fig)</a:t>
            </a:r>
          </a:p>
          <a:p>
            <a:pPr marL="0" indent="0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9. Final Temp= 58.5</a:t>
            </a:r>
            <a:r>
              <a:rPr lang="en-US" sz="6000" baseline="30000" dirty="0" smtClean="0">
                <a:solidFill>
                  <a:srgbClr val="FF0000"/>
                </a:solidFill>
              </a:rPr>
              <a:t>o</a:t>
            </a:r>
            <a:r>
              <a:rPr lang="en-US" sz="6000" dirty="0" smtClean="0">
                <a:solidFill>
                  <a:srgbClr val="FF0000"/>
                </a:solidFill>
              </a:rPr>
              <a:t>C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30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Unit 2, Quiz 1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5500" dirty="0" smtClean="0"/>
              <a:t>Write your answer to each multiple choice question </a:t>
            </a:r>
            <a:r>
              <a:rPr lang="en-US" sz="5500" u="sng" dirty="0" smtClean="0"/>
              <a:t>on the line</a:t>
            </a:r>
            <a:r>
              <a:rPr lang="en-US" sz="5500" dirty="0" smtClean="0"/>
              <a:t>.</a:t>
            </a:r>
          </a:p>
          <a:p>
            <a:r>
              <a:rPr lang="en-US" sz="5500" dirty="0" smtClean="0"/>
              <a:t>Be sure you follow our procedure for solving problems in chemistry to receive full credit on your calculations!</a:t>
            </a:r>
          </a:p>
          <a:p>
            <a:r>
              <a:rPr lang="en-US" sz="5500" dirty="0" smtClean="0"/>
              <a:t>When you’re finished, turn your quiz over and draw a picture or write about what you’re going to be for Halloween.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1864006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3555" name="Picture 2" descr="istockphoto_1199095_composition_not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itle 1"/>
          <p:cNvSpPr txBox="1">
            <a:spLocks/>
          </p:cNvSpPr>
          <p:nvPr/>
        </p:nvSpPr>
        <p:spPr bwMode="auto">
          <a:xfrm>
            <a:off x="4267200" y="685800"/>
            <a:ext cx="441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b="1" u="sng" dirty="0" smtClean="0">
                <a:solidFill>
                  <a:srgbClr val="0000FF"/>
                </a:solidFill>
                <a:latin typeface="Calibri" charset="0"/>
              </a:rPr>
              <a:t>Exothermic/ Endothermic Notes</a:t>
            </a:r>
            <a:endParaRPr lang="en-US" sz="4000" b="1" u="sng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23557" name="TextBox 8"/>
          <p:cNvSpPr txBox="1">
            <a:spLocks noChangeArrowheads="1"/>
          </p:cNvSpPr>
          <p:nvPr/>
        </p:nvSpPr>
        <p:spPr bwMode="auto">
          <a:xfrm>
            <a:off x="7423150" y="5410200"/>
            <a:ext cx="1295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3800" b="1" dirty="0" smtClean="0">
                <a:solidFill>
                  <a:srgbClr val="0000FF"/>
                </a:solidFill>
                <a:latin typeface="Calibri" charset="0"/>
              </a:rPr>
              <a:t>39</a:t>
            </a:r>
            <a:endParaRPr lang="en-US" sz="3800" b="1" dirty="0">
              <a:solidFill>
                <a:srgbClr val="0000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63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Chemical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For any chemical reaction:</a:t>
            </a:r>
          </a:p>
          <a:p>
            <a:pPr lvl="1"/>
            <a:r>
              <a:rPr lang="en-US" sz="4400" u="sng" dirty="0" smtClean="0">
                <a:solidFill>
                  <a:srgbClr val="0000FF"/>
                </a:solidFill>
              </a:rPr>
              <a:t>Reactants</a:t>
            </a:r>
            <a:r>
              <a:rPr lang="en-US" sz="4400" dirty="0" smtClean="0">
                <a:solidFill>
                  <a:srgbClr val="0000FF"/>
                </a:solidFill>
              </a:rPr>
              <a:t>: What you’re starting with</a:t>
            </a:r>
          </a:p>
          <a:p>
            <a:pPr lvl="1"/>
            <a:r>
              <a:rPr lang="en-US" sz="4400" u="sng" dirty="0" smtClean="0">
                <a:solidFill>
                  <a:srgbClr val="0000FF"/>
                </a:solidFill>
              </a:rPr>
              <a:t>Products</a:t>
            </a:r>
            <a:r>
              <a:rPr lang="en-US" sz="4400" dirty="0" smtClean="0">
                <a:solidFill>
                  <a:srgbClr val="0000FF"/>
                </a:solidFill>
              </a:rPr>
              <a:t>: What you end up with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rgbClr val="0000FF"/>
                </a:solidFill>
              </a:rPr>
              <a:t>2H</a:t>
            </a:r>
            <a:r>
              <a:rPr lang="en-US" sz="4800" baseline="-25000" dirty="0" smtClean="0">
                <a:solidFill>
                  <a:srgbClr val="0000FF"/>
                </a:solidFill>
              </a:rPr>
              <a:t>2</a:t>
            </a:r>
            <a:r>
              <a:rPr lang="en-US" sz="4800" dirty="0" smtClean="0">
                <a:solidFill>
                  <a:srgbClr val="0000FF"/>
                </a:solidFill>
              </a:rPr>
              <a:t> + O</a:t>
            </a:r>
            <a:r>
              <a:rPr lang="en-US" sz="4800" baseline="-25000" dirty="0" smtClean="0">
                <a:solidFill>
                  <a:srgbClr val="0000FF"/>
                </a:solidFill>
              </a:rPr>
              <a:t>2</a:t>
            </a:r>
            <a:r>
              <a:rPr lang="en-US" sz="4800" dirty="0" smtClean="0">
                <a:solidFill>
                  <a:srgbClr val="0000FF"/>
                </a:solidFill>
              </a:rPr>
              <a:t> </a:t>
            </a:r>
            <a:r>
              <a:rPr lang="en-US" sz="4800" dirty="0" smtClean="0">
                <a:solidFill>
                  <a:srgbClr val="0000FF"/>
                </a:solidFill>
                <a:sym typeface="Wingdings"/>
              </a:rPr>
              <a:t> 2H</a:t>
            </a:r>
            <a:r>
              <a:rPr lang="en-US" sz="4800" baseline="-25000" dirty="0" smtClean="0">
                <a:solidFill>
                  <a:srgbClr val="0000FF"/>
                </a:solidFill>
                <a:sym typeface="Wingdings"/>
              </a:rPr>
              <a:t>2</a:t>
            </a:r>
            <a:r>
              <a:rPr lang="en-US" sz="4800" dirty="0" smtClean="0">
                <a:solidFill>
                  <a:srgbClr val="0000FF"/>
                </a:solidFill>
                <a:sym typeface="Wingdings"/>
              </a:rPr>
              <a:t>O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 rot="16200000">
            <a:off x="3055937" y="4818063"/>
            <a:ext cx="904875" cy="2159000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5600702" y="5162548"/>
            <a:ext cx="904876" cy="1609727"/>
          </a:xfrm>
          <a:prstGeom prst="leftBrace">
            <a:avLst/>
          </a:prstGeom>
          <a:ln>
            <a:solidFill>
              <a:srgbClr val="3366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3026" y="6292851"/>
            <a:ext cx="2381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Reactants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05426" y="6350002"/>
            <a:ext cx="2381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Products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99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Chemical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A </a:t>
            </a:r>
            <a:r>
              <a:rPr lang="en-US" sz="5500" u="sng" dirty="0" smtClean="0">
                <a:solidFill>
                  <a:srgbClr val="0000FF"/>
                </a:solidFill>
              </a:rPr>
              <a:t>system</a:t>
            </a:r>
            <a:r>
              <a:rPr lang="en-US" sz="5500" dirty="0" smtClean="0">
                <a:solidFill>
                  <a:srgbClr val="0000FF"/>
                </a:solidFill>
              </a:rPr>
              <a:t> is the part of the universe being studied.</a:t>
            </a:r>
            <a:endParaRPr lang="en-US" sz="5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1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Chemical Reactions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The </a:t>
            </a:r>
            <a:r>
              <a:rPr lang="en-US" sz="5500" u="sng" dirty="0" smtClean="0">
                <a:solidFill>
                  <a:srgbClr val="0000FF"/>
                </a:solidFill>
              </a:rPr>
              <a:t>surroundings</a:t>
            </a:r>
            <a:r>
              <a:rPr lang="en-US" sz="5500" dirty="0" smtClean="0">
                <a:solidFill>
                  <a:srgbClr val="0000FF"/>
                </a:solidFill>
              </a:rPr>
              <a:t> are everything else in the universe.</a:t>
            </a:r>
            <a:endParaRPr lang="en-US" sz="55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374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756</Words>
  <Application>Microsoft Macintosh PowerPoint</Application>
  <PresentationFormat>On-screen Show (4:3)</PresentationFormat>
  <Paragraphs>163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10/16/14</vt:lpstr>
      <vt:lpstr>Announcements</vt:lpstr>
      <vt:lpstr>Agenda</vt:lpstr>
      <vt:lpstr>HW Review</vt:lpstr>
      <vt:lpstr>Unit 2, Quiz 1</vt:lpstr>
      <vt:lpstr>PowerPoint Presentation</vt:lpstr>
      <vt:lpstr>Chemical Reactions</vt:lpstr>
      <vt:lpstr>Chemical Reactions</vt:lpstr>
      <vt:lpstr>Chemical Reactions</vt:lpstr>
      <vt:lpstr>Chemical Reactions</vt:lpstr>
      <vt:lpstr>Word Parts</vt:lpstr>
      <vt:lpstr>Word Parts</vt:lpstr>
      <vt:lpstr>Word Parts</vt:lpstr>
      <vt:lpstr>Exothermic Reactions</vt:lpstr>
      <vt:lpstr>Endothermic Reactions</vt:lpstr>
      <vt:lpstr>Chemical Reactions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Predictions</vt:lpstr>
      <vt:lpstr>PowerPoint Presentation</vt:lpstr>
    </vt:vector>
  </TitlesOfParts>
  <Company>Chicago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5/2/14</dc:title>
  <dc:creator>Betsy Miller</dc:creator>
  <cp:lastModifiedBy>Betsy Miller</cp:lastModifiedBy>
  <cp:revision>28</cp:revision>
  <dcterms:created xsi:type="dcterms:W3CDTF">2014-05-02T12:33:03Z</dcterms:created>
  <dcterms:modified xsi:type="dcterms:W3CDTF">2014-10-16T18:27:35Z</dcterms:modified>
</cp:coreProperties>
</file>