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7" r:id="rId2"/>
    <p:sldId id="258" r:id="rId3"/>
    <p:sldId id="259" r:id="rId4"/>
    <p:sldId id="295" r:id="rId5"/>
    <p:sldId id="317" r:id="rId6"/>
    <p:sldId id="319"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267" r:id="rId29"/>
    <p:sldId id="318" r:id="rId30"/>
    <p:sldId id="292"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93" r:id="rId49"/>
    <p:sldId id="286" r:id="rId50"/>
    <p:sldId id="287" r:id="rId51"/>
    <p:sldId id="288" r:id="rId52"/>
    <p:sldId id="291" r:id="rId53"/>
    <p:sldId id="29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2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1EDEE-9115-1644-8DEF-3D45050E85A8}" type="datetimeFigureOut">
              <a:rPr lang="en-US" smtClean="0"/>
              <a:t>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EA930-CEFE-CC45-9114-6A197ED7DBD1}" type="slidenum">
              <a:rPr lang="en-US" smtClean="0"/>
              <a:t>‹#›</a:t>
            </a:fld>
            <a:endParaRPr lang="en-US"/>
          </a:p>
        </p:txBody>
      </p:sp>
    </p:spTree>
    <p:extLst>
      <p:ext uri="{BB962C8B-B14F-4D97-AF65-F5344CB8AC3E}">
        <p14:creationId xmlns:p14="http://schemas.microsoft.com/office/powerpoint/2010/main" val="1740412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10BC-8705-ED48-B425-6A2376A9A16E}" type="slidenum">
              <a:rPr lang="en-US" smtClean="0"/>
              <a:t>1</a:t>
            </a:fld>
            <a:endParaRPr lang="en-US"/>
          </a:p>
        </p:txBody>
      </p:sp>
    </p:spTree>
    <p:extLst>
      <p:ext uri="{BB962C8B-B14F-4D97-AF65-F5344CB8AC3E}">
        <p14:creationId xmlns:p14="http://schemas.microsoft.com/office/powerpoint/2010/main" val="344218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examples.yourdictionary.com</a:t>
            </a:r>
            <a:r>
              <a:rPr lang="en-US" dirty="0" smtClean="0"/>
              <a:t>/examples-of-homogeneous-</a:t>
            </a:r>
            <a:r>
              <a:rPr lang="en-US" dirty="0" err="1" smtClean="0"/>
              <a:t>mixture.html</a:t>
            </a:r>
            <a:endParaRPr lang="en-US" dirty="0"/>
          </a:p>
        </p:txBody>
      </p:sp>
      <p:sp>
        <p:nvSpPr>
          <p:cNvPr id="4" name="Slide Number Placeholder 3"/>
          <p:cNvSpPr>
            <a:spLocks noGrp="1"/>
          </p:cNvSpPr>
          <p:nvPr>
            <p:ph type="sldNum" sz="quarter" idx="10"/>
          </p:nvPr>
        </p:nvSpPr>
        <p:spPr/>
        <p:txBody>
          <a:bodyPr/>
          <a:lstStyle/>
          <a:p>
            <a:fld id="{B9396203-4C39-7F46-8A00-FE6441650519}" type="slidenum">
              <a:rPr lang="en-US" smtClean="0"/>
              <a:t>25</a:t>
            </a:fld>
            <a:endParaRPr lang="en-US"/>
          </a:p>
        </p:txBody>
      </p:sp>
    </p:spTree>
    <p:extLst>
      <p:ext uri="{BB962C8B-B14F-4D97-AF65-F5344CB8AC3E}">
        <p14:creationId xmlns:p14="http://schemas.microsoft.com/office/powerpoint/2010/main" val="406839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examples.yourdictionary.com</a:t>
            </a:r>
            <a:r>
              <a:rPr lang="en-US" dirty="0" smtClean="0"/>
              <a:t>/examples-of-heterogeneous-</a:t>
            </a:r>
            <a:r>
              <a:rPr lang="en-US" dirty="0" err="1" smtClean="0"/>
              <a:t>mixture.html</a:t>
            </a:r>
            <a:endParaRPr lang="en-US" dirty="0"/>
          </a:p>
        </p:txBody>
      </p:sp>
      <p:sp>
        <p:nvSpPr>
          <p:cNvPr id="4" name="Slide Number Placeholder 3"/>
          <p:cNvSpPr>
            <a:spLocks noGrp="1"/>
          </p:cNvSpPr>
          <p:nvPr>
            <p:ph type="sldNum" sz="quarter" idx="10"/>
          </p:nvPr>
        </p:nvSpPr>
        <p:spPr/>
        <p:txBody>
          <a:bodyPr/>
          <a:lstStyle/>
          <a:p>
            <a:fld id="{B9396203-4C39-7F46-8A00-FE6441650519}" type="slidenum">
              <a:rPr lang="en-US" smtClean="0"/>
              <a:t>26</a:t>
            </a:fld>
            <a:endParaRPr lang="en-US"/>
          </a:p>
        </p:txBody>
      </p:sp>
    </p:spTree>
    <p:extLst>
      <p:ext uri="{BB962C8B-B14F-4D97-AF65-F5344CB8AC3E}">
        <p14:creationId xmlns:p14="http://schemas.microsoft.com/office/powerpoint/2010/main" val="236719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EA930-CEFE-CC45-9114-6A197ED7DBD1}" type="slidenum">
              <a:rPr lang="en-US" smtClean="0"/>
              <a:t>30</a:t>
            </a:fld>
            <a:endParaRPr lang="en-US"/>
          </a:p>
        </p:txBody>
      </p:sp>
    </p:spTree>
    <p:extLst>
      <p:ext uri="{BB962C8B-B14F-4D97-AF65-F5344CB8AC3E}">
        <p14:creationId xmlns:p14="http://schemas.microsoft.com/office/powerpoint/2010/main" val="139128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6A14C9-D498-5B42-BA98-CA0D67E55BDB}"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28823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6A14C9-D498-5B42-BA98-CA0D67E55BDB}"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171269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6A14C9-D498-5B42-BA98-CA0D67E55BDB}"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06019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6A14C9-D498-5B42-BA98-CA0D67E55BDB}"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52149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6A14C9-D498-5B42-BA98-CA0D67E55BDB}"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05024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6A14C9-D498-5B42-BA98-CA0D67E55BDB}"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401573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6A14C9-D498-5B42-BA98-CA0D67E55BDB}" type="datetimeFigureOut">
              <a:rPr lang="en-US" smtClean="0"/>
              <a:t>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55080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6A14C9-D498-5B42-BA98-CA0D67E55BDB}" type="datetimeFigureOut">
              <a:rPr lang="en-US" smtClean="0"/>
              <a:t>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19254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A14C9-D498-5B42-BA98-CA0D67E55BDB}" type="datetimeFigureOut">
              <a:rPr lang="en-US" smtClean="0"/>
              <a:t>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75935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A14C9-D498-5B42-BA98-CA0D67E55BDB}"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260775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A14C9-D498-5B42-BA98-CA0D67E55BDB}"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B6D03-52A6-A847-A87E-572A30D3E63B}" type="slidenum">
              <a:rPr lang="en-US" smtClean="0"/>
              <a:t>‹#›</a:t>
            </a:fld>
            <a:endParaRPr lang="en-US"/>
          </a:p>
        </p:txBody>
      </p:sp>
    </p:spTree>
    <p:extLst>
      <p:ext uri="{BB962C8B-B14F-4D97-AF65-F5344CB8AC3E}">
        <p14:creationId xmlns:p14="http://schemas.microsoft.com/office/powerpoint/2010/main" val="41484328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A14C9-D498-5B42-BA98-CA0D67E55BDB}" type="datetimeFigureOut">
              <a:rPr lang="en-US" smtClean="0"/>
              <a:t>11/7/14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B6D03-52A6-A847-A87E-572A30D3E63B}" type="slidenum">
              <a:rPr lang="en-US" smtClean="0"/>
              <a:t>‹#›</a:t>
            </a:fld>
            <a:endParaRPr lang="en-US"/>
          </a:p>
        </p:txBody>
      </p:sp>
    </p:spTree>
    <p:extLst>
      <p:ext uri="{BB962C8B-B14F-4D97-AF65-F5344CB8AC3E}">
        <p14:creationId xmlns:p14="http://schemas.microsoft.com/office/powerpoint/2010/main" val="110491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lP57gEWcis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28" y="3537"/>
            <a:ext cx="9144000" cy="1143000"/>
          </a:xfrm>
        </p:spPr>
        <p:txBody>
          <a:bodyPr>
            <a:normAutofit/>
          </a:bodyPr>
          <a:lstStyle/>
          <a:p>
            <a:r>
              <a:rPr lang="en-US" sz="6600" b="1" dirty="0" smtClean="0"/>
              <a:t>11/</a:t>
            </a:r>
            <a:r>
              <a:rPr lang="en-US" sz="6600" b="1" dirty="0"/>
              <a:t>6</a:t>
            </a:r>
            <a:r>
              <a:rPr lang="en-US" sz="6600" b="1" dirty="0" smtClean="0"/>
              <a:t>/13</a:t>
            </a:r>
            <a:endParaRPr lang="en-US" sz="6600" b="1" dirty="0"/>
          </a:p>
        </p:txBody>
      </p:sp>
      <p:sp>
        <p:nvSpPr>
          <p:cNvPr id="5" name="Content Placeholder 4"/>
          <p:cNvSpPr>
            <a:spLocks noGrp="1"/>
          </p:cNvSpPr>
          <p:nvPr>
            <p:ph sz="half" idx="1"/>
          </p:nvPr>
        </p:nvSpPr>
        <p:spPr>
          <a:xfrm>
            <a:off x="0" y="1092872"/>
            <a:ext cx="4367746" cy="1775211"/>
          </a:xfrm>
        </p:spPr>
        <p:txBody>
          <a:bodyPr>
            <a:noAutofit/>
          </a:bodyPr>
          <a:lstStyle/>
          <a:p>
            <a:pPr marL="0" indent="0">
              <a:buNone/>
            </a:pPr>
            <a:r>
              <a:rPr lang="en-US" sz="3000" b="1" dirty="0" smtClean="0"/>
              <a:t>Homework</a:t>
            </a:r>
            <a:r>
              <a:rPr lang="en-US" sz="3000" dirty="0" smtClean="0"/>
              <a:t>: Complete Valence Electrons Sheet (points).  Finish Agenda questions (stamp). Parent signature on chart is E.C.</a:t>
            </a:r>
            <a:endParaRPr lang="en-US" sz="3000" dirty="0"/>
          </a:p>
          <a:p>
            <a:pPr marL="0" indent="0">
              <a:buNone/>
            </a:pPr>
            <a:endParaRPr lang="en-US" sz="2000" dirty="0" smtClean="0"/>
          </a:p>
          <a:p>
            <a:pPr marL="0" indent="0">
              <a:buNone/>
            </a:pPr>
            <a:r>
              <a:rPr lang="en-US" sz="3000" b="1" dirty="0" smtClean="0"/>
              <a:t>Objective</a:t>
            </a:r>
            <a:r>
              <a:rPr lang="en-US" sz="3000" dirty="0" smtClean="0"/>
              <a:t>: We will be able to construct a Bohr Model of a given element.</a:t>
            </a:r>
          </a:p>
          <a:p>
            <a:pPr marL="0" indent="0">
              <a:buNone/>
            </a:pPr>
            <a:endParaRPr lang="en-US" sz="2000" dirty="0"/>
          </a:p>
        </p:txBody>
      </p:sp>
      <p:sp>
        <p:nvSpPr>
          <p:cNvPr id="7" name="Content Placeholder 5"/>
          <p:cNvSpPr>
            <a:spLocks noGrp="1"/>
          </p:cNvSpPr>
          <p:nvPr>
            <p:ph sz="half" idx="2"/>
          </p:nvPr>
        </p:nvSpPr>
        <p:spPr>
          <a:xfrm>
            <a:off x="4797808" y="1030112"/>
            <a:ext cx="4346192" cy="4721772"/>
          </a:xfrm>
        </p:spPr>
        <p:txBody>
          <a:bodyPr>
            <a:noAutofit/>
          </a:bodyPr>
          <a:lstStyle/>
          <a:p>
            <a:pPr marL="0" indent="0">
              <a:buNone/>
            </a:pPr>
            <a:r>
              <a:rPr lang="en-US" b="1" dirty="0" smtClean="0"/>
              <a:t>Standard</a:t>
            </a:r>
            <a:r>
              <a:rPr lang="en-US" dirty="0" smtClean="0"/>
              <a:t>: </a:t>
            </a:r>
            <a:r>
              <a:rPr lang="en-US" u="sng" dirty="0" smtClean="0"/>
              <a:t>IOD 503</a:t>
            </a:r>
            <a:r>
              <a:rPr lang="en-US" dirty="0" smtClean="0"/>
              <a:t>: Interpolate between data points in a table or graph.</a:t>
            </a:r>
            <a:endParaRPr lang="en-US" dirty="0"/>
          </a:p>
          <a:p>
            <a:pPr marL="0" indent="0">
              <a:buNone/>
            </a:pPr>
            <a:r>
              <a:rPr lang="en-US" b="1" dirty="0" smtClean="0"/>
              <a:t>Catalyst</a:t>
            </a:r>
            <a:r>
              <a:rPr lang="en-US" dirty="0" smtClean="0"/>
              <a:t>: </a:t>
            </a:r>
            <a:r>
              <a:rPr lang="en-US" dirty="0"/>
              <a:t>If a new species of amphibian is discovered that experiences moderate exposure to sunlight, what would you predict to be that species’ range of relative ability to repair DNA? How do you know? </a:t>
            </a:r>
            <a:endParaRPr lang="en-US" dirty="0" smtClean="0"/>
          </a:p>
        </p:txBody>
      </p:sp>
      <p:sp>
        <p:nvSpPr>
          <p:cNvPr id="2" name="Rectangle 1"/>
          <p:cNvSpPr/>
          <p:nvPr/>
        </p:nvSpPr>
        <p:spPr>
          <a:xfrm>
            <a:off x="0" y="5864772"/>
            <a:ext cx="9178328" cy="99322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dirty="0" smtClean="0">
                <a:solidFill>
                  <a:srgbClr val="000000"/>
                </a:solidFill>
              </a:rPr>
              <a:t>11/6						Bohr Models						63</a:t>
            </a:r>
          </a:p>
          <a:p>
            <a:pPr algn="ctr"/>
            <a:r>
              <a:rPr lang="en-US" sz="3500" dirty="0" smtClean="0">
                <a:solidFill>
                  <a:srgbClr val="000000"/>
                </a:solidFill>
              </a:rPr>
              <a:t>11/6						Valence Electrons				6</a:t>
            </a:r>
            <a:r>
              <a:rPr lang="en-US" sz="3500" dirty="0">
                <a:solidFill>
                  <a:srgbClr val="000000"/>
                </a:solidFill>
              </a:rPr>
              <a:t>4</a:t>
            </a:r>
            <a:endParaRPr lang="en-US" sz="3500" dirty="0" smtClean="0">
              <a:solidFill>
                <a:srgbClr val="000000"/>
              </a:solidFill>
            </a:endParaRPr>
          </a:p>
        </p:txBody>
      </p:sp>
    </p:spTree>
    <p:extLst>
      <p:ext uri="{BB962C8B-B14F-4D97-AF65-F5344CB8AC3E}">
        <p14:creationId xmlns:p14="http://schemas.microsoft.com/office/powerpoint/2010/main" val="19741739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graphicFrame>
        <p:nvGraphicFramePr>
          <p:cNvPr id="7" name="Content Placeholder 3"/>
          <p:cNvGraphicFramePr>
            <a:graphicFrameLocks/>
          </p:cNvGraphicFramePr>
          <p:nvPr>
            <p:extLst>
              <p:ext uri="{D42A27DB-BD31-4B8C-83A1-F6EECF244321}">
                <p14:modId xmlns:p14="http://schemas.microsoft.com/office/powerpoint/2010/main" val="1982251170"/>
              </p:ext>
            </p:extLst>
          </p:nvPr>
        </p:nvGraphicFramePr>
        <p:xfrm>
          <a:off x="457200" y="3261213"/>
          <a:ext cx="8229600" cy="286495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4" name="Picture 3" descr="Glucose-500x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1283786"/>
            <a:ext cx="1790700" cy="1790700"/>
          </a:xfrm>
          <a:prstGeom prst="rect">
            <a:avLst/>
          </a:prstGeom>
        </p:spPr>
      </p:pic>
      <p:pic>
        <p:nvPicPr>
          <p:cNvPr id="5" name="Picture 4" descr="Photosynthesi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0" y="826822"/>
            <a:ext cx="1536700" cy="2132277"/>
          </a:xfrm>
          <a:prstGeom prst="rect">
            <a:avLst/>
          </a:prstGeom>
        </p:spPr>
      </p:pic>
    </p:spTree>
    <p:extLst>
      <p:ext uri="{BB962C8B-B14F-4D97-AF65-F5344CB8AC3E}">
        <p14:creationId xmlns:p14="http://schemas.microsoft.com/office/powerpoint/2010/main" val="16848371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2762155" y="1870673"/>
            <a:ext cx="3252381" cy="784830"/>
          </a:xfrm>
          <a:prstGeom prst="rect">
            <a:avLst/>
          </a:prstGeom>
          <a:noFill/>
        </p:spPr>
        <p:txBody>
          <a:bodyPr wrap="none" rtlCol="0">
            <a:spAutoFit/>
          </a:bodyPr>
          <a:lstStyle/>
          <a:p>
            <a:r>
              <a:rPr lang="en-US" sz="4500" dirty="0" smtClean="0"/>
              <a:t>Platinum (</a:t>
            </a:r>
            <a:r>
              <a:rPr lang="en-US" sz="4500" dirty="0" err="1" smtClean="0"/>
              <a:t>Pt</a:t>
            </a:r>
            <a:r>
              <a:rPr lang="en-US" sz="4500" dirty="0" smtClean="0"/>
              <a:t>)</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1286987919"/>
              </p:ext>
            </p:extLst>
          </p:nvPr>
        </p:nvGraphicFramePr>
        <p:xfrm>
          <a:off x="457200" y="3261213"/>
          <a:ext cx="8229600" cy="286495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platin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587" y="621066"/>
            <a:ext cx="2499213" cy="2499213"/>
          </a:xfrm>
          <a:prstGeom prst="rect">
            <a:avLst/>
          </a:prstGeom>
        </p:spPr>
      </p:pic>
    </p:spTree>
    <p:extLst>
      <p:ext uri="{BB962C8B-B14F-4D97-AF65-F5344CB8AC3E}">
        <p14:creationId xmlns:p14="http://schemas.microsoft.com/office/powerpoint/2010/main" val="34245987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graphicFrame>
        <p:nvGraphicFramePr>
          <p:cNvPr id="7" name="Content Placeholder 3"/>
          <p:cNvGraphicFramePr>
            <a:graphicFrameLocks/>
          </p:cNvGraphicFramePr>
          <p:nvPr>
            <p:extLst>
              <p:ext uri="{D42A27DB-BD31-4B8C-83A1-F6EECF244321}">
                <p14:modId xmlns:p14="http://schemas.microsoft.com/office/powerpoint/2010/main" val="719418157"/>
              </p:ext>
            </p:extLst>
          </p:nvPr>
        </p:nvGraphicFramePr>
        <p:xfrm>
          <a:off x="457200" y="3261213"/>
          <a:ext cx="8229600" cy="286495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algn="ct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platin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587" y="621066"/>
            <a:ext cx="2499213" cy="2499213"/>
          </a:xfrm>
          <a:prstGeom prst="rect">
            <a:avLst/>
          </a:prstGeom>
        </p:spPr>
      </p:pic>
    </p:spTree>
    <p:extLst>
      <p:ext uri="{BB962C8B-B14F-4D97-AF65-F5344CB8AC3E}">
        <p14:creationId xmlns:p14="http://schemas.microsoft.com/office/powerpoint/2010/main" val="9221778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2762155" y="1870673"/>
            <a:ext cx="4293269" cy="784830"/>
          </a:xfrm>
          <a:prstGeom prst="rect">
            <a:avLst/>
          </a:prstGeom>
          <a:noFill/>
        </p:spPr>
        <p:txBody>
          <a:bodyPr wrap="none" rtlCol="0">
            <a:spAutoFit/>
          </a:bodyPr>
          <a:lstStyle/>
          <a:p>
            <a:r>
              <a:rPr lang="en-US" sz="4500" dirty="0" smtClean="0"/>
              <a:t>Pure Water (H</a:t>
            </a:r>
            <a:r>
              <a:rPr lang="en-US" sz="4500" baseline="-25000" dirty="0" smtClean="0"/>
              <a:t>2</a:t>
            </a:r>
            <a:r>
              <a:rPr lang="en-US" sz="4500" dirty="0" smtClean="0"/>
              <a:t>O)</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1450501665"/>
              </p:ext>
            </p:extLst>
          </p:nvPr>
        </p:nvGraphicFramePr>
        <p:xfrm>
          <a:off x="457200" y="3261213"/>
          <a:ext cx="8229600" cy="286495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descr="wa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21061"/>
            <a:ext cx="2265631" cy="1699223"/>
          </a:xfrm>
          <a:prstGeom prst="rect">
            <a:avLst/>
          </a:prstGeom>
        </p:spPr>
      </p:pic>
      <p:pic>
        <p:nvPicPr>
          <p:cNvPr id="8" name="Picture 7" descr="WaterMoleculeH2Ox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424" y="675591"/>
            <a:ext cx="1979912" cy="1979912"/>
          </a:xfrm>
          <a:prstGeom prst="rect">
            <a:avLst/>
          </a:prstGeom>
        </p:spPr>
      </p:pic>
    </p:spTree>
    <p:extLst>
      <p:ext uri="{BB962C8B-B14F-4D97-AF65-F5344CB8AC3E}">
        <p14:creationId xmlns:p14="http://schemas.microsoft.com/office/powerpoint/2010/main" val="36789230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2762155" y="1870673"/>
            <a:ext cx="4293269" cy="784830"/>
          </a:xfrm>
          <a:prstGeom prst="rect">
            <a:avLst/>
          </a:prstGeom>
          <a:noFill/>
        </p:spPr>
        <p:txBody>
          <a:bodyPr wrap="none" rtlCol="0">
            <a:spAutoFit/>
          </a:bodyPr>
          <a:lstStyle/>
          <a:p>
            <a:r>
              <a:rPr lang="en-US" sz="4500" dirty="0" smtClean="0"/>
              <a:t>Pure Water (H</a:t>
            </a:r>
            <a:r>
              <a:rPr lang="en-US" sz="4500" baseline="-25000" dirty="0" smtClean="0"/>
              <a:t>2</a:t>
            </a:r>
            <a:r>
              <a:rPr lang="en-US" sz="4500" dirty="0" smtClean="0"/>
              <a:t>O)</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9591925"/>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wa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21061"/>
            <a:ext cx="2265631" cy="1699223"/>
          </a:xfrm>
          <a:prstGeom prst="rect">
            <a:avLst/>
          </a:prstGeom>
        </p:spPr>
      </p:pic>
      <p:pic>
        <p:nvPicPr>
          <p:cNvPr id="4" name="Picture 3" descr="WaterMoleculeH2Ox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424" y="675591"/>
            <a:ext cx="1979912" cy="1979912"/>
          </a:xfrm>
          <a:prstGeom prst="rect">
            <a:avLst/>
          </a:prstGeom>
        </p:spPr>
      </p:pic>
    </p:spTree>
    <p:extLst>
      <p:ext uri="{BB962C8B-B14F-4D97-AF65-F5344CB8AC3E}">
        <p14:creationId xmlns:p14="http://schemas.microsoft.com/office/powerpoint/2010/main" val="19038400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3397155" y="1870673"/>
            <a:ext cx="2615282" cy="784830"/>
          </a:xfrm>
          <a:prstGeom prst="rect">
            <a:avLst/>
          </a:prstGeom>
          <a:noFill/>
        </p:spPr>
        <p:txBody>
          <a:bodyPr wrap="none" rtlCol="0">
            <a:spAutoFit/>
          </a:bodyPr>
          <a:lstStyle/>
          <a:p>
            <a:r>
              <a:rPr lang="en-US" sz="4500" dirty="0" smtClean="0"/>
              <a:t>Sea Water</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4254175050"/>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sea wa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67321"/>
            <a:ext cx="2705427" cy="2406703"/>
          </a:xfrm>
          <a:prstGeom prst="rect">
            <a:avLst/>
          </a:prstGeom>
        </p:spPr>
      </p:pic>
    </p:spTree>
    <p:extLst>
      <p:ext uri="{BB962C8B-B14F-4D97-AF65-F5344CB8AC3E}">
        <p14:creationId xmlns:p14="http://schemas.microsoft.com/office/powerpoint/2010/main" val="38103567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graphicFrame>
        <p:nvGraphicFramePr>
          <p:cNvPr id="7" name="Content Placeholder 3"/>
          <p:cNvGraphicFramePr>
            <a:graphicFrameLocks/>
          </p:cNvGraphicFramePr>
          <p:nvPr>
            <p:extLst>
              <p:ext uri="{D42A27DB-BD31-4B8C-83A1-F6EECF244321}">
                <p14:modId xmlns:p14="http://schemas.microsoft.com/office/powerpoint/2010/main" val="1338671507"/>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 Water</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sea wa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67321"/>
            <a:ext cx="2705427" cy="2406703"/>
          </a:xfrm>
          <a:prstGeom prst="rect">
            <a:avLst/>
          </a:prstGeom>
        </p:spPr>
      </p:pic>
    </p:spTree>
    <p:extLst>
      <p:ext uri="{BB962C8B-B14F-4D97-AF65-F5344CB8AC3E}">
        <p14:creationId xmlns:p14="http://schemas.microsoft.com/office/powerpoint/2010/main" val="4696113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3492405" y="1870673"/>
            <a:ext cx="2171763" cy="784830"/>
          </a:xfrm>
          <a:prstGeom prst="rect">
            <a:avLst/>
          </a:prstGeom>
          <a:noFill/>
        </p:spPr>
        <p:txBody>
          <a:bodyPr wrap="none" rtlCol="0">
            <a:spAutoFit/>
          </a:bodyPr>
          <a:lstStyle/>
          <a:p>
            <a:r>
              <a:rPr lang="en-US" sz="4500" dirty="0" smtClean="0"/>
              <a:t>Kool-Aid</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3566078687"/>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 Water</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descr="koo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0" y="173788"/>
            <a:ext cx="2921000" cy="3061048"/>
          </a:xfrm>
          <a:prstGeom prst="rect">
            <a:avLst/>
          </a:prstGeom>
        </p:spPr>
      </p:pic>
      <p:pic>
        <p:nvPicPr>
          <p:cNvPr id="3" name="Picture 2" descr="Kool-Aid-Lexies-Kitch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980" y="427038"/>
            <a:ext cx="1614393" cy="2460027"/>
          </a:xfrm>
          <a:prstGeom prst="rect">
            <a:avLst/>
          </a:prstGeom>
        </p:spPr>
      </p:pic>
    </p:spTree>
    <p:extLst>
      <p:ext uri="{BB962C8B-B14F-4D97-AF65-F5344CB8AC3E}">
        <p14:creationId xmlns:p14="http://schemas.microsoft.com/office/powerpoint/2010/main" val="5538359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graphicFrame>
        <p:nvGraphicFramePr>
          <p:cNvPr id="7" name="Content Placeholder 3"/>
          <p:cNvGraphicFramePr>
            <a:graphicFrameLocks/>
          </p:cNvGraphicFramePr>
          <p:nvPr>
            <p:extLst>
              <p:ext uri="{D42A27DB-BD31-4B8C-83A1-F6EECF244321}">
                <p14:modId xmlns:p14="http://schemas.microsoft.com/office/powerpoint/2010/main" val="1618453814"/>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a:t>
                      </a:r>
                      <a:r>
                        <a:rPr lang="en-US" sz="3200" baseline="0" dirty="0" smtClean="0">
                          <a:solidFill>
                            <a:srgbClr val="0000FF"/>
                          </a:solidFill>
                        </a:rPr>
                        <a:t> Water</a:t>
                      </a:r>
                      <a:endParaRPr lang="en-US" sz="3200" dirty="0" smtClean="0">
                        <a:solidFill>
                          <a:srgbClr val="0000FF"/>
                        </a:solidFill>
                      </a:endParaRPr>
                    </a:p>
                    <a:p>
                      <a:pPr algn="ctr"/>
                      <a:r>
                        <a:rPr lang="en-US" sz="3200" dirty="0" smtClean="0">
                          <a:solidFill>
                            <a:srgbClr val="0000FF"/>
                          </a:solidFill>
                        </a:rPr>
                        <a:t>Kool-Aid</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Picture 4" descr="kool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0" y="173788"/>
            <a:ext cx="2921000" cy="3061048"/>
          </a:xfrm>
          <a:prstGeom prst="rect">
            <a:avLst/>
          </a:prstGeom>
        </p:spPr>
      </p:pic>
      <p:pic>
        <p:nvPicPr>
          <p:cNvPr id="6" name="Picture 5" descr="Kool-Aid-Lexies-Kitch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980" y="427038"/>
            <a:ext cx="1614393" cy="2460027"/>
          </a:xfrm>
          <a:prstGeom prst="rect">
            <a:avLst/>
          </a:prstGeom>
        </p:spPr>
      </p:pic>
    </p:spTree>
    <p:extLst>
      <p:ext uri="{BB962C8B-B14F-4D97-AF65-F5344CB8AC3E}">
        <p14:creationId xmlns:p14="http://schemas.microsoft.com/office/powerpoint/2010/main" val="37314980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2819305" y="1870673"/>
            <a:ext cx="3999938" cy="784830"/>
          </a:xfrm>
          <a:prstGeom prst="rect">
            <a:avLst/>
          </a:prstGeom>
          <a:noFill/>
        </p:spPr>
        <p:txBody>
          <a:bodyPr wrap="none" rtlCol="0">
            <a:spAutoFit/>
          </a:bodyPr>
          <a:lstStyle/>
          <a:p>
            <a:r>
              <a:rPr lang="en-US" sz="4500" dirty="0" smtClean="0"/>
              <a:t>Neptunium (</a:t>
            </a:r>
            <a:r>
              <a:rPr lang="en-US" sz="4500" dirty="0" err="1" smtClean="0"/>
              <a:t>Np</a:t>
            </a:r>
            <a:r>
              <a:rPr lang="en-US" sz="4500" dirty="0" smtClean="0"/>
              <a:t>)</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3575413124"/>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a:t>
                      </a:r>
                      <a:r>
                        <a:rPr lang="en-US" sz="3200" baseline="0" dirty="0" smtClean="0">
                          <a:solidFill>
                            <a:srgbClr val="0000FF"/>
                          </a:solidFill>
                        </a:rPr>
                        <a:t> Water</a:t>
                      </a:r>
                      <a:endParaRPr lang="en-US" sz="3200" dirty="0" smtClean="0">
                        <a:solidFill>
                          <a:srgbClr val="0000FF"/>
                        </a:solidFill>
                      </a:endParaRPr>
                    </a:p>
                    <a:p>
                      <a:pPr algn="ctr"/>
                      <a:r>
                        <a:rPr lang="en-US" sz="3200" dirty="0" smtClean="0">
                          <a:solidFill>
                            <a:srgbClr val="0000FF"/>
                          </a:solidFill>
                        </a:rPr>
                        <a:t>Kool-Aid</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neptun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91" y="368299"/>
            <a:ext cx="2677013" cy="2677013"/>
          </a:xfrm>
          <a:prstGeom prst="rect">
            <a:avLst/>
          </a:prstGeom>
        </p:spPr>
      </p:pic>
    </p:spTree>
    <p:extLst>
      <p:ext uri="{BB962C8B-B14F-4D97-AF65-F5344CB8AC3E}">
        <p14:creationId xmlns:p14="http://schemas.microsoft.com/office/powerpoint/2010/main" val="27275297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Announcements</a:t>
            </a:r>
            <a:endParaRPr lang="en-US" sz="6600" b="1" dirty="0"/>
          </a:p>
        </p:txBody>
      </p:sp>
      <p:sp>
        <p:nvSpPr>
          <p:cNvPr id="3" name="Content Placeholder 2"/>
          <p:cNvSpPr>
            <a:spLocks noGrp="1"/>
          </p:cNvSpPr>
          <p:nvPr>
            <p:ph idx="1"/>
          </p:nvPr>
        </p:nvSpPr>
        <p:spPr/>
        <p:txBody>
          <a:bodyPr/>
          <a:lstStyle/>
          <a:p>
            <a:r>
              <a:rPr lang="en-US" dirty="0" smtClean="0"/>
              <a:t>Today is the last day of the quarter!</a:t>
            </a:r>
          </a:p>
          <a:p>
            <a:r>
              <a:rPr lang="en-US" dirty="0" smtClean="0"/>
              <a:t>No school tomorrow!</a:t>
            </a:r>
            <a:endParaRPr lang="en-US" dirty="0"/>
          </a:p>
        </p:txBody>
      </p:sp>
    </p:spTree>
    <p:extLst>
      <p:ext uri="{BB962C8B-B14F-4D97-AF65-F5344CB8AC3E}">
        <p14:creationId xmlns:p14="http://schemas.microsoft.com/office/powerpoint/2010/main" val="22592550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graphicFrame>
        <p:nvGraphicFramePr>
          <p:cNvPr id="7" name="Content Placeholder 3"/>
          <p:cNvGraphicFramePr>
            <a:graphicFrameLocks/>
          </p:cNvGraphicFramePr>
          <p:nvPr>
            <p:extLst>
              <p:ext uri="{D42A27DB-BD31-4B8C-83A1-F6EECF244321}">
                <p14:modId xmlns:p14="http://schemas.microsoft.com/office/powerpoint/2010/main" val="1353872703"/>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Neptunium (</a:t>
                      </a:r>
                      <a:r>
                        <a:rPr lang="en-US" sz="3200" baseline="0" dirty="0" err="1" smtClean="0">
                          <a:solidFill>
                            <a:srgbClr val="0000FF"/>
                          </a:solidFill>
                        </a:rPr>
                        <a:t>Np</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a:t>
                      </a:r>
                      <a:r>
                        <a:rPr lang="en-US" sz="3200" baseline="0" dirty="0" smtClean="0">
                          <a:solidFill>
                            <a:srgbClr val="0000FF"/>
                          </a:solidFill>
                        </a:rPr>
                        <a:t> Water</a:t>
                      </a:r>
                      <a:endParaRPr lang="en-US" sz="3200" dirty="0" smtClean="0">
                        <a:solidFill>
                          <a:srgbClr val="0000FF"/>
                        </a:solidFill>
                      </a:endParaRPr>
                    </a:p>
                    <a:p>
                      <a:pPr algn="ctr"/>
                      <a:r>
                        <a:rPr lang="en-US" sz="3200" dirty="0" smtClean="0">
                          <a:solidFill>
                            <a:srgbClr val="0000FF"/>
                          </a:solidFill>
                        </a:rPr>
                        <a:t>Kool-Aid</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4" name="Picture 3" descr="neptun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91" y="368299"/>
            <a:ext cx="2677013" cy="2677013"/>
          </a:xfrm>
          <a:prstGeom prst="rect">
            <a:avLst/>
          </a:prstGeom>
        </p:spPr>
      </p:pic>
    </p:spTree>
    <p:extLst>
      <p:ext uri="{BB962C8B-B14F-4D97-AF65-F5344CB8AC3E}">
        <p14:creationId xmlns:p14="http://schemas.microsoft.com/office/powerpoint/2010/main" val="22392256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3651155" y="1870673"/>
            <a:ext cx="1332629" cy="784830"/>
          </a:xfrm>
          <a:prstGeom prst="rect">
            <a:avLst/>
          </a:prstGeom>
          <a:noFill/>
        </p:spPr>
        <p:txBody>
          <a:bodyPr wrap="none" rtlCol="0">
            <a:spAutoFit/>
          </a:bodyPr>
          <a:lstStyle/>
          <a:p>
            <a:r>
              <a:rPr lang="en-US" sz="4500" dirty="0" smtClean="0"/>
              <a:t>Sand</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2019115402"/>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Neptunium (</a:t>
                      </a:r>
                      <a:r>
                        <a:rPr lang="en-US" sz="3200" baseline="0" dirty="0" err="1" smtClean="0">
                          <a:solidFill>
                            <a:srgbClr val="0000FF"/>
                          </a:solidFill>
                        </a:rPr>
                        <a:t>Np</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a:t>
                      </a:r>
                      <a:r>
                        <a:rPr lang="en-US" sz="3200" baseline="0" dirty="0" smtClean="0">
                          <a:solidFill>
                            <a:srgbClr val="0000FF"/>
                          </a:solidFill>
                        </a:rPr>
                        <a:t> Water</a:t>
                      </a:r>
                      <a:endParaRPr lang="en-US" sz="3200" dirty="0" smtClean="0">
                        <a:solidFill>
                          <a:srgbClr val="0000FF"/>
                        </a:solidFill>
                      </a:endParaRPr>
                    </a:p>
                    <a:p>
                      <a:pPr algn="ctr"/>
                      <a:r>
                        <a:rPr lang="en-US" sz="3200" dirty="0" smtClean="0">
                          <a:solidFill>
                            <a:srgbClr val="0000FF"/>
                          </a:solidFill>
                        </a:rPr>
                        <a:t>Kool-Aid</a:t>
                      </a: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Sand_from_Gobi_Des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68276"/>
            <a:ext cx="2857500" cy="2857500"/>
          </a:xfrm>
          <a:prstGeom prst="rect">
            <a:avLst/>
          </a:prstGeom>
        </p:spPr>
      </p:pic>
    </p:spTree>
    <p:extLst>
      <p:ext uri="{BB962C8B-B14F-4D97-AF65-F5344CB8AC3E}">
        <p14:creationId xmlns:p14="http://schemas.microsoft.com/office/powerpoint/2010/main" val="28137882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graphicFrame>
        <p:nvGraphicFramePr>
          <p:cNvPr id="7" name="Content Placeholder 3"/>
          <p:cNvGraphicFramePr>
            <a:graphicFrameLocks/>
          </p:cNvGraphicFramePr>
          <p:nvPr>
            <p:extLst>
              <p:ext uri="{D42A27DB-BD31-4B8C-83A1-F6EECF244321}">
                <p14:modId xmlns:p14="http://schemas.microsoft.com/office/powerpoint/2010/main" val="208681724"/>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Neptunium (</a:t>
                      </a:r>
                      <a:r>
                        <a:rPr lang="en-US" sz="3200" baseline="0" dirty="0" err="1" smtClean="0">
                          <a:solidFill>
                            <a:srgbClr val="0000FF"/>
                          </a:solidFill>
                        </a:rPr>
                        <a:t>Np</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a:t>
                      </a:r>
                      <a:r>
                        <a:rPr lang="en-US" sz="3200" baseline="0" dirty="0" smtClean="0">
                          <a:solidFill>
                            <a:srgbClr val="0000FF"/>
                          </a:solidFill>
                        </a:rPr>
                        <a:t> Water</a:t>
                      </a:r>
                      <a:endParaRPr lang="en-US" sz="3200" dirty="0" smtClean="0">
                        <a:solidFill>
                          <a:srgbClr val="0000FF"/>
                        </a:solidFill>
                      </a:endParaRPr>
                    </a:p>
                    <a:p>
                      <a:pPr algn="ctr"/>
                      <a:r>
                        <a:rPr lang="en-US" sz="3200" dirty="0" smtClean="0">
                          <a:solidFill>
                            <a:srgbClr val="0000FF"/>
                          </a:solidFill>
                        </a:rPr>
                        <a:t>Kool-Aid</a:t>
                      </a:r>
                    </a:p>
                    <a:p>
                      <a:pPr algn="ctr"/>
                      <a:r>
                        <a:rPr lang="en-US" sz="3200" dirty="0" smtClean="0">
                          <a:solidFill>
                            <a:srgbClr val="0000FF"/>
                          </a:solidFill>
                        </a:rPr>
                        <a:t>Sand</a:t>
                      </a: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Sand_from_Gobi_Dese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68276"/>
            <a:ext cx="2857500" cy="2857500"/>
          </a:xfrm>
          <a:prstGeom prst="rect">
            <a:avLst/>
          </a:prstGeom>
        </p:spPr>
      </p:pic>
    </p:spTree>
    <p:extLst>
      <p:ext uri="{BB962C8B-B14F-4D97-AF65-F5344CB8AC3E}">
        <p14:creationId xmlns:p14="http://schemas.microsoft.com/office/powerpoint/2010/main" val="25561306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sz="4400" dirty="0" smtClean="0">
                <a:solidFill>
                  <a:srgbClr val="0000FF"/>
                </a:solidFill>
              </a:rPr>
              <a:t>A </a:t>
            </a:r>
            <a:r>
              <a:rPr lang="en-US" sz="4400" u="sng" dirty="0" smtClean="0">
                <a:solidFill>
                  <a:srgbClr val="0000FF"/>
                </a:solidFill>
              </a:rPr>
              <a:t>pure substance </a:t>
            </a:r>
            <a:r>
              <a:rPr lang="en-US" sz="4400" dirty="0" smtClean="0">
                <a:solidFill>
                  <a:srgbClr val="0000FF"/>
                </a:solidFill>
              </a:rPr>
              <a:t>is when all of the particles are identical.</a:t>
            </a:r>
            <a:endParaRPr lang="en-US" sz="4000" dirty="0" smtClean="0">
              <a:solidFill>
                <a:srgbClr val="0000FF"/>
              </a:solidFill>
            </a:endParaRPr>
          </a:p>
          <a:p>
            <a:r>
              <a:rPr lang="en-US" sz="4000" dirty="0" smtClean="0">
                <a:solidFill>
                  <a:srgbClr val="0000FF"/>
                </a:solidFill>
              </a:rPr>
              <a:t>Two main types:</a:t>
            </a:r>
          </a:p>
          <a:p>
            <a:pPr lvl="1"/>
            <a:r>
              <a:rPr lang="en-US" sz="4000" dirty="0" smtClean="0">
                <a:solidFill>
                  <a:srgbClr val="0000FF"/>
                </a:solidFill>
              </a:rPr>
              <a:t>Elements: made up of only one type of atom</a:t>
            </a:r>
            <a:endParaRPr lang="en-US" sz="3600" dirty="0">
              <a:solidFill>
                <a:srgbClr val="0000FF"/>
              </a:solidFill>
            </a:endParaRPr>
          </a:p>
          <a:p>
            <a:pPr lvl="1"/>
            <a:r>
              <a:rPr lang="en-US" sz="3600" dirty="0" smtClean="0">
                <a:solidFill>
                  <a:srgbClr val="0000FF"/>
                </a:solidFill>
              </a:rPr>
              <a:t>Compounds: made up of all the same group of atoms.</a:t>
            </a:r>
            <a:endParaRPr lang="en-US" sz="4000" dirty="0" smtClean="0">
              <a:solidFill>
                <a:srgbClr val="0000FF"/>
              </a:solidFill>
            </a:endParaRPr>
          </a:p>
        </p:txBody>
      </p:sp>
    </p:spTree>
    <p:extLst>
      <p:ext uri="{BB962C8B-B14F-4D97-AF65-F5344CB8AC3E}">
        <p14:creationId xmlns:p14="http://schemas.microsoft.com/office/powerpoint/2010/main" val="29480733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Mixtures</a:t>
            </a:r>
            <a:endParaRPr lang="en-US" sz="6600" b="1" dirty="0"/>
          </a:p>
        </p:txBody>
      </p:sp>
      <p:sp>
        <p:nvSpPr>
          <p:cNvPr id="3" name="Content Placeholder 2"/>
          <p:cNvSpPr>
            <a:spLocks noGrp="1"/>
          </p:cNvSpPr>
          <p:nvPr>
            <p:ph idx="1"/>
          </p:nvPr>
        </p:nvSpPr>
        <p:spPr>
          <a:xfrm>
            <a:off x="457200" y="1417638"/>
            <a:ext cx="8229600" cy="4525963"/>
          </a:xfrm>
        </p:spPr>
        <p:txBody>
          <a:bodyPr>
            <a:normAutofit/>
          </a:bodyPr>
          <a:lstStyle/>
          <a:p>
            <a:r>
              <a:rPr lang="en-US" sz="4400" dirty="0" smtClean="0">
                <a:solidFill>
                  <a:srgbClr val="0000FF"/>
                </a:solidFill>
              </a:rPr>
              <a:t>A </a:t>
            </a:r>
            <a:r>
              <a:rPr lang="en-US" sz="4400" u="sng" dirty="0" smtClean="0">
                <a:solidFill>
                  <a:srgbClr val="0000FF"/>
                </a:solidFill>
              </a:rPr>
              <a:t>mixture</a:t>
            </a:r>
            <a:r>
              <a:rPr lang="en-US" sz="4400" dirty="0" smtClean="0">
                <a:solidFill>
                  <a:srgbClr val="0000FF"/>
                </a:solidFill>
              </a:rPr>
              <a:t> is when you have different types of particles present.</a:t>
            </a:r>
          </a:p>
          <a:p>
            <a:r>
              <a:rPr lang="en-US" sz="4000" dirty="0" smtClean="0">
                <a:solidFill>
                  <a:srgbClr val="0000FF"/>
                </a:solidFill>
              </a:rPr>
              <a:t>Two main types:</a:t>
            </a:r>
          </a:p>
          <a:p>
            <a:pPr lvl="1"/>
            <a:r>
              <a:rPr lang="en-US" sz="4000" dirty="0" smtClean="0">
                <a:solidFill>
                  <a:srgbClr val="0000FF"/>
                </a:solidFill>
              </a:rPr>
              <a:t>Homogeneous Mixture</a:t>
            </a:r>
          </a:p>
          <a:p>
            <a:pPr lvl="1"/>
            <a:r>
              <a:rPr lang="en-US" sz="4000" dirty="0" smtClean="0">
                <a:solidFill>
                  <a:srgbClr val="0000FF"/>
                </a:solidFill>
              </a:rPr>
              <a:t>Heterogeneous Mixture</a:t>
            </a:r>
            <a:endParaRPr lang="en-US" sz="3600" dirty="0">
              <a:solidFill>
                <a:srgbClr val="0000FF"/>
              </a:solidFill>
            </a:endParaRPr>
          </a:p>
        </p:txBody>
      </p:sp>
    </p:spTree>
    <p:extLst>
      <p:ext uri="{BB962C8B-B14F-4D97-AF65-F5344CB8AC3E}">
        <p14:creationId xmlns:p14="http://schemas.microsoft.com/office/powerpoint/2010/main" val="15290707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Mixtures</a:t>
            </a:r>
            <a:endParaRPr lang="en-US" sz="6600" b="1" dirty="0"/>
          </a:p>
        </p:txBody>
      </p:sp>
      <p:sp>
        <p:nvSpPr>
          <p:cNvPr id="3" name="Content Placeholder 2"/>
          <p:cNvSpPr>
            <a:spLocks noGrp="1"/>
          </p:cNvSpPr>
          <p:nvPr>
            <p:ph idx="1"/>
          </p:nvPr>
        </p:nvSpPr>
        <p:spPr>
          <a:xfrm>
            <a:off x="457200" y="1417638"/>
            <a:ext cx="8229600" cy="4525963"/>
          </a:xfrm>
        </p:spPr>
        <p:txBody>
          <a:bodyPr>
            <a:normAutofit/>
          </a:bodyPr>
          <a:lstStyle/>
          <a:p>
            <a:r>
              <a:rPr lang="en-US" sz="4400" dirty="0" smtClean="0">
                <a:solidFill>
                  <a:srgbClr val="0000FF"/>
                </a:solidFill>
              </a:rPr>
              <a:t>A </a:t>
            </a:r>
            <a:r>
              <a:rPr lang="en-US" sz="4400" u="sng" dirty="0" smtClean="0">
                <a:solidFill>
                  <a:srgbClr val="0000FF"/>
                </a:solidFill>
              </a:rPr>
              <a:t>homogeneous </a:t>
            </a:r>
            <a:r>
              <a:rPr lang="en-US" sz="4400" dirty="0" smtClean="0">
                <a:solidFill>
                  <a:srgbClr val="0000FF"/>
                </a:solidFill>
              </a:rPr>
              <a:t>mixture is when particles are evenly distributed throughout.</a:t>
            </a:r>
          </a:p>
          <a:p>
            <a:pPr lvl="1"/>
            <a:r>
              <a:rPr lang="en-US" sz="4000" dirty="0" smtClean="0">
                <a:solidFill>
                  <a:srgbClr val="0000FF"/>
                </a:solidFill>
              </a:rPr>
              <a:t>Examples: coffee, laundry detergent, </a:t>
            </a:r>
            <a:r>
              <a:rPr lang="en-US" sz="4000" dirty="0" err="1" smtClean="0">
                <a:solidFill>
                  <a:srgbClr val="0000FF"/>
                </a:solidFill>
              </a:rPr>
              <a:t>Jello</a:t>
            </a:r>
            <a:endParaRPr lang="en-US" sz="4000" dirty="0" smtClean="0">
              <a:solidFill>
                <a:srgbClr val="0000FF"/>
              </a:solidFill>
            </a:endParaRPr>
          </a:p>
        </p:txBody>
      </p:sp>
      <p:pic>
        <p:nvPicPr>
          <p:cNvPr id="4" name="Picture 3" descr="cup-of-black-coffe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88" y="5041901"/>
            <a:ext cx="2372895" cy="1803400"/>
          </a:xfrm>
          <a:prstGeom prst="rect">
            <a:avLst/>
          </a:prstGeom>
        </p:spPr>
      </p:pic>
      <p:pic>
        <p:nvPicPr>
          <p:cNvPr id="5" name="Picture 4" descr="c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500" y="5041901"/>
            <a:ext cx="1371600" cy="1640434"/>
          </a:xfrm>
          <a:prstGeom prst="rect">
            <a:avLst/>
          </a:prstGeom>
        </p:spPr>
      </p:pic>
      <p:pic>
        <p:nvPicPr>
          <p:cNvPr id="6" name="Picture 5" descr="AH-deterge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300" y="4908780"/>
            <a:ext cx="1206500" cy="1773555"/>
          </a:xfrm>
          <a:prstGeom prst="rect">
            <a:avLst/>
          </a:prstGeom>
        </p:spPr>
      </p:pic>
      <p:pic>
        <p:nvPicPr>
          <p:cNvPr id="7" name="Picture 6" descr="jel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9692" y="4858039"/>
            <a:ext cx="2734308" cy="1824296"/>
          </a:xfrm>
          <a:prstGeom prst="rect">
            <a:avLst/>
          </a:prstGeom>
        </p:spPr>
      </p:pic>
    </p:spTree>
    <p:extLst>
      <p:ext uri="{BB962C8B-B14F-4D97-AF65-F5344CB8AC3E}">
        <p14:creationId xmlns:p14="http://schemas.microsoft.com/office/powerpoint/2010/main" val="1011534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Mixtures</a:t>
            </a:r>
            <a:endParaRPr lang="en-US" sz="6600" b="1" dirty="0"/>
          </a:p>
        </p:txBody>
      </p:sp>
      <p:sp>
        <p:nvSpPr>
          <p:cNvPr id="3" name="Content Placeholder 2"/>
          <p:cNvSpPr>
            <a:spLocks noGrp="1"/>
          </p:cNvSpPr>
          <p:nvPr>
            <p:ph idx="1"/>
          </p:nvPr>
        </p:nvSpPr>
        <p:spPr>
          <a:xfrm>
            <a:off x="457200" y="1417638"/>
            <a:ext cx="8229600" cy="4525963"/>
          </a:xfrm>
        </p:spPr>
        <p:txBody>
          <a:bodyPr>
            <a:normAutofit/>
          </a:bodyPr>
          <a:lstStyle/>
          <a:p>
            <a:r>
              <a:rPr lang="en-US" sz="4400" dirty="0" smtClean="0">
                <a:solidFill>
                  <a:srgbClr val="0000FF"/>
                </a:solidFill>
              </a:rPr>
              <a:t>A </a:t>
            </a:r>
            <a:r>
              <a:rPr lang="en-US" sz="4400" u="sng" dirty="0" smtClean="0">
                <a:solidFill>
                  <a:srgbClr val="0000FF"/>
                </a:solidFill>
              </a:rPr>
              <a:t>heterogeneous </a:t>
            </a:r>
            <a:r>
              <a:rPr lang="en-US" sz="4400" dirty="0" smtClean="0">
                <a:solidFill>
                  <a:srgbClr val="0000FF"/>
                </a:solidFill>
              </a:rPr>
              <a:t>mixture is when particles are </a:t>
            </a:r>
            <a:r>
              <a:rPr lang="en-US" sz="4400" b="1" dirty="0" smtClean="0">
                <a:solidFill>
                  <a:srgbClr val="0000FF"/>
                </a:solidFill>
              </a:rPr>
              <a:t>not </a:t>
            </a:r>
            <a:r>
              <a:rPr lang="en-US" sz="4400" dirty="0" smtClean="0">
                <a:solidFill>
                  <a:srgbClr val="0000FF"/>
                </a:solidFill>
              </a:rPr>
              <a:t>evenly distributed throughout.</a:t>
            </a:r>
          </a:p>
          <a:p>
            <a:pPr lvl="1"/>
            <a:r>
              <a:rPr lang="en-US" sz="4000" dirty="0" smtClean="0">
                <a:solidFill>
                  <a:srgbClr val="0000FF"/>
                </a:solidFill>
              </a:rPr>
              <a:t>Examples: mixed nuts, oil and water, soil</a:t>
            </a:r>
          </a:p>
        </p:txBody>
      </p:sp>
      <p:pic>
        <p:nvPicPr>
          <p:cNvPr id="4" name="Picture 3" descr="Screen Shot 2014-11-02 at 8.2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4803927"/>
            <a:ext cx="2714625" cy="2221057"/>
          </a:xfrm>
          <a:prstGeom prst="rect">
            <a:avLst/>
          </a:prstGeom>
        </p:spPr>
      </p:pic>
      <p:pic>
        <p:nvPicPr>
          <p:cNvPr id="5" name="Picture 4" descr="Screen Shot 2014-11-02 at 8.31.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550" y="4803927"/>
            <a:ext cx="1435100" cy="2054073"/>
          </a:xfrm>
          <a:prstGeom prst="rect">
            <a:avLst/>
          </a:prstGeom>
        </p:spPr>
      </p:pic>
      <p:pic>
        <p:nvPicPr>
          <p:cNvPr id="7" name="Picture 6" descr="o-SOIL-faceboo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9900" y="4803927"/>
            <a:ext cx="3429000" cy="1714500"/>
          </a:xfrm>
          <a:prstGeom prst="rect">
            <a:avLst/>
          </a:prstGeom>
        </p:spPr>
      </p:pic>
    </p:spTree>
    <p:extLst>
      <p:ext uri="{BB962C8B-B14F-4D97-AF65-F5344CB8AC3E}">
        <p14:creationId xmlns:p14="http://schemas.microsoft.com/office/powerpoint/2010/main" val="3805083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Recap</a:t>
            </a:r>
            <a:endParaRPr lang="en-US" sz="6600" b="1" dirty="0"/>
          </a:p>
        </p:txBody>
      </p:sp>
      <p:graphicFrame>
        <p:nvGraphicFramePr>
          <p:cNvPr id="7" name="Content Placeholder 3"/>
          <p:cNvGraphicFramePr>
            <a:graphicFrameLocks/>
          </p:cNvGraphicFramePr>
          <p:nvPr>
            <p:extLst>
              <p:ext uri="{D42A27DB-BD31-4B8C-83A1-F6EECF244321}">
                <p14:modId xmlns:p14="http://schemas.microsoft.com/office/powerpoint/2010/main" val="401991215"/>
              </p:ext>
            </p:extLst>
          </p:nvPr>
        </p:nvGraphicFramePr>
        <p:xfrm>
          <a:off x="457200" y="3261213"/>
          <a:ext cx="8229600" cy="310896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Platinum</a:t>
                      </a:r>
                      <a:r>
                        <a:rPr lang="en-US" sz="3200" baseline="0" dirty="0" smtClean="0">
                          <a:solidFill>
                            <a:srgbClr val="0000FF"/>
                          </a:solidFill>
                        </a:rPr>
                        <a:t> (</a:t>
                      </a:r>
                      <a:r>
                        <a:rPr lang="en-US" sz="3200" baseline="0" dirty="0" err="1" smtClean="0">
                          <a:solidFill>
                            <a:srgbClr val="0000FF"/>
                          </a:solidFill>
                        </a:rPr>
                        <a:t>Pt</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Neptunium (</a:t>
                      </a:r>
                      <a:r>
                        <a:rPr lang="en-US" sz="3200" baseline="0" dirty="0" err="1" smtClean="0">
                          <a:solidFill>
                            <a:srgbClr val="0000FF"/>
                          </a:solidFill>
                        </a:rPr>
                        <a:t>Np</a:t>
                      </a:r>
                      <a:r>
                        <a:rPr lang="en-US" sz="3200" baseline="0" dirty="0" smtClean="0">
                          <a:solidFill>
                            <a:srgbClr val="0000FF"/>
                          </a:solidFill>
                        </a:rPr>
                        <a:t>)</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FF"/>
                          </a:solidFill>
                        </a:rPr>
                        <a:t>Glucose (C</a:t>
                      </a:r>
                      <a:r>
                        <a:rPr lang="en-US" sz="3200" baseline="-25000" dirty="0" smtClean="0">
                          <a:solidFill>
                            <a:srgbClr val="0000FF"/>
                          </a:solidFill>
                        </a:rPr>
                        <a:t>6</a:t>
                      </a:r>
                      <a:r>
                        <a:rPr lang="en-US" sz="3200" baseline="0" dirty="0" smtClean="0">
                          <a:solidFill>
                            <a:srgbClr val="0000FF"/>
                          </a:solidFill>
                        </a:rPr>
                        <a:t>H</a:t>
                      </a:r>
                      <a:r>
                        <a:rPr lang="en-US" sz="3200" baseline="-25000" dirty="0" smtClean="0">
                          <a:solidFill>
                            <a:srgbClr val="0000FF"/>
                          </a:solidFill>
                        </a:rPr>
                        <a:t>12</a:t>
                      </a:r>
                      <a:r>
                        <a:rPr lang="en-US" sz="3200" baseline="0" dirty="0" smtClean="0">
                          <a:solidFill>
                            <a:srgbClr val="0000FF"/>
                          </a:solidFill>
                        </a:rPr>
                        <a:t>O</a:t>
                      </a:r>
                      <a:r>
                        <a:rPr lang="en-US" sz="3200" baseline="-25000" dirty="0" smtClean="0">
                          <a:solidFill>
                            <a:srgbClr val="0000FF"/>
                          </a:solidFill>
                        </a:rPr>
                        <a:t>6</a:t>
                      </a:r>
                      <a:r>
                        <a:rPr lang="en-US" sz="3200" baseline="0" dirty="0" smtClean="0">
                          <a:solidFill>
                            <a:srgbClr val="0000FF"/>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baseline="0" dirty="0" smtClean="0">
                          <a:solidFill>
                            <a:srgbClr val="0000FF"/>
                          </a:solidFill>
                        </a:rPr>
                        <a:t>Pure Water (H</a:t>
                      </a:r>
                      <a:r>
                        <a:rPr lang="en-US" sz="3200" baseline="-25000" dirty="0" smtClean="0">
                          <a:solidFill>
                            <a:srgbClr val="0000FF"/>
                          </a:solidFill>
                        </a:rPr>
                        <a:t>2</a:t>
                      </a:r>
                      <a:r>
                        <a:rPr lang="en-US" sz="3200" baseline="0" dirty="0" smtClean="0">
                          <a:solidFill>
                            <a:srgbClr val="0000FF"/>
                          </a:solidFill>
                        </a:rPr>
                        <a:t>O)</a:t>
                      </a:r>
                      <a:endParaRPr lang="en-US" sz="3200" dirty="0" smtClean="0">
                        <a:solidFill>
                          <a:srgbClr val="0000FF"/>
                        </a:solidFill>
                      </a:endParaRP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Sea</a:t>
                      </a:r>
                      <a:r>
                        <a:rPr lang="en-US" sz="3200" baseline="0" dirty="0" smtClean="0">
                          <a:solidFill>
                            <a:srgbClr val="0000FF"/>
                          </a:solidFill>
                        </a:rPr>
                        <a:t> Water</a:t>
                      </a:r>
                      <a:endParaRPr lang="en-US" sz="3200" dirty="0" smtClean="0">
                        <a:solidFill>
                          <a:srgbClr val="0000FF"/>
                        </a:solidFill>
                      </a:endParaRPr>
                    </a:p>
                    <a:p>
                      <a:pPr algn="ctr"/>
                      <a:r>
                        <a:rPr lang="en-US" sz="3200" dirty="0" smtClean="0">
                          <a:solidFill>
                            <a:srgbClr val="0000FF"/>
                          </a:solidFill>
                        </a:rPr>
                        <a:t>Kool-Aid</a:t>
                      </a:r>
                    </a:p>
                    <a:p>
                      <a:pPr algn="ctr"/>
                      <a:r>
                        <a:rPr lang="en-US" sz="3200" dirty="0" smtClean="0">
                          <a:solidFill>
                            <a:srgbClr val="0000FF"/>
                          </a:solidFill>
                        </a:rPr>
                        <a:t>Sand</a:t>
                      </a:r>
                    </a:p>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1123248" y="1417638"/>
            <a:ext cx="7008668" cy="1708160"/>
          </a:xfrm>
          <a:prstGeom prst="rect">
            <a:avLst/>
          </a:prstGeom>
          <a:noFill/>
        </p:spPr>
        <p:txBody>
          <a:bodyPr wrap="none" rtlCol="0">
            <a:spAutoFit/>
          </a:bodyPr>
          <a:lstStyle/>
          <a:p>
            <a:pPr algn="ctr"/>
            <a:r>
              <a:rPr lang="en-US" sz="3500" i="1" dirty="0" smtClean="0"/>
              <a:t>Which of the mixtures we identified </a:t>
            </a:r>
          </a:p>
          <a:p>
            <a:pPr algn="ctr"/>
            <a:r>
              <a:rPr lang="en-US" sz="3500" i="1" dirty="0" smtClean="0"/>
              <a:t>earlier were homogeneous mixtures?</a:t>
            </a:r>
          </a:p>
          <a:p>
            <a:pPr algn="ctr"/>
            <a:r>
              <a:rPr lang="en-US" sz="3500" i="1" dirty="0" smtClean="0"/>
              <a:t> </a:t>
            </a:r>
            <a:r>
              <a:rPr lang="en-US" sz="3500" i="1" dirty="0" err="1" smtClean="0"/>
              <a:t>Heterogenous</a:t>
            </a:r>
            <a:r>
              <a:rPr lang="en-US" sz="3500" i="1" dirty="0" smtClean="0"/>
              <a:t> mixtures?</a:t>
            </a:r>
          </a:p>
        </p:txBody>
      </p:sp>
    </p:spTree>
    <p:extLst>
      <p:ext uri="{BB962C8B-B14F-4D97-AF65-F5344CB8AC3E}">
        <p14:creationId xmlns:p14="http://schemas.microsoft.com/office/powerpoint/2010/main" val="41997959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stockphoto_1199095_composition_notebook"/>
          <p:cNvPicPr>
            <a:picLocks noChangeAspect="1" noChangeArrowheads="1"/>
          </p:cNvPicPr>
          <p:nvPr/>
        </p:nvPicPr>
        <p:blipFill>
          <a:blip r:embed="rId2">
            <a:extLst>
              <a:ext uri="{28A0092B-C50C-407E-A947-70E740481C1C}">
                <a14:useLocalDpi xmlns:a14="http://schemas.microsoft.com/office/drawing/2010/main" val="0"/>
              </a:ext>
            </a:extLst>
          </a:blip>
          <a:srcRect l="3419"/>
          <a:stretch>
            <a:fillRect/>
          </a:stretch>
        </p:blipFill>
        <p:spPr bwMode="auto">
          <a:xfrm>
            <a:off x="0" y="2286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267200" y="685800"/>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u="sng" dirty="0" smtClean="0">
                <a:solidFill>
                  <a:srgbClr val="0000FF"/>
                </a:solidFill>
                <a:latin typeface="Calibri" charset="0"/>
              </a:rPr>
              <a:t>Bohr Models</a:t>
            </a:r>
            <a:endParaRPr lang="en-US" sz="4000" b="1" u="sng" dirty="0">
              <a:solidFill>
                <a:srgbClr val="0000FF"/>
              </a:solidFill>
              <a:latin typeface="Calibri" charset="0"/>
            </a:endParaRPr>
          </a:p>
        </p:txBody>
      </p:sp>
      <p:sp>
        <p:nvSpPr>
          <p:cNvPr id="6" name="TextBox 8"/>
          <p:cNvSpPr txBox="1">
            <a:spLocks noChangeArrowheads="1"/>
          </p:cNvSpPr>
          <p:nvPr/>
        </p:nvSpPr>
        <p:spPr bwMode="auto">
          <a:xfrm>
            <a:off x="7423150" y="5410200"/>
            <a:ext cx="129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800" b="1" dirty="0" smtClean="0">
                <a:solidFill>
                  <a:srgbClr val="0000FF"/>
                </a:solidFill>
                <a:latin typeface="Calibri" charset="0"/>
                <a:cs typeface="Calibri" charset="0"/>
              </a:rPr>
              <a:t>63</a:t>
            </a:r>
            <a:endParaRPr lang="en-US" sz="3800" b="1" dirty="0">
              <a:solidFill>
                <a:srgbClr val="0000FF"/>
              </a:solidFill>
              <a:latin typeface="Calibri" charset="0"/>
              <a:cs typeface="Calibri" charset="0"/>
            </a:endParaRPr>
          </a:p>
        </p:txBody>
      </p:sp>
    </p:spTree>
    <p:extLst>
      <p:ext uri="{BB962C8B-B14F-4D97-AF65-F5344CB8AC3E}">
        <p14:creationId xmlns:p14="http://schemas.microsoft.com/office/powerpoint/2010/main" val="16552140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4" name="TextBox 3"/>
          <p:cNvSpPr txBox="1"/>
          <p:nvPr/>
        </p:nvSpPr>
        <p:spPr>
          <a:xfrm>
            <a:off x="606778" y="1961445"/>
            <a:ext cx="2681111" cy="4124206"/>
          </a:xfrm>
          <a:prstGeom prst="rect">
            <a:avLst/>
          </a:prstGeom>
          <a:noFill/>
          <a:ln>
            <a:solidFill>
              <a:srgbClr val="000000"/>
            </a:solidFill>
          </a:ln>
        </p:spPr>
        <p:txBody>
          <a:bodyPr wrap="square" rtlCol="0">
            <a:spAutoFit/>
          </a:bodyPr>
          <a:lstStyle/>
          <a:p>
            <a:pPr algn="ctr"/>
            <a:r>
              <a:rPr lang="en-US" sz="3200" dirty="0" smtClean="0"/>
              <a:t>15</a:t>
            </a:r>
          </a:p>
          <a:p>
            <a:pPr algn="ctr"/>
            <a:r>
              <a:rPr lang="en-US" sz="16600" dirty="0" smtClean="0"/>
              <a:t>P</a:t>
            </a:r>
          </a:p>
          <a:p>
            <a:pPr algn="ctr"/>
            <a:r>
              <a:rPr lang="en-US" sz="3200" dirty="0" smtClean="0"/>
              <a:t>Phosphorus</a:t>
            </a:r>
          </a:p>
          <a:p>
            <a:pPr algn="ctr"/>
            <a:r>
              <a:rPr lang="en-US" sz="3200" dirty="0" smtClean="0"/>
              <a:t>30.97</a:t>
            </a:r>
            <a:endParaRPr lang="en-US" sz="3200" dirty="0"/>
          </a:p>
        </p:txBody>
      </p:sp>
      <p:cxnSp>
        <p:nvCxnSpPr>
          <p:cNvPr id="6" name="Straight Arrow Connector 5"/>
          <p:cNvCxnSpPr/>
          <p:nvPr/>
        </p:nvCxnSpPr>
        <p:spPr>
          <a:xfrm flipH="1">
            <a:off x="2286000" y="2257778"/>
            <a:ext cx="2173111" cy="14111"/>
          </a:xfrm>
          <a:prstGeom prst="straightConnector1">
            <a:avLst/>
          </a:prstGeom>
          <a:ln>
            <a:solidFill>
              <a:srgbClr val="0000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459112" y="2046111"/>
            <a:ext cx="4571999" cy="1200328"/>
          </a:xfrm>
          <a:prstGeom prst="rect">
            <a:avLst/>
          </a:prstGeom>
          <a:noFill/>
        </p:spPr>
        <p:txBody>
          <a:bodyPr wrap="square" rtlCol="0">
            <a:spAutoFit/>
          </a:bodyPr>
          <a:lstStyle/>
          <a:p>
            <a:r>
              <a:rPr lang="en-US" sz="2400" b="1" dirty="0" smtClean="0"/>
              <a:t>Atomic Number = # of Protons</a:t>
            </a:r>
          </a:p>
          <a:p>
            <a:endParaRPr lang="en-US" sz="2400" dirty="0"/>
          </a:p>
          <a:p>
            <a:r>
              <a:rPr lang="en-US" sz="2400" dirty="0" smtClean="0"/>
              <a:t># Protons = # Electrons</a:t>
            </a:r>
            <a:endParaRPr lang="en-US" sz="2400" dirty="0"/>
          </a:p>
        </p:txBody>
      </p:sp>
      <p:cxnSp>
        <p:nvCxnSpPr>
          <p:cNvPr id="8" name="Straight Arrow Connector 7"/>
          <p:cNvCxnSpPr/>
          <p:nvPr/>
        </p:nvCxnSpPr>
        <p:spPr>
          <a:xfrm flipH="1">
            <a:off x="2438400" y="3764845"/>
            <a:ext cx="2173111" cy="14111"/>
          </a:xfrm>
          <a:prstGeom prst="straightConnector1">
            <a:avLst/>
          </a:prstGeom>
          <a:ln>
            <a:solidFill>
              <a:srgbClr val="0000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625623" y="3581400"/>
            <a:ext cx="4571999" cy="461665"/>
          </a:xfrm>
          <a:prstGeom prst="rect">
            <a:avLst/>
          </a:prstGeom>
          <a:noFill/>
        </p:spPr>
        <p:txBody>
          <a:bodyPr wrap="square" rtlCol="0">
            <a:spAutoFit/>
          </a:bodyPr>
          <a:lstStyle/>
          <a:p>
            <a:r>
              <a:rPr lang="en-US" sz="2400" b="1" dirty="0" smtClean="0"/>
              <a:t>Atomic Symbol</a:t>
            </a:r>
            <a:endParaRPr lang="en-US" sz="2400" b="1" dirty="0"/>
          </a:p>
        </p:txBody>
      </p:sp>
      <p:cxnSp>
        <p:nvCxnSpPr>
          <p:cNvPr id="10" name="Straight Arrow Connector 9"/>
          <p:cNvCxnSpPr/>
          <p:nvPr/>
        </p:nvCxnSpPr>
        <p:spPr>
          <a:xfrm flipH="1">
            <a:off x="2452512" y="5840759"/>
            <a:ext cx="1386837" cy="9005"/>
          </a:xfrm>
          <a:prstGeom prst="straightConnector1">
            <a:avLst/>
          </a:prstGeom>
          <a:ln>
            <a:solidFill>
              <a:srgbClr val="0000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39349" y="5623986"/>
            <a:ext cx="5999811" cy="1200328"/>
          </a:xfrm>
          <a:prstGeom prst="rect">
            <a:avLst/>
          </a:prstGeom>
          <a:noFill/>
        </p:spPr>
        <p:txBody>
          <a:bodyPr wrap="square" rtlCol="0">
            <a:spAutoFit/>
          </a:bodyPr>
          <a:lstStyle/>
          <a:p>
            <a:r>
              <a:rPr lang="en-US" sz="2400" b="1" dirty="0" smtClean="0"/>
              <a:t>Atomic Mass = Protons + Neutrons</a:t>
            </a:r>
          </a:p>
          <a:p>
            <a:endParaRPr lang="en-US" sz="2400" dirty="0"/>
          </a:p>
          <a:p>
            <a:r>
              <a:rPr lang="en-US" sz="2400" dirty="0" smtClean="0"/>
              <a:t>Rounded Mass - # Protons = # Neutrons</a:t>
            </a:r>
            <a:endParaRPr lang="en-US" sz="2400" dirty="0"/>
          </a:p>
        </p:txBody>
      </p:sp>
      <p:sp>
        <p:nvSpPr>
          <p:cNvPr id="13" name="TextBox 12"/>
          <p:cNvSpPr txBox="1"/>
          <p:nvPr/>
        </p:nvSpPr>
        <p:spPr>
          <a:xfrm>
            <a:off x="4759042" y="3073569"/>
            <a:ext cx="3801028" cy="1938992"/>
          </a:xfrm>
          <a:prstGeom prst="rect">
            <a:avLst/>
          </a:prstGeom>
          <a:solidFill>
            <a:srgbClr val="FFFF00"/>
          </a:solidFill>
          <a:ln>
            <a:solidFill>
              <a:srgbClr val="FF0000"/>
            </a:solidFill>
          </a:ln>
        </p:spPr>
        <p:txBody>
          <a:bodyPr wrap="square" rtlCol="0">
            <a:spAutoFit/>
          </a:bodyPr>
          <a:lstStyle/>
          <a:p>
            <a:r>
              <a:rPr lang="en-US" sz="4000" dirty="0" smtClean="0">
                <a:solidFill>
                  <a:srgbClr val="FF0000"/>
                </a:solidFill>
              </a:rPr>
              <a:t># Protons = </a:t>
            </a:r>
          </a:p>
          <a:p>
            <a:r>
              <a:rPr lang="en-US" sz="4000" dirty="0" smtClean="0">
                <a:solidFill>
                  <a:srgbClr val="FF0000"/>
                </a:solidFill>
              </a:rPr>
              <a:t># Neutrons =</a:t>
            </a:r>
          </a:p>
          <a:p>
            <a:r>
              <a:rPr lang="en-US" sz="4000" dirty="0" smtClean="0">
                <a:solidFill>
                  <a:srgbClr val="FF0000"/>
                </a:solidFill>
              </a:rPr>
              <a:t># Electrons =</a:t>
            </a:r>
            <a:endParaRPr lang="en-US" sz="4000" dirty="0">
              <a:solidFill>
                <a:srgbClr val="FF0000"/>
              </a:solidFill>
            </a:endParaRPr>
          </a:p>
        </p:txBody>
      </p:sp>
      <p:sp>
        <p:nvSpPr>
          <p:cNvPr id="14" name="TextBox 13"/>
          <p:cNvSpPr txBox="1"/>
          <p:nvPr/>
        </p:nvSpPr>
        <p:spPr>
          <a:xfrm>
            <a:off x="7211553" y="3073569"/>
            <a:ext cx="948888" cy="707886"/>
          </a:xfrm>
          <a:prstGeom prst="rect">
            <a:avLst/>
          </a:prstGeom>
          <a:noFill/>
        </p:spPr>
        <p:txBody>
          <a:bodyPr wrap="square" rtlCol="0">
            <a:spAutoFit/>
          </a:bodyPr>
          <a:lstStyle/>
          <a:p>
            <a:r>
              <a:rPr lang="en-US" sz="4000" dirty="0" smtClean="0">
                <a:solidFill>
                  <a:srgbClr val="FF0000"/>
                </a:solidFill>
              </a:rPr>
              <a:t>15</a:t>
            </a:r>
            <a:endParaRPr lang="en-US" sz="4000" dirty="0">
              <a:solidFill>
                <a:srgbClr val="FF0000"/>
              </a:solidFill>
            </a:endParaRPr>
          </a:p>
        </p:txBody>
      </p:sp>
      <p:sp>
        <p:nvSpPr>
          <p:cNvPr id="15" name="TextBox 14"/>
          <p:cNvSpPr txBox="1"/>
          <p:nvPr/>
        </p:nvSpPr>
        <p:spPr>
          <a:xfrm>
            <a:off x="7495337" y="4304675"/>
            <a:ext cx="948888" cy="707886"/>
          </a:xfrm>
          <a:prstGeom prst="rect">
            <a:avLst/>
          </a:prstGeom>
          <a:noFill/>
        </p:spPr>
        <p:txBody>
          <a:bodyPr wrap="square" rtlCol="0">
            <a:spAutoFit/>
          </a:bodyPr>
          <a:lstStyle/>
          <a:p>
            <a:r>
              <a:rPr lang="en-US" sz="4000" dirty="0" smtClean="0">
                <a:solidFill>
                  <a:srgbClr val="FF0000"/>
                </a:solidFill>
              </a:rPr>
              <a:t>15</a:t>
            </a:r>
            <a:endParaRPr lang="en-US" sz="4000" dirty="0">
              <a:solidFill>
                <a:srgbClr val="FF0000"/>
              </a:solidFill>
            </a:endParaRPr>
          </a:p>
        </p:txBody>
      </p:sp>
      <p:sp>
        <p:nvSpPr>
          <p:cNvPr id="16" name="TextBox 15"/>
          <p:cNvSpPr txBox="1"/>
          <p:nvPr/>
        </p:nvSpPr>
        <p:spPr>
          <a:xfrm>
            <a:off x="7495337" y="3737658"/>
            <a:ext cx="948888" cy="707886"/>
          </a:xfrm>
          <a:prstGeom prst="rect">
            <a:avLst/>
          </a:prstGeom>
          <a:noFill/>
        </p:spPr>
        <p:txBody>
          <a:bodyPr wrap="square" rtlCol="0">
            <a:spAutoFit/>
          </a:bodyPr>
          <a:lstStyle/>
          <a:p>
            <a:r>
              <a:rPr lang="en-US" sz="4000" dirty="0" smtClean="0">
                <a:solidFill>
                  <a:srgbClr val="FF0000"/>
                </a:solidFill>
              </a:rPr>
              <a:t>16</a:t>
            </a:r>
            <a:endParaRPr lang="en-US" sz="4000" dirty="0">
              <a:solidFill>
                <a:srgbClr val="FF0000"/>
              </a:solidFill>
            </a:endParaRPr>
          </a:p>
        </p:txBody>
      </p:sp>
    </p:spTree>
    <p:extLst>
      <p:ext uri="{BB962C8B-B14F-4D97-AF65-F5344CB8AC3E}">
        <p14:creationId xmlns:p14="http://schemas.microsoft.com/office/powerpoint/2010/main" val="893066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animBg="1"/>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Agenda</a:t>
            </a:r>
            <a:endParaRPr lang="en-US" sz="6600" b="1"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sz="5500" dirty="0" smtClean="0"/>
              <a:t>Catalyst</a:t>
            </a:r>
          </a:p>
          <a:p>
            <a:r>
              <a:rPr lang="en-US" sz="5500" dirty="0" smtClean="0"/>
              <a:t>Announcements</a:t>
            </a:r>
          </a:p>
          <a:p>
            <a:r>
              <a:rPr lang="en-US" sz="5500" dirty="0" smtClean="0"/>
              <a:t>HW Review</a:t>
            </a:r>
          </a:p>
          <a:p>
            <a:r>
              <a:rPr lang="en-US" sz="5500" dirty="0" smtClean="0"/>
              <a:t>Finish Yesterday’s Notes</a:t>
            </a:r>
          </a:p>
          <a:p>
            <a:r>
              <a:rPr lang="en-US" sz="5500" dirty="0" smtClean="0"/>
              <a:t>Bohr Models</a:t>
            </a:r>
          </a:p>
          <a:p>
            <a:r>
              <a:rPr lang="en-US" sz="5500" dirty="0" smtClean="0"/>
              <a:t>Start Valence Worksheet</a:t>
            </a:r>
          </a:p>
        </p:txBody>
      </p:sp>
    </p:spTree>
    <p:extLst>
      <p:ext uri="{BB962C8B-B14F-4D97-AF65-F5344CB8AC3E}">
        <p14:creationId xmlns:p14="http://schemas.microsoft.com/office/powerpoint/2010/main" val="35195506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Atom Video</a:t>
            </a:r>
            <a:endParaRPr lang="en-US" sz="6600" b="1" dirty="0"/>
          </a:p>
        </p:txBody>
      </p:sp>
      <p:sp>
        <p:nvSpPr>
          <p:cNvPr id="3" name="Content Placeholder 2"/>
          <p:cNvSpPr>
            <a:spLocks noGrp="1"/>
          </p:cNvSpPr>
          <p:nvPr>
            <p:ph idx="1"/>
          </p:nvPr>
        </p:nvSpPr>
        <p:spPr/>
        <p:txBody>
          <a:bodyPr/>
          <a:lstStyle/>
          <a:p>
            <a:r>
              <a:rPr lang="en-US" dirty="0" smtClean="0">
                <a:solidFill>
                  <a:srgbClr val="0000FF"/>
                </a:solidFill>
              </a:rPr>
              <a:t>We know electrons move around the nucleus in the electron cloud.</a:t>
            </a:r>
            <a:endParaRPr lang="en-US" dirty="0" smtClean="0">
              <a:solidFill>
                <a:srgbClr val="0000FF"/>
              </a:solidFill>
              <a:hlinkClick r:id="rId3"/>
            </a:endParaRPr>
          </a:p>
          <a:p>
            <a:r>
              <a:rPr lang="en-US" dirty="0" smtClean="0">
                <a:hlinkClick r:id="rId3"/>
              </a:rPr>
              <a:t>https</a:t>
            </a:r>
            <a:r>
              <a:rPr lang="en-US" dirty="0">
                <a:hlinkClick r:id="rId3"/>
              </a:rPr>
              <a:t>://www.youtube.com/watch?v=</a:t>
            </a:r>
            <a:r>
              <a:rPr lang="en-US" dirty="0" smtClean="0">
                <a:hlinkClick r:id="rId3"/>
              </a:rPr>
              <a:t>lP57gEWcisY</a:t>
            </a:r>
            <a:endParaRPr lang="en-US" dirty="0" smtClean="0"/>
          </a:p>
          <a:p>
            <a:endParaRPr lang="en-US" dirty="0"/>
          </a:p>
          <a:p>
            <a:r>
              <a:rPr lang="en-US" dirty="0" smtClean="0"/>
              <a:t>But a 3-D model is hard to draw…</a:t>
            </a:r>
            <a:endParaRPr lang="en-US" dirty="0"/>
          </a:p>
        </p:txBody>
      </p:sp>
    </p:spTree>
    <p:extLst>
      <p:ext uri="{BB962C8B-B14F-4D97-AF65-F5344CB8AC3E}">
        <p14:creationId xmlns:p14="http://schemas.microsoft.com/office/powerpoint/2010/main" val="23367751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Bohr Models</a:t>
            </a:r>
            <a:endParaRPr lang="en-US" sz="6600" b="1"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sz="5500" dirty="0" smtClean="0"/>
              <a:t>Rutherford’s model of the atom couldn’t explain why unique colors were obtained by atoms of different elements when heated.</a:t>
            </a:r>
          </a:p>
          <a:p>
            <a:r>
              <a:rPr lang="en-US" sz="5500" dirty="0" smtClean="0"/>
              <a:t>Bohr proposed that electrons are in orbits and when excited they jump to a higher orbit. When they fall back to the original orbit, they give off light.</a:t>
            </a:r>
            <a:endParaRPr lang="en-US" sz="5500" dirty="0"/>
          </a:p>
        </p:txBody>
      </p:sp>
    </p:spTree>
    <p:extLst>
      <p:ext uri="{BB962C8B-B14F-4D97-AF65-F5344CB8AC3E}">
        <p14:creationId xmlns:p14="http://schemas.microsoft.com/office/powerpoint/2010/main" val="37304819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0" y="0"/>
            <a:ext cx="9137650" cy="3123932"/>
          </a:xfrm>
          <a:prstGeom prst="rect">
            <a:avLst/>
          </a:prstGeom>
          <a:noFill/>
        </p:spPr>
        <p:txBody>
          <a:bodyPr wrap="square">
            <a:spAutoFit/>
          </a:bodyPr>
          <a:lstStyle/>
          <a:p>
            <a:pPr fontAlgn="auto">
              <a:spcBef>
                <a:spcPts val="0"/>
              </a:spcBef>
              <a:spcAft>
                <a:spcPts val="0"/>
              </a:spcAft>
              <a:defRPr/>
            </a:pPr>
            <a:r>
              <a:rPr lang="en-US" sz="5500" b="1" dirty="0" smtClean="0">
                <a:solidFill>
                  <a:srgbClr val="0000FF"/>
                </a:solidFill>
                <a:latin typeface="+mj-lt"/>
                <a:ea typeface="+mn-ea"/>
                <a:cs typeface="+mn-cs"/>
              </a:rPr>
              <a:t>Bohr's </a:t>
            </a:r>
            <a:r>
              <a:rPr lang="en-US" sz="5500" b="1" dirty="0">
                <a:solidFill>
                  <a:srgbClr val="0000FF"/>
                </a:solidFill>
                <a:latin typeface="+mj-lt"/>
                <a:ea typeface="+mn-ea"/>
                <a:cs typeface="+mn-cs"/>
              </a:rPr>
              <a:t>model:</a:t>
            </a:r>
            <a:endParaRPr lang="en-US" sz="5500" dirty="0">
              <a:solidFill>
                <a:srgbClr val="0000FF"/>
              </a:solidFill>
              <a:latin typeface="+mj-lt"/>
              <a:ea typeface="+mn-ea"/>
              <a:cs typeface="+mn-cs"/>
            </a:endParaRPr>
          </a:p>
          <a:p>
            <a:pPr fontAlgn="auto">
              <a:spcBef>
                <a:spcPts val="0"/>
              </a:spcBef>
              <a:spcAft>
                <a:spcPts val="0"/>
              </a:spcAft>
              <a:defRPr/>
            </a:pPr>
            <a:r>
              <a:rPr lang="en-US" sz="5500" b="1" dirty="0">
                <a:solidFill>
                  <a:srgbClr val="0000FF"/>
                </a:solidFill>
                <a:latin typeface="+mj-lt"/>
                <a:ea typeface="+mn-ea"/>
                <a:cs typeface="+mn-cs"/>
              </a:rPr>
              <a:t>	</a:t>
            </a:r>
            <a:r>
              <a:rPr lang="en-US" sz="5500" dirty="0">
                <a:solidFill>
                  <a:srgbClr val="0000FF"/>
                </a:solidFill>
                <a:latin typeface="+mj-lt"/>
                <a:ea typeface="+mn-ea"/>
                <a:cs typeface="+mn-cs"/>
              </a:rPr>
              <a:t>-electrons orbit the nucleus like planets orbit the sun</a:t>
            </a:r>
          </a:p>
          <a:p>
            <a:pPr fontAlgn="auto">
              <a:spcBef>
                <a:spcPts val="0"/>
              </a:spcBef>
              <a:spcAft>
                <a:spcPts val="0"/>
              </a:spcAft>
              <a:defRPr/>
            </a:pPr>
            <a:endParaRPr lang="en-US" sz="3200" b="1" dirty="0">
              <a:solidFill>
                <a:srgbClr val="0000FF"/>
              </a:solidFill>
              <a:latin typeface="+mj-lt"/>
              <a:ea typeface="+mn-ea"/>
              <a:cs typeface="+mn-cs"/>
            </a:endParaRPr>
          </a:p>
        </p:txBody>
      </p:sp>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2882900"/>
            <a:ext cx="43243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6711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170646"/>
          </a:xfrm>
          <a:prstGeom prst="rect">
            <a:avLst/>
          </a:prstGeom>
          <a:noFill/>
        </p:spPr>
        <p:txBody>
          <a:bodyPr>
            <a:spAutoFit/>
          </a:bodyPr>
          <a:lstStyle/>
          <a:p>
            <a:pPr fontAlgn="auto">
              <a:spcBef>
                <a:spcPts val="0"/>
              </a:spcBef>
              <a:spcAft>
                <a:spcPts val="0"/>
              </a:spcAft>
              <a:defRPr/>
            </a:pPr>
            <a:r>
              <a:rPr lang="en-US" sz="5500" dirty="0" smtClean="0">
                <a:solidFill>
                  <a:srgbClr val="0000FF"/>
                </a:solidFill>
                <a:latin typeface="+mj-lt"/>
              </a:rPr>
              <a:t>-It takes energy for an atom to hold onto an electron, so each </a:t>
            </a:r>
            <a:r>
              <a:rPr lang="en-US" sz="5500" dirty="0">
                <a:solidFill>
                  <a:srgbClr val="0000FF"/>
                </a:solidFill>
                <a:latin typeface="+mj-lt"/>
              </a:rPr>
              <a:t>orbit can hold a specific maximum 	number of </a:t>
            </a:r>
            <a:r>
              <a:rPr lang="en-US" sz="5500" dirty="0" smtClean="0">
                <a:solidFill>
                  <a:srgbClr val="0000FF"/>
                </a:solidFill>
                <a:latin typeface="+mj-lt"/>
              </a:rPr>
              <a:t>electrons</a:t>
            </a:r>
            <a:endParaRPr lang="en-US" sz="5500" dirty="0">
              <a:solidFill>
                <a:srgbClr val="0000FF"/>
              </a:solidFill>
              <a:latin typeface="+mj-lt"/>
            </a:endParaRPr>
          </a:p>
          <a:p>
            <a:pPr fontAlgn="auto">
              <a:spcBef>
                <a:spcPts val="0"/>
              </a:spcBef>
              <a:spcAft>
                <a:spcPts val="0"/>
              </a:spcAft>
              <a:defRPr/>
            </a:pPr>
            <a:endParaRPr lang="en-US" sz="5500" dirty="0">
              <a:latin typeface="+mj-lt"/>
            </a:endParaRPr>
          </a:p>
        </p:txBody>
      </p:sp>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0536" y="4658060"/>
            <a:ext cx="3225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3784600"/>
            <a:ext cx="24384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3310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84776"/>
          </a:xfrm>
          <a:prstGeom prst="rect">
            <a:avLst/>
          </a:prstGeom>
          <a:noFill/>
        </p:spPr>
        <p:txBody>
          <a:bodyPr>
            <a:spAutoFit/>
          </a:bodyPr>
          <a:lstStyle/>
          <a:p>
            <a:pPr fontAlgn="auto">
              <a:spcBef>
                <a:spcPts val="0"/>
              </a:spcBef>
              <a:spcAft>
                <a:spcPts val="0"/>
              </a:spcAft>
              <a:defRPr/>
            </a:pPr>
            <a:r>
              <a:rPr lang="en-US" sz="3200" dirty="0">
                <a:latin typeface="+mj-lt"/>
                <a:ea typeface="+mn-ea"/>
                <a:cs typeface="+mn-cs"/>
              </a:rPr>
              <a:t>	</a:t>
            </a:r>
          </a:p>
        </p:txBody>
      </p:sp>
      <p:graphicFrame>
        <p:nvGraphicFramePr>
          <p:cNvPr id="2" name="Table 1"/>
          <p:cNvGraphicFramePr>
            <a:graphicFrameLocks noGrp="1"/>
          </p:cNvGraphicFramePr>
          <p:nvPr>
            <p:extLst>
              <p:ext uri="{D42A27DB-BD31-4B8C-83A1-F6EECF244321}">
                <p14:modId xmlns:p14="http://schemas.microsoft.com/office/powerpoint/2010/main" val="3019815442"/>
              </p:ext>
            </p:extLst>
          </p:nvPr>
        </p:nvGraphicFramePr>
        <p:xfrm>
          <a:off x="1524000" y="1463675"/>
          <a:ext cx="6096000" cy="4571890"/>
        </p:xfrm>
        <a:graphic>
          <a:graphicData uri="http://schemas.openxmlformats.org/drawingml/2006/table">
            <a:tbl>
              <a:tblPr firstRow="1" bandRow="1">
                <a:tableStyleId>{5940675A-B579-460E-94D1-54222C63F5DA}</a:tableStyleId>
              </a:tblPr>
              <a:tblGrid>
                <a:gridCol w="3048000"/>
                <a:gridCol w="3048000"/>
              </a:tblGrid>
              <a:tr h="1066709">
                <a:tc>
                  <a:txBody>
                    <a:bodyPr/>
                    <a:lstStyle/>
                    <a:p>
                      <a:pPr algn="ctr"/>
                      <a:r>
                        <a:rPr lang="en-US" sz="4500" dirty="0" smtClean="0">
                          <a:solidFill>
                            <a:srgbClr val="0000FF"/>
                          </a:solidFill>
                          <a:latin typeface="+mj-lt"/>
                        </a:rPr>
                        <a:t>orbit</a:t>
                      </a:r>
                      <a:endParaRPr lang="en-US" sz="4500" dirty="0">
                        <a:solidFill>
                          <a:srgbClr val="0000FF"/>
                        </a:solidFill>
                        <a:latin typeface="+mj-lt"/>
                      </a:endParaRPr>
                    </a:p>
                  </a:txBody>
                  <a:tcPr marT="45709" marB="45709" anchor="ctr"/>
                </a:tc>
                <a:tc>
                  <a:txBody>
                    <a:bodyPr/>
                    <a:lstStyle/>
                    <a:p>
                      <a:pPr algn="ctr"/>
                      <a:r>
                        <a:rPr lang="en-US" sz="4500" dirty="0" smtClean="0">
                          <a:solidFill>
                            <a:srgbClr val="0000FF"/>
                          </a:solidFill>
                          <a:latin typeface="+mj-lt"/>
                        </a:rPr>
                        <a:t>maximum # electrons</a:t>
                      </a:r>
                      <a:endParaRPr lang="en-US" sz="4500" dirty="0">
                        <a:solidFill>
                          <a:srgbClr val="0000FF"/>
                        </a:solidFill>
                        <a:latin typeface="+mj-lt"/>
                      </a:endParaRPr>
                    </a:p>
                  </a:txBody>
                  <a:tcPr marT="45709" marB="45709" anchor="ctr"/>
                </a:tc>
              </a:tr>
              <a:tr h="579063">
                <a:tc>
                  <a:txBody>
                    <a:bodyPr/>
                    <a:lstStyle/>
                    <a:p>
                      <a:pPr algn="ctr"/>
                      <a:r>
                        <a:rPr lang="en-US" sz="4500" dirty="0" smtClean="0">
                          <a:solidFill>
                            <a:srgbClr val="0000FF"/>
                          </a:solidFill>
                          <a:latin typeface="+mj-lt"/>
                        </a:rPr>
                        <a:t>1</a:t>
                      </a:r>
                      <a:endParaRPr lang="en-US" sz="4500" dirty="0">
                        <a:solidFill>
                          <a:srgbClr val="0000FF"/>
                        </a:solidFill>
                        <a:latin typeface="+mj-lt"/>
                      </a:endParaRPr>
                    </a:p>
                  </a:txBody>
                  <a:tcPr marT="45709" marB="45709"/>
                </a:tc>
                <a:tc>
                  <a:txBody>
                    <a:bodyPr/>
                    <a:lstStyle/>
                    <a:p>
                      <a:pPr algn="ctr"/>
                      <a:r>
                        <a:rPr lang="en-US" sz="4500" dirty="0" smtClean="0">
                          <a:solidFill>
                            <a:srgbClr val="0000FF"/>
                          </a:solidFill>
                          <a:latin typeface="+mj-lt"/>
                        </a:rPr>
                        <a:t>2</a:t>
                      </a:r>
                      <a:endParaRPr lang="en-US" sz="4500" dirty="0">
                        <a:solidFill>
                          <a:srgbClr val="0000FF"/>
                        </a:solidFill>
                        <a:latin typeface="+mj-lt"/>
                      </a:endParaRPr>
                    </a:p>
                  </a:txBody>
                  <a:tcPr marT="45709" marB="45709"/>
                </a:tc>
              </a:tr>
              <a:tr h="579063">
                <a:tc>
                  <a:txBody>
                    <a:bodyPr/>
                    <a:lstStyle/>
                    <a:p>
                      <a:pPr algn="ctr"/>
                      <a:r>
                        <a:rPr lang="en-US" sz="4500" dirty="0" smtClean="0">
                          <a:solidFill>
                            <a:srgbClr val="0000FF"/>
                          </a:solidFill>
                          <a:latin typeface="+mj-lt"/>
                        </a:rPr>
                        <a:t>2</a:t>
                      </a:r>
                      <a:endParaRPr lang="en-US" sz="4500" dirty="0">
                        <a:solidFill>
                          <a:srgbClr val="0000FF"/>
                        </a:solidFill>
                        <a:latin typeface="+mj-lt"/>
                      </a:endParaRPr>
                    </a:p>
                  </a:txBody>
                  <a:tcPr marT="45709" marB="45709"/>
                </a:tc>
                <a:tc>
                  <a:txBody>
                    <a:bodyPr/>
                    <a:lstStyle/>
                    <a:p>
                      <a:pPr algn="ctr"/>
                      <a:r>
                        <a:rPr lang="en-US" sz="4500" dirty="0" smtClean="0">
                          <a:solidFill>
                            <a:srgbClr val="0000FF"/>
                          </a:solidFill>
                          <a:latin typeface="+mj-lt"/>
                        </a:rPr>
                        <a:t>8</a:t>
                      </a:r>
                      <a:endParaRPr lang="en-US" sz="4500" dirty="0">
                        <a:solidFill>
                          <a:srgbClr val="0000FF"/>
                        </a:solidFill>
                        <a:latin typeface="+mj-lt"/>
                      </a:endParaRPr>
                    </a:p>
                  </a:txBody>
                  <a:tcPr marT="45709" marB="45709"/>
                </a:tc>
              </a:tr>
              <a:tr h="579063">
                <a:tc>
                  <a:txBody>
                    <a:bodyPr/>
                    <a:lstStyle/>
                    <a:p>
                      <a:pPr algn="ctr"/>
                      <a:r>
                        <a:rPr lang="en-US" sz="4500" dirty="0" smtClean="0">
                          <a:solidFill>
                            <a:srgbClr val="0000FF"/>
                          </a:solidFill>
                          <a:latin typeface="+mj-lt"/>
                        </a:rPr>
                        <a:t>3</a:t>
                      </a:r>
                      <a:endParaRPr lang="en-US" sz="4500" dirty="0">
                        <a:solidFill>
                          <a:srgbClr val="0000FF"/>
                        </a:solidFill>
                        <a:latin typeface="+mj-lt"/>
                      </a:endParaRPr>
                    </a:p>
                  </a:txBody>
                  <a:tcPr marT="45709" marB="45709"/>
                </a:tc>
                <a:tc>
                  <a:txBody>
                    <a:bodyPr/>
                    <a:lstStyle/>
                    <a:p>
                      <a:pPr algn="ctr"/>
                      <a:r>
                        <a:rPr lang="en-US" sz="4500" dirty="0" smtClean="0">
                          <a:solidFill>
                            <a:srgbClr val="0000FF"/>
                          </a:solidFill>
                          <a:latin typeface="+mj-lt"/>
                        </a:rPr>
                        <a:t>18 </a:t>
                      </a:r>
                      <a:endParaRPr lang="en-US" sz="4500" dirty="0">
                        <a:solidFill>
                          <a:srgbClr val="0000FF"/>
                        </a:solidFill>
                        <a:latin typeface="+mj-lt"/>
                      </a:endParaRPr>
                    </a:p>
                  </a:txBody>
                  <a:tcPr marT="45709" marB="45709"/>
                </a:tc>
              </a:tr>
              <a:tr h="579063">
                <a:tc>
                  <a:txBody>
                    <a:bodyPr/>
                    <a:lstStyle/>
                    <a:p>
                      <a:pPr algn="ctr"/>
                      <a:r>
                        <a:rPr lang="en-US" sz="4500" dirty="0" smtClean="0">
                          <a:solidFill>
                            <a:srgbClr val="0000FF"/>
                          </a:solidFill>
                          <a:latin typeface="+mj-lt"/>
                        </a:rPr>
                        <a:t>4 </a:t>
                      </a:r>
                      <a:endParaRPr lang="en-US" sz="4500" dirty="0">
                        <a:solidFill>
                          <a:srgbClr val="0000FF"/>
                        </a:solidFill>
                        <a:latin typeface="+mj-lt"/>
                      </a:endParaRPr>
                    </a:p>
                  </a:txBody>
                  <a:tcPr marT="45709" marB="45709"/>
                </a:tc>
                <a:tc>
                  <a:txBody>
                    <a:bodyPr/>
                    <a:lstStyle/>
                    <a:p>
                      <a:pPr algn="ctr"/>
                      <a:r>
                        <a:rPr lang="en-US" sz="4500" dirty="0" smtClean="0">
                          <a:solidFill>
                            <a:srgbClr val="0000FF"/>
                          </a:solidFill>
                          <a:latin typeface="+mj-lt"/>
                        </a:rPr>
                        <a:t>32</a:t>
                      </a:r>
                      <a:endParaRPr lang="en-US" sz="4500" dirty="0">
                        <a:solidFill>
                          <a:srgbClr val="0000FF"/>
                        </a:solidFill>
                        <a:latin typeface="+mj-lt"/>
                      </a:endParaRPr>
                    </a:p>
                  </a:txBody>
                  <a:tcPr marT="45709" marB="45709"/>
                </a:tc>
              </a:tr>
            </a:tbl>
          </a:graphicData>
        </a:graphic>
      </p:graphicFrame>
    </p:spTree>
    <p:extLst>
      <p:ext uri="{BB962C8B-B14F-4D97-AF65-F5344CB8AC3E}">
        <p14:creationId xmlns:p14="http://schemas.microsoft.com/office/powerpoint/2010/main" val="31881997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1077218"/>
          </a:xfrm>
          <a:prstGeom prst="rect">
            <a:avLst/>
          </a:prstGeom>
          <a:noFill/>
        </p:spPr>
        <p:txBody>
          <a:bodyPr>
            <a:spAutoFit/>
          </a:bodyPr>
          <a:lstStyle/>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endParaRPr lang="en-US" sz="3200" dirty="0">
              <a:latin typeface="+mj-lt"/>
              <a:ea typeface="+mn-ea"/>
              <a:cs typeface="+mn-cs"/>
            </a:endParaRPr>
          </a:p>
        </p:txBody>
      </p:sp>
      <p:sp>
        <p:nvSpPr>
          <p:cNvPr id="5" name="Title 4"/>
          <p:cNvSpPr>
            <a:spLocks noGrp="1"/>
          </p:cNvSpPr>
          <p:nvPr>
            <p:ph type="title"/>
          </p:nvPr>
        </p:nvSpPr>
        <p:spPr/>
        <p:txBody>
          <a:bodyPr>
            <a:noAutofit/>
          </a:bodyPr>
          <a:lstStyle/>
          <a:p>
            <a:r>
              <a:rPr lang="en-US" sz="6600" b="1" dirty="0" smtClean="0"/>
              <a:t>Bohr’s Model of the Atom</a:t>
            </a:r>
            <a:endParaRPr lang="en-US" sz="6600" b="1" dirty="0"/>
          </a:p>
        </p:txBody>
      </p:sp>
      <p:sp>
        <p:nvSpPr>
          <p:cNvPr id="6" name="Content Placeholder 5"/>
          <p:cNvSpPr>
            <a:spLocks noGrp="1"/>
          </p:cNvSpPr>
          <p:nvPr>
            <p:ph idx="1"/>
          </p:nvPr>
        </p:nvSpPr>
        <p:spPr/>
        <p:txBody>
          <a:bodyPr>
            <a:noAutofit/>
          </a:bodyPr>
          <a:lstStyle/>
          <a:p>
            <a:pPr fontAlgn="auto">
              <a:spcBef>
                <a:spcPts val="0"/>
              </a:spcBef>
              <a:spcAft>
                <a:spcPts val="0"/>
              </a:spcAft>
              <a:defRPr/>
            </a:pPr>
            <a:r>
              <a:rPr lang="en-US" sz="5500" dirty="0">
                <a:solidFill>
                  <a:srgbClr val="0000FF"/>
                </a:solidFill>
              </a:rPr>
              <a:t>E</a:t>
            </a:r>
            <a:r>
              <a:rPr lang="en-US" sz="5500" dirty="0" smtClean="0">
                <a:solidFill>
                  <a:srgbClr val="0000FF"/>
                </a:solidFill>
              </a:rPr>
              <a:t>lectrons </a:t>
            </a:r>
            <a:r>
              <a:rPr lang="en-US" sz="5500" dirty="0">
                <a:solidFill>
                  <a:srgbClr val="0000FF"/>
                </a:solidFill>
              </a:rPr>
              <a:t>fill </a:t>
            </a:r>
            <a:r>
              <a:rPr lang="en-US" sz="5500" dirty="0" smtClean="0">
                <a:solidFill>
                  <a:srgbClr val="0000FF"/>
                </a:solidFill>
              </a:rPr>
              <a:t>orbits closest to the nucleus 	first.</a:t>
            </a:r>
            <a:endParaRPr lang="en-US" sz="5500" dirty="0">
              <a:solidFill>
                <a:srgbClr val="0000FF"/>
              </a:solidFill>
            </a:endParaRPr>
          </a:p>
          <a:p>
            <a:pPr fontAlgn="auto">
              <a:spcBef>
                <a:spcPts val="0"/>
              </a:spcBef>
              <a:spcAft>
                <a:spcPts val="0"/>
              </a:spcAft>
              <a:defRPr/>
            </a:pPr>
            <a:r>
              <a:rPr lang="en-US" sz="5500" dirty="0">
                <a:solidFill>
                  <a:srgbClr val="0000FF"/>
                </a:solidFill>
              </a:rPr>
              <a:t>T</a:t>
            </a:r>
            <a:r>
              <a:rPr lang="en-US" sz="5500" dirty="0" smtClean="0">
                <a:solidFill>
                  <a:srgbClr val="0000FF"/>
                </a:solidFill>
              </a:rPr>
              <a:t>he </a:t>
            </a:r>
            <a:r>
              <a:rPr lang="en-US" sz="5500" dirty="0">
                <a:solidFill>
                  <a:srgbClr val="0000FF"/>
                </a:solidFill>
              </a:rPr>
              <a:t>electrons in the outermost level are  	known as VALENCE electrons.</a:t>
            </a:r>
          </a:p>
          <a:p>
            <a:endParaRPr lang="en-US" sz="5500" dirty="0"/>
          </a:p>
        </p:txBody>
      </p:sp>
    </p:spTree>
    <p:extLst>
      <p:ext uri="{BB962C8B-B14F-4D97-AF65-F5344CB8AC3E}">
        <p14:creationId xmlns:p14="http://schemas.microsoft.com/office/powerpoint/2010/main" val="28540566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016500"/>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Fluorine. :</a:t>
            </a:r>
          </a:p>
          <a:p>
            <a:pPr fontAlgn="auto">
              <a:spcBef>
                <a:spcPts val="0"/>
              </a:spcBef>
              <a:spcAft>
                <a:spcPts val="0"/>
              </a:spcAft>
              <a:defRPr/>
            </a:pPr>
            <a:r>
              <a:rPr lang="en-US" sz="3200" dirty="0">
                <a:solidFill>
                  <a:srgbClr val="0000FF"/>
                </a:solidFill>
                <a:latin typeface="+mj-lt"/>
                <a:ea typeface="+mn-ea"/>
                <a:cs typeface="+mn-cs"/>
              </a:rPr>
              <a:t>			#P =</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#e</a:t>
            </a:r>
            <a:r>
              <a:rPr lang="en-US" sz="3200" baseline="30000" dirty="0">
                <a:solidFill>
                  <a:srgbClr val="0000FF"/>
                </a:solidFill>
                <a:latin typeface="+mj-lt"/>
                <a:ea typeface="+mn-ea"/>
                <a:cs typeface="+mn-cs"/>
              </a:rPr>
              <a:t>- </a:t>
            </a:r>
            <a:r>
              <a:rPr lang="en-US" sz="3200" dirty="0">
                <a:solidFill>
                  <a:srgbClr val="0000FF"/>
                </a:solidFill>
                <a:latin typeface="+mj-lt"/>
                <a:ea typeface="+mn-ea"/>
                <a:cs typeface="+mn-cs"/>
              </a:rPr>
              <a:t>=</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#N =</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endParaRPr lang="en-US" sz="3200" dirty="0">
              <a:latin typeface="+mj-lt"/>
              <a:ea typeface="+mn-ea"/>
              <a:cs typeface="+mn-cs"/>
            </a:endParaRPr>
          </a:p>
        </p:txBody>
      </p:sp>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1921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016500"/>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Fluorine:</a:t>
            </a:r>
          </a:p>
          <a:p>
            <a:pPr fontAlgn="auto">
              <a:spcBef>
                <a:spcPts val="0"/>
              </a:spcBef>
              <a:spcAft>
                <a:spcPts val="0"/>
              </a:spcAft>
              <a:defRPr/>
            </a:pPr>
            <a:r>
              <a:rPr lang="en-US" sz="3200" dirty="0">
                <a:latin typeface="+mj-lt"/>
                <a:ea typeface="+mn-ea"/>
                <a:cs typeface="+mn-cs"/>
              </a:rPr>
              <a:t>			#P = atomic #</a:t>
            </a:r>
          </a:p>
          <a:p>
            <a:pPr fontAlgn="auto">
              <a:spcBef>
                <a:spcPts val="0"/>
              </a:spcBef>
              <a:spcAft>
                <a:spcPts val="0"/>
              </a:spcAft>
              <a:defRPr/>
            </a:pPr>
            <a:r>
              <a:rPr lang="en-US" sz="3200" dirty="0">
                <a:latin typeface="+mj-lt"/>
                <a:ea typeface="+mn-ea"/>
                <a:cs typeface="+mn-cs"/>
              </a:rPr>
              <a:t>				  = 9</a:t>
            </a:r>
          </a:p>
          <a:p>
            <a:pPr fontAlgn="auto">
              <a:spcBef>
                <a:spcPts val="0"/>
              </a:spcBef>
              <a:spcAft>
                <a:spcPts val="0"/>
              </a:spcAft>
              <a:defRPr/>
            </a:pPr>
            <a:r>
              <a:rPr lang="en-US" sz="3200" dirty="0">
                <a:latin typeface="+mj-lt"/>
                <a:ea typeface="+mn-ea"/>
                <a:cs typeface="+mn-cs"/>
              </a:rPr>
              <a:t>			#e</a:t>
            </a:r>
            <a:r>
              <a:rPr lang="en-US" sz="3200" baseline="30000" dirty="0">
                <a:latin typeface="+mj-lt"/>
                <a:ea typeface="+mn-ea"/>
                <a:cs typeface="+mn-cs"/>
              </a:rPr>
              <a:t>- </a:t>
            </a:r>
            <a:r>
              <a:rPr lang="en-US" sz="3200" dirty="0">
                <a:latin typeface="+mj-lt"/>
                <a:ea typeface="+mn-ea"/>
                <a:cs typeface="+mn-cs"/>
              </a:rPr>
              <a:t>=</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#N =</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endParaRPr lang="en-US" sz="3200" dirty="0">
              <a:latin typeface="+mj-lt"/>
              <a:ea typeface="+mn-ea"/>
              <a:cs typeface="+mn-cs"/>
            </a:endParaRPr>
          </a:p>
        </p:txBody>
      </p:sp>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9805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016500"/>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Fluorine:</a:t>
            </a:r>
          </a:p>
          <a:p>
            <a:pPr fontAlgn="auto">
              <a:spcBef>
                <a:spcPts val="0"/>
              </a:spcBef>
              <a:spcAft>
                <a:spcPts val="0"/>
              </a:spcAft>
              <a:defRPr/>
            </a:pPr>
            <a:r>
              <a:rPr lang="en-US" sz="3200" dirty="0">
                <a:solidFill>
                  <a:srgbClr val="0000FF"/>
                </a:solidFill>
                <a:latin typeface="+mj-lt"/>
                <a:ea typeface="+mn-ea"/>
                <a:cs typeface="+mn-cs"/>
              </a:rPr>
              <a:t>			#P =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#e</a:t>
            </a:r>
            <a:r>
              <a:rPr lang="en-US" sz="3200" baseline="30000" dirty="0">
                <a:latin typeface="+mj-lt"/>
                <a:ea typeface="+mn-ea"/>
                <a:cs typeface="+mn-cs"/>
              </a:rPr>
              <a:t>- </a:t>
            </a:r>
            <a:r>
              <a:rPr lang="en-US" sz="3200" dirty="0">
                <a:latin typeface="+mj-lt"/>
                <a:ea typeface="+mn-ea"/>
                <a:cs typeface="+mn-cs"/>
              </a:rPr>
              <a:t>= # P </a:t>
            </a:r>
          </a:p>
          <a:p>
            <a:pPr fontAlgn="auto">
              <a:spcBef>
                <a:spcPts val="0"/>
              </a:spcBef>
              <a:spcAft>
                <a:spcPts val="0"/>
              </a:spcAft>
              <a:defRPr/>
            </a:pPr>
            <a:r>
              <a:rPr lang="en-US" sz="3200" dirty="0">
                <a:latin typeface="+mj-lt"/>
                <a:ea typeface="+mn-ea"/>
                <a:cs typeface="+mn-cs"/>
              </a:rPr>
              <a:t>				  = 9</a:t>
            </a:r>
          </a:p>
          <a:p>
            <a:pPr fontAlgn="auto">
              <a:spcBef>
                <a:spcPts val="0"/>
              </a:spcBef>
              <a:spcAft>
                <a:spcPts val="0"/>
              </a:spcAft>
              <a:defRPr/>
            </a:pPr>
            <a:r>
              <a:rPr lang="en-US" sz="3200" dirty="0">
                <a:latin typeface="+mj-lt"/>
                <a:ea typeface="+mn-ea"/>
                <a:cs typeface="+mn-cs"/>
              </a:rPr>
              <a:t>			#N =</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endParaRPr lang="en-US" sz="3200" dirty="0">
              <a:latin typeface="+mj-lt"/>
              <a:ea typeface="+mn-ea"/>
              <a:cs typeface="+mn-cs"/>
            </a:endParaRPr>
          </a:p>
        </p:txBody>
      </p:sp>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00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508625"/>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Fluorine:</a:t>
            </a:r>
          </a:p>
          <a:p>
            <a:pPr fontAlgn="auto">
              <a:spcBef>
                <a:spcPts val="0"/>
              </a:spcBef>
              <a:spcAft>
                <a:spcPts val="0"/>
              </a:spcAft>
              <a:defRPr/>
            </a:pPr>
            <a:r>
              <a:rPr lang="en-US" sz="3200" dirty="0">
                <a:solidFill>
                  <a:srgbClr val="0000FF"/>
                </a:solidFill>
                <a:latin typeface="+mj-lt"/>
                <a:ea typeface="+mn-ea"/>
                <a:cs typeface="+mn-cs"/>
              </a:rPr>
              <a:t>			#P = 9</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#e</a:t>
            </a:r>
            <a:r>
              <a:rPr lang="en-US" sz="3200" baseline="30000" dirty="0">
                <a:solidFill>
                  <a:srgbClr val="0000FF"/>
                </a:solidFill>
                <a:latin typeface="+mj-lt"/>
                <a:ea typeface="+mn-ea"/>
                <a:cs typeface="+mn-cs"/>
              </a:rPr>
              <a:t>- </a:t>
            </a:r>
            <a:r>
              <a:rPr lang="en-US" sz="3200" dirty="0">
                <a:solidFill>
                  <a:srgbClr val="0000FF"/>
                </a:solidFill>
                <a:latin typeface="+mj-lt"/>
                <a:ea typeface="+mn-ea"/>
                <a:cs typeface="+mn-cs"/>
              </a:rPr>
              <a:t>=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#N = atomic mass - # P</a:t>
            </a:r>
          </a:p>
          <a:p>
            <a:pPr fontAlgn="auto">
              <a:spcBef>
                <a:spcPts val="0"/>
              </a:spcBef>
              <a:spcAft>
                <a:spcPts val="0"/>
              </a:spcAft>
              <a:defRPr/>
            </a:pPr>
            <a:r>
              <a:rPr lang="en-US" sz="3200" dirty="0">
                <a:latin typeface="+mj-lt"/>
                <a:ea typeface="+mn-ea"/>
                <a:cs typeface="+mn-cs"/>
              </a:rPr>
              <a:t>				  = 10</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endParaRPr lang="en-US" sz="3200" dirty="0">
              <a:latin typeface="+mj-lt"/>
              <a:ea typeface="+mn-ea"/>
              <a:cs typeface="+mn-cs"/>
            </a:endParaRPr>
          </a:p>
        </p:txBody>
      </p:sp>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745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HW Review</a:t>
            </a:r>
            <a:endParaRPr lang="en-US" sz="6600" b="1" dirty="0"/>
          </a:p>
        </p:txBody>
      </p:sp>
      <p:sp>
        <p:nvSpPr>
          <p:cNvPr id="3" name="Content Placeholder 2"/>
          <p:cNvSpPr>
            <a:spLocks noGrp="1"/>
          </p:cNvSpPr>
          <p:nvPr>
            <p:ph idx="1"/>
          </p:nvPr>
        </p:nvSpPr>
        <p:spPr/>
        <p:txBody>
          <a:bodyPr/>
          <a:lstStyle/>
          <a:p>
            <a:pPr marL="0" indent="0">
              <a:buNone/>
            </a:pPr>
            <a:r>
              <a:rPr lang="en-US" dirty="0" smtClean="0"/>
              <a:t>1.</a:t>
            </a:r>
            <a:endParaRPr lang="en-US" dirty="0"/>
          </a:p>
        </p:txBody>
      </p:sp>
      <p:sp>
        <p:nvSpPr>
          <p:cNvPr id="4" name="Oval 3"/>
          <p:cNvSpPr/>
          <p:nvPr/>
        </p:nvSpPr>
        <p:spPr>
          <a:xfrm>
            <a:off x="1566334" y="1975556"/>
            <a:ext cx="3273778" cy="310444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3355622" y="1975556"/>
            <a:ext cx="3273778" cy="310444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452511" y="3753555"/>
            <a:ext cx="3273778" cy="310444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05000" y="2723444"/>
            <a:ext cx="1270000" cy="1477328"/>
          </a:xfrm>
          <a:prstGeom prst="rect">
            <a:avLst/>
          </a:prstGeom>
          <a:noFill/>
        </p:spPr>
        <p:txBody>
          <a:bodyPr wrap="square" rtlCol="0">
            <a:spAutoFit/>
          </a:bodyPr>
          <a:lstStyle/>
          <a:p>
            <a:r>
              <a:rPr lang="en-US" b="1" dirty="0" smtClean="0"/>
              <a:t>Element</a:t>
            </a:r>
            <a:endParaRPr lang="en-US" dirty="0" smtClean="0"/>
          </a:p>
          <a:p>
            <a:r>
              <a:rPr lang="en-US" dirty="0" smtClean="0"/>
              <a:t>made of only one type of atom</a:t>
            </a:r>
            <a:endParaRPr lang="en-US" dirty="0"/>
          </a:p>
        </p:txBody>
      </p:sp>
      <p:sp>
        <p:nvSpPr>
          <p:cNvPr id="8" name="TextBox 7"/>
          <p:cNvSpPr txBox="1"/>
          <p:nvPr/>
        </p:nvSpPr>
        <p:spPr>
          <a:xfrm>
            <a:off x="4978400" y="2565399"/>
            <a:ext cx="1270000" cy="1477328"/>
          </a:xfrm>
          <a:prstGeom prst="rect">
            <a:avLst/>
          </a:prstGeom>
          <a:noFill/>
        </p:spPr>
        <p:txBody>
          <a:bodyPr wrap="square" rtlCol="0">
            <a:spAutoFit/>
          </a:bodyPr>
          <a:lstStyle/>
          <a:p>
            <a:r>
              <a:rPr lang="en-US" b="1" dirty="0" smtClean="0"/>
              <a:t>Compound</a:t>
            </a:r>
            <a:endParaRPr lang="en-US" dirty="0" smtClean="0"/>
          </a:p>
          <a:p>
            <a:r>
              <a:rPr lang="en-US" dirty="0" smtClean="0"/>
              <a:t>made of all the same types of atoms</a:t>
            </a:r>
            <a:endParaRPr lang="en-US" dirty="0"/>
          </a:p>
        </p:txBody>
      </p:sp>
      <p:sp>
        <p:nvSpPr>
          <p:cNvPr id="9" name="TextBox 8"/>
          <p:cNvSpPr txBox="1"/>
          <p:nvPr/>
        </p:nvSpPr>
        <p:spPr>
          <a:xfrm>
            <a:off x="3395133" y="5080001"/>
            <a:ext cx="1797756" cy="1477328"/>
          </a:xfrm>
          <a:prstGeom prst="rect">
            <a:avLst/>
          </a:prstGeom>
          <a:noFill/>
        </p:spPr>
        <p:txBody>
          <a:bodyPr wrap="square" rtlCol="0">
            <a:spAutoFit/>
          </a:bodyPr>
          <a:lstStyle/>
          <a:p>
            <a:r>
              <a:rPr lang="en-US" b="1" dirty="0" smtClean="0"/>
              <a:t>Mixture</a:t>
            </a:r>
            <a:endParaRPr lang="en-US" dirty="0" smtClean="0"/>
          </a:p>
          <a:p>
            <a:r>
              <a:rPr lang="en-US" dirty="0" smtClean="0"/>
              <a:t>Made of a combination of multiple atoms or compounds</a:t>
            </a:r>
            <a:endParaRPr lang="en-US" dirty="0"/>
          </a:p>
        </p:txBody>
      </p:sp>
      <p:sp>
        <p:nvSpPr>
          <p:cNvPr id="10" name="TextBox 9"/>
          <p:cNvSpPr txBox="1"/>
          <p:nvPr/>
        </p:nvSpPr>
        <p:spPr>
          <a:xfrm>
            <a:off x="4450644" y="4365892"/>
            <a:ext cx="1797756" cy="646331"/>
          </a:xfrm>
          <a:prstGeom prst="rect">
            <a:avLst/>
          </a:prstGeom>
          <a:noFill/>
        </p:spPr>
        <p:txBody>
          <a:bodyPr wrap="square" rtlCol="0">
            <a:spAutoFit/>
          </a:bodyPr>
          <a:lstStyle/>
          <a:p>
            <a:r>
              <a:rPr lang="en-US" dirty="0" smtClean="0"/>
              <a:t>Contain multiple types of atoms</a:t>
            </a:r>
            <a:endParaRPr lang="en-US" dirty="0"/>
          </a:p>
        </p:txBody>
      </p:sp>
      <p:sp>
        <p:nvSpPr>
          <p:cNvPr id="11" name="TextBox 10"/>
          <p:cNvSpPr txBox="1"/>
          <p:nvPr/>
        </p:nvSpPr>
        <p:spPr>
          <a:xfrm>
            <a:off x="3692876" y="3764718"/>
            <a:ext cx="898878" cy="923330"/>
          </a:xfrm>
          <a:prstGeom prst="rect">
            <a:avLst/>
          </a:prstGeom>
          <a:noFill/>
        </p:spPr>
        <p:txBody>
          <a:bodyPr wrap="square" rtlCol="0">
            <a:spAutoFit/>
          </a:bodyPr>
          <a:lstStyle/>
          <a:p>
            <a:pPr algn="ctr"/>
            <a:r>
              <a:rPr lang="en-US" dirty="0" smtClean="0"/>
              <a:t>Made of atoms</a:t>
            </a:r>
            <a:endParaRPr lang="en-US" dirty="0"/>
          </a:p>
        </p:txBody>
      </p:sp>
      <p:sp>
        <p:nvSpPr>
          <p:cNvPr id="12" name="TextBox 11"/>
          <p:cNvSpPr txBox="1"/>
          <p:nvPr/>
        </p:nvSpPr>
        <p:spPr>
          <a:xfrm>
            <a:off x="3424766" y="2553226"/>
            <a:ext cx="1336324" cy="1200329"/>
          </a:xfrm>
          <a:prstGeom prst="rect">
            <a:avLst/>
          </a:prstGeom>
          <a:noFill/>
        </p:spPr>
        <p:txBody>
          <a:bodyPr wrap="square" rtlCol="0">
            <a:spAutoFit/>
          </a:bodyPr>
          <a:lstStyle/>
          <a:p>
            <a:pPr algn="ctr"/>
            <a:r>
              <a:rPr lang="en-US" dirty="0" smtClean="0"/>
              <a:t>Made up of all the same type of particle</a:t>
            </a:r>
            <a:endParaRPr lang="en-US" dirty="0"/>
          </a:p>
        </p:txBody>
      </p:sp>
    </p:spTree>
    <p:extLst>
      <p:ext uri="{BB962C8B-B14F-4D97-AF65-F5344CB8AC3E}">
        <p14:creationId xmlns:p14="http://schemas.microsoft.com/office/powerpoint/2010/main" val="20201941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508625"/>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Fluorine:</a:t>
            </a:r>
          </a:p>
          <a:p>
            <a:pPr fontAlgn="auto">
              <a:spcBef>
                <a:spcPts val="0"/>
              </a:spcBef>
              <a:spcAft>
                <a:spcPts val="0"/>
              </a:spcAft>
              <a:defRPr/>
            </a:pPr>
            <a:r>
              <a:rPr lang="en-US" sz="3200" dirty="0">
                <a:solidFill>
                  <a:srgbClr val="0000FF"/>
                </a:solidFill>
                <a:latin typeface="+mj-lt"/>
                <a:ea typeface="+mn-ea"/>
                <a:cs typeface="+mn-cs"/>
              </a:rPr>
              <a:t>			#P = 9</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#e</a:t>
            </a:r>
            <a:r>
              <a:rPr lang="en-US" sz="3200" baseline="30000" dirty="0">
                <a:solidFill>
                  <a:srgbClr val="0000FF"/>
                </a:solidFill>
                <a:latin typeface="+mj-lt"/>
                <a:ea typeface="+mn-ea"/>
                <a:cs typeface="+mn-cs"/>
              </a:rPr>
              <a:t>- </a:t>
            </a:r>
            <a:r>
              <a:rPr lang="en-US" sz="3200" dirty="0">
                <a:solidFill>
                  <a:srgbClr val="0000FF"/>
                </a:solidFill>
                <a:latin typeface="+mj-lt"/>
                <a:ea typeface="+mn-ea"/>
                <a:cs typeface="+mn-cs"/>
              </a:rPr>
              <a:t>= 9</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#N = 10</a:t>
            </a:r>
          </a:p>
          <a:p>
            <a:pPr fontAlgn="auto">
              <a:spcBef>
                <a:spcPts val="0"/>
              </a:spcBef>
              <a:spcAft>
                <a:spcPts val="0"/>
              </a:spcAft>
              <a:defRPr/>
            </a:pPr>
            <a:r>
              <a:rPr lang="en-US" sz="3200" dirty="0">
                <a:latin typeface="+mj-lt"/>
                <a:ea typeface="+mn-ea"/>
                <a:cs typeface="+mn-cs"/>
              </a:rPr>
              <a:t>								Draw the nucleus with </a:t>
            </a:r>
          </a:p>
          <a:p>
            <a:pPr fontAlgn="auto">
              <a:spcBef>
                <a:spcPts val="0"/>
              </a:spcBef>
              <a:spcAft>
                <a:spcPts val="0"/>
              </a:spcAft>
              <a:defRPr/>
            </a:pPr>
            <a:r>
              <a:rPr lang="en-US" sz="3200" dirty="0">
                <a:latin typeface="+mj-lt"/>
                <a:ea typeface="+mn-ea"/>
                <a:cs typeface="+mn-cs"/>
              </a:rPr>
              <a:t>								protons &amp; neutrons</a:t>
            </a:r>
          </a:p>
          <a:p>
            <a:pPr fontAlgn="auto">
              <a:spcBef>
                <a:spcPts val="0"/>
              </a:spcBef>
              <a:spcAft>
                <a:spcPts val="0"/>
              </a:spcAft>
              <a:defRPr/>
            </a:pPr>
            <a:endParaRPr lang="en-US" sz="3200" dirty="0">
              <a:latin typeface="+mj-lt"/>
              <a:ea typeface="+mn-ea"/>
              <a:cs typeface="+mn-cs"/>
            </a:endParaRPr>
          </a:p>
        </p:txBody>
      </p:sp>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186488" y="2800350"/>
            <a:ext cx="936625" cy="1077913"/>
          </a:xfrm>
          <a:prstGeom prst="rect">
            <a:avLst/>
          </a:prstGeom>
          <a:noFill/>
        </p:spPr>
        <p:txBody>
          <a:bodyPr wrap="none">
            <a:spAutoFit/>
          </a:bodyPr>
          <a:lstStyle/>
          <a:p>
            <a:pPr algn="ctr">
              <a:defRPr/>
            </a:pPr>
            <a:r>
              <a:rPr lang="en-US" sz="3200" dirty="0">
                <a:latin typeface="+mj-lt"/>
              </a:rPr>
              <a:t>9P</a:t>
            </a:r>
          </a:p>
          <a:p>
            <a:pPr algn="ctr">
              <a:defRPr/>
            </a:pPr>
            <a:r>
              <a:rPr lang="en-US" sz="3200" dirty="0">
                <a:latin typeface="+mj-lt"/>
              </a:rPr>
              <a:t>10N</a:t>
            </a:r>
          </a:p>
        </p:txBody>
      </p:sp>
    </p:spTree>
    <p:extLst>
      <p:ext uri="{BB962C8B-B14F-4D97-AF65-F5344CB8AC3E}">
        <p14:creationId xmlns:p14="http://schemas.microsoft.com/office/powerpoint/2010/main" val="6581490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016500"/>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Fluorine:</a:t>
            </a:r>
          </a:p>
          <a:p>
            <a:pPr fontAlgn="auto">
              <a:spcBef>
                <a:spcPts val="0"/>
              </a:spcBef>
              <a:spcAft>
                <a:spcPts val="0"/>
              </a:spcAft>
              <a:defRPr/>
            </a:pPr>
            <a:r>
              <a:rPr lang="en-US" sz="3200" dirty="0">
                <a:latin typeface="+mj-lt"/>
                <a:ea typeface="+mn-ea"/>
                <a:cs typeface="+mn-cs"/>
              </a:rPr>
              <a:t>			#P =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#e</a:t>
            </a:r>
            <a:r>
              <a:rPr lang="en-US" sz="3200" baseline="30000" dirty="0">
                <a:latin typeface="+mj-lt"/>
                <a:ea typeface="+mn-ea"/>
                <a:cs typeface="+mn-cs"/>
              </a:rPr>
              <a:t>- </a:t>
            </a:r>
            <a:r>
              <a:rPr lang="en-US" sz="3200" dirty="0">
                <a:latin typeface="+mj-lt"/>
                <a:ea typeface="+mn-ea"/>
                <a:cs typeface="+mn-cs"/>
              </a:rPr>
              <a:t>=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#N = 10</a:t>
            </a:r>
          </a:p>
          <a:p>
            <a:pPr fontAlgn="auto">
              <a:spcBef>
                <a:spcPts val="0"/>
              </a:spcBef>
              <a:spcAft>
                <a:spcPts val="0"/>
              </a:spcAft>
              <a:defRPr/>
            </a:pPr>
            <a:r>
              <a:rPr lang="en-US" sz="3200" dirty="0">
                <a:latin typeface="+mj-lt"/>
                <a:ea typeface="+mn-ea"/>
                <a:cs typeface="+mn-cs"/>
              </a:rPr>
              <a:t>								How many electrons can</a:t>
            </a:r>
          </a:p>
          <a:p>
            <a:pPr fontAlgn="auto">
              <a:spcBef>
                <a:spcPts val="0"/>
              </a:spcBef>
              <a:spcAft>
                <a:spcPts val="0"/>
              </a:spcAft>
              <a:defRPr/>
            </a:pPr>
            <a:r>
              <a:rPr lang="en-US" sz="3200" dirty="0">
                <a:latin typeface="+mj-lt"/>
                <a:ea typeface="+mn-ea"/>
                <a:cs typeface="+mn-cs"/>
              </a:rPr>
              <a:t>								fit in the first orbit?</a:t>
            </a:r>
          </a:p>
        </p:txBody>
      </p:sp>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222030" y="2800350"/>
            <a:ext cx="865541" cy="1077218"/>
          </a:xfrm>
          <a:prstGeom prst="rect">
            <a:avLst/>
          </a:prstGeom>
          <a:noFill/>
        </p:spPr>
        <p:txBody>
          <a:bodyPr wrap="none">
            <a:spAutoFit/>
          </a:bodyPr>
          <a:lstStyle/>
          <a:p>
            <a:pPr algn="ctr">
              <a:defRPr/>
            </a:pPr>
            <a:r>
              <a:rPr lang="en-US" sz="3200" dirty="0">
                <a:solidFill>
                  <a:srgbClr val="0000FF"/>
                </a:solidFill>
                <a:latin typeface="+mj-lt"/>
              </a:rPr>
              <a:t>9P</a:t>
            </a:r>
          </a:p>
          <a:p>
            <a:pPr algn="ctr">
              <a:defRPr/>
            </a:pPr>
            <a:r>
              <a:rPr lang="en-US" sz="3200" dirty="0">
                <a:solidFill>
                  <a:srgbClr val="0000FF"/>
                </a:solidFill>
                <a:latin typeface="+mj-lt"/>
              </a:rPr>
              <a:t>10N</a:t>
            </a:r>
          </a:p>
        </p:txBody>
      </p:sp>
    </p:spTree>
    <p:extLst>
      <p:ext uri="{BB962C8B-B14F-4D97-AF65-F5344CB8AC3E}">
        <p14:creationId xmlns:p14="http://schemas.microsoft.com/office/powerpoint/2010/main" val="3322579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387350"/>
            <a:ext cx="8343900" cy="5508625"/>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Fluorine:</a:t>
            </a:r>
          </a:p>
          <a:p>
            <a:pPr fontAlgn="auto">
              <a:spcBef>
                <a:spcPts val="0"/>
              </a:spcBef>
              <a:spcAft>
                <a:spcPts val="0"/>
              </a:spcAft>
              <a:defRPr/>
            </a:pPr>
            <a:r>
              <a:rPr lang="en-US" sz="3200" dirty="0">
                <a:solidFill>
                  <a:srgbClr val="0000FF"/>
                </a:solidFill>
                <a:latin typeface="+mj-lt"/>
                <a:ea typeface="+mn-ea"/>
                <a:cs typeface="+mn-cs"/>
              </a:rPr>
              <a:t>			#P = 9</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#e</a:t>
            </a:r>
            <a:r>
              <a:rPr lang="en-US" sz="3200" baseline="30000" dirty="0">
                <a:solidFill>
                  <a:srgbClr val="0000FF"/>
                </a:solidFill>
                <a:latin typeface="+mj-lt"/>
                <a:ea typeface="+mn-ea"/>
                <a:cs typeface="+mn-cs"/>
              </a:rPr>
              <a:t>- </a:t>
            </a:r>
            <a:r>
              <a:rPr lang="en-US" sz="3200" dirty="0">
                <a:solidFill>
                  <a:srgbClr val="0000FF"/>
                </a:solidFill>
                <a:latin typeface="+mj-lt"/>
                <a:ea typeface="+mn-ea"/>
                <a:cs typeface="+mn-cs"/>
              </a:rPr>
              <a:t>= 9</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#N = 10</a:t>
            </a:r>
          </a:p>
          <a:p>
            <a:pPr fontAlgn="auto">
              <a:spcBef>
                <a:spcPts val="0"/>
              </a:spcBef>
              <a:spcAft>
                <a:spcPts val="0"/>
              </a:spcAft>
              <a:defRPr/>
            </a:pPr>
            <a:r>
              <a:rPr lang="en-US" sz="3200" dirty="0">
                <a:latin typeface="+mj-lt"/>
                <a:ea typeface="+mn-ea"/>
                <a:cs typeface="+mn-cs"/>
              </a:rPr>
              <a:t>								How many electrons can</a:t>
            </a:r>
          </a:p>
          <a:p>
            <a:pPr fontAlgn="auto">
              <a:spcBef>
                <a:spcPts val="0"/>
              </a:spcBef>
              <a:spcAft>
                <a:spcPts val="0"/>
              </a:spcAft>
              <a:defRPr/>
            </a:pPr>
            <a:r>
              <a:rPr lang="en-US" sz="3200" dirty="0">
                <a:latin typeface="+mj-lt"/>
                <a:ea typeface="+mn-ea"/>
                <a:cs typeface="+mn-cs"/>
              </a:rPr>
              <a:t>								fit in the first orbit?</a:t>
            </a:r>
          </a:p>
          <a:p>
            <a:pPr fontAlgn="auto">
              <a:spcBef>
                <a:spcPts val="0"/>
              </a:spcBef>
              <a:spcAft>
                <a:spcPts val="0"/>
              </a:spcAft>
              <a:defRPr/>
            </a:pPr>
            <a:r>
              <a:rPr lang="en-US" sz="3200" dirty="0">
                <a:latin typeface="+mj-lt"/>
                <a:ea typeface="+mn-ea"/>
                <a:cs typeface="+mn-cs"/>
              </a:rPr>
              <a:t>										2</a:t>
            </a:r>
          </a:p>
        </p:txBody>
      </p:sp>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5" name="TextBox 4"/>
          <p:cNvSpPr txBox="1"/>
          <p:nvPr/>
        </p:nvSpPr>
        <p:spPr>
          <a:xfrm>
            <a:off x="6222030" y="2800350"/>
            <a:ext cx="865541" cy="1077218"/>
          </a:xfrm>
          <a:prstGeom prst="rect">
            <a:avLst/>
          </a:prstGeom>
          <a:noFill/>
        </p:spPr>
        <p:txBody>
          <a:bodyPr wrap="none">
            <a:spAutoFit/>
          </a:bodyPr>
          <a:lstStyle/>
          <a:p>
            <a:pPr algn="ctr">
              <a:defRPr/>
            </a:pPr>
            <a:r>
              <a:rPr lang="en-US" sz="3200" dirty="0">
                <a:solidFill>
                  <a:srgbClr val="0000FF"/>
                </a:solidFill>
                <a:latin typeface="+mj-lt"/>
              </a:rPr>
              <a:t>9P</a:t>
            </a:r>
          </a:p>
          <a:p>
            <a:pPr algn="ctr">
              <a:defRPr/>
            </a:pPr>
            <a:r>
              <a:rPr lang="en-US" sz="3200" dirty="0">
                <a:solidFill>
                  <a:srgbClr val="0000FF"/>
                </a:solidFill>
                <a:latin typeface="+mj-lt"/>
              </a:rPr>
              <a:t>10N</a:t>
            </a:r>
          </a:p>
        </p:txBody>
      </p:sp>
    </p:spTree>
    <p:extLst>
      <p:ext uri="{BB962C8B-B14F-4D97-AF65-F5344CB8AC3E}">
        <p14:creationId xmlns:p14="http://schemas.microsoft.com/office/powerpoint/2010/main" val="20861752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246063"/>
            <a:ext cx="8343900" cy="5016500"/>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Fluorine:</a:t>
            </a:r>
          </a:p>
          <a:p>
            <a:pPr fontAlgn="auto">
              <a:spcBef>
                <a:spcPts val="0"/>
              </a:spcBef>
              <a:spcAft>
                <a:spcPts val="0"/>
              </a:spcAft>
              <a:defRPr/>
            </a:pPr>
            <a:r>
              <a:rPr lang="en-US" sz="3200" dirty="0">
                <a:solidFill>
                  <a:srgbClr val="0000FF"/>
                </a:solidFill>
                <a:latin typeface="+mj-lt"/>
                <a:ea typeface="+mn-ea"/>
                <a:cs typeface="+mn-cs"/>
              </a:rPr>
              <a:t>			#P = 9</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#e</a:t>
            </a:r>
            <a:r>
              <a:rPr lang="en-US" sz="3200" baseline="30000" dirty="0">
                <a:solidFill>
                  <a:srgbClr val="0000FF"/>
                </a:solidFill>
                <a:latin typeface="+mj-lt"/>
                <a:ea typeface="+mn-ea"/>
                <a:cs typeface="+mn-cs"/>
              </a:rPr>
              <a:t>- </a:t>
            </a:r>
            <a:r>
              <a:rPr lang="en-US" sz="3200" dirty="0">
                <a:solidFill>
                  <a:srgbClr val="0000FF"/>
                </a:solidFill>
                <a:latin typeface="+mj-lt"/>
                <a:ea typeface="+mn-ea"/>
                <a:cs typeface="+mn-cs"/>
              </a:rPr>
              <a:t>= 9</a:t>
            </a:r>
          </a:p>
          <a:p>
            <a:pPr fontAlgn="auto">
              <a:spcBef>
                <a:spcPts val="0"/>
              </a:spcBef>
              <a:spcAft>
                <a:spcPts val="0"/>
              </a:spcAft>
              <a:defRPr/>
            </a:pPr>
            <a:endParaRPr lang="en-US" sz="3200" dirty="0">
              <a:solidFill>
                <a:srgbClr val="0000FF"/>
              </a:solidFill>
              <a:latin typeface="+mj-lt"/>
              <a:ea typeface="+mn-ea"/>
              <a:cs typeface="+mn-cs"/>
            </a:endParaRPr>
          </a:p>
          <a:p>
            <a:pPr fontAlgn="auto">
              <a:spcBef>
                <a:spcPts val="0"/>
              </a:spcBef>
              <a:spcAft>
                <a:spcPts val="0"/>
              </a:spcAft>
              <a:defRPr/>
            </a:pPr>
            <a:r>
              <a:rPr lang="en-US" sz="3200" dirty="0">
                <a:solidFill>
                  <a:srgbClr val="0000FF"/>
                </a:solidFill>
                <a:latin typeface="+mj-lt"/>
                <a:ea typeface="+mn-ea"/>
                <a:cs typeface="+mn-cs"/>
              </a:rPr>
              <a:t>			#N = 10</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		How many electrons are left?		</a:t>
            </a:r>
          </a:p>
        </p:txBody>
      </p:sp>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222030" y="2800350"/>
            <a:ext cx="865541" cy="1077218"/>
          </a:xfrm>
          <a:prstGeom prst="rect">
            <a:avLst/>
          </a:prstGeom>
          <a:noFill/>
        </p:spPr>
        <p:txBody>
          <a:bodyPr wrap="none">
            <a:spAutoFit/>
          </a:bodyPr>
          <a:lstStyle/>
          <a:p>
            <a:pPr algn="ctr">
              <a:defRPr/>
            </a:pPr>
            <a:r>
              <a:rPr lang="en-US" sz="3200" dirty="0">
                <a:solidFill>
                  <a:srgbClr val="0000FF"/>
                </a:solidFill>
                <a:latin typeface="+mj-lt"/>
              </a:rPr>
              <a:t>9P</a:t>
            </a:r>
          </a:p>
          <a:p>
            <a:pPr algn="ctr">
              <a:defRPr/>
            </a:pPr>
            <a:r>
              <a:rPr lang="en-US" sz="3200" dirty="0">
                <a:solidFill>
                  <a:srgbClr val="0000FF"/>
                </a:solidFill>
                <a:latin typeface="+mj-lt"/>
              </a:rPr>
              <a:t>10N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6186488" y="2239963"/>
            <a:ext cx="287337" cy="288925"/>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6702425" y="2239963"/>
            <a:ext cx="288925" cy="288925"/>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140047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246063"/>
            <a:ext cx="8343900" cy="5016500"/>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Fluorine:</a:t>
            </a:r>
          </a:p>
          <a:p>
            <a:pPr fontAlgn="auto">
              <a:spcBef>
                <a:spcPts val="0"/>
              </a:spcBef>
              <a:spcAft>
                <a:spcPts val="0"/>
              </a:spcAft>
              <a:defRPr/>
            </a:pPr>
            <a:r>
              <a:rPr lang="en-US" sz="3200" dirty="0">
                <a:latin typeface="+mj-lt"/>
                <a:ea typeface="+mn-ea"/>
                <a:cs typeface="+mn-cs"/>
              </a:rPr>
              <a:t>			#P =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#e</a:t>
            </a:r>
            <a:r>
              <a:rPr lang="en-US" sz="3200" baseline="30000" dirty="0">
                <a:latin typeface="+mj-lt"/>
                <a:ea typeface="+mn-ea"/>
                <a:cs typeface="+mn-cs"/>
              </a:rPr>
              <a:t>- </a:t>
            </a:r>
            <a:r>
              <a:rPr lang="en-US" sz="3200" dirty="0">
                <a:latin typeface="+mj-lt"/>
                <a:ea typeface="+mn-ea"/>
                <a:cs typeface="+mn-cs"/>
              </a:rPr>
              <a:t>=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#N = 10</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		How many electrons are left?		7</a:t>
            </a:r>
          </a:p>
        </p:txBody>
      </p:sp>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186488" y="2800350"/>
            <a:ext cx="936625" cy="1077913"/>
          </a:xfrm>
          <a:prstGeom prst="rect">
            <a:avLst/>
          </a:prstGeom>
          <a:noFill/>
        </p:spPr>
        <p:txBody>
          <a:bodyPr wrap="none">
            <a:spAutoFit/>
          </a:bodyPr>
          <a:lstStyle/>
          <a:p>
            <a:pPr algn="ctr">
              <a:defRPr/>
            </a:pPr>
            <a:r>
              <a:rPr lang="en-US" sz="3200" dirty="0">
                <a:latin typeface="+mj-lt"/>
              </a:rPr>
              <a:t>9P</a:t>
            </a:r>
          </a:p>
          <a:p>
            <a:pPr algn="ctr">
              <a:defRPr/>
            </a:pPr>
            <a:r>
              <a:rPr lang="en-US" sz="3200" dirty="0">
                <a:latin typeface="+mj-lt"/>
              </a:rPr>
              <a:t>10N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6186488" y="2239963"/>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6702425" y="2239963"/>
            <a:ext cx="288925"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993218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246063"/>
            <a:ext cx="8343900" cy="6002337"/>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Fluorine:</a:t>
            </a:r>
          </a:p>
          <a:p>
            <a:pPr fontAlgn="auto">
              <a:spcBef>
                <a:spcPts val="0"/>
              </a:spcBef>
              <a:spcAft>
                <a:spcPts val="0"/>
              </a:spcAft>
              <a:defRPr/>
            </a:pPr>
            <a:r>
              <a:rPr lang="en-US" sz="3200" dirty="0">
                <a:latin typeface="+mj-lt"/>
                <a:ea typeface="+mn-ea"/>
                <a:cs typeface="+mn-cs"/>
              </a:rPr>
              <a:t>			#P =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#e</a:t>
            </a:r>
            <a:r>
              <a:rPr lang="en-US" sz="3200" baseline="30000" dirty="0">
                <a:latin typeface="+mj-lt"/>
                <a:ea typeface="+mn-ea"/>
                <a:cs typeface="+mn-cs"/>
              </a:rPr>
              <a:t>- </a:t>
            </a:r>
            <a:r>
              <a:rPr lang="en-US" sz="3200" dirty="0">
                <a:latin typeface="+mj-lt"/>
                <a:ea typeface="+mn-ea"/>
                <a:cs typeface="+mn-cs"/>
              </a:rPr>
              <a:t>=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#N = 10</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		How many electrons are left?		7</a:t>
            </a:r>
          </a:p>
          <a:p>
            <a:pPr fontAlgn="auto">
              <a:spcBef>
                <a:spcPts val="0"/>
              </a:spcBef>
              <a:spcAft>
                <a:spcPts val="0"/>
              </a:spcAft>
              <a:defRPr/>
            </a:pPr>
            <a:r>
              <a:rPr lang="en-US" sz="3200" dirty="0">
                <a:latin typeface="+mj-lt"/>
                <a:ea typeface="+mn-ea"/>
                <a:cs typeface="+mn-cs"/>
              </a:rPr>
              <a:t>		How many electrons fit in the </a:t>
            </a:r>
          </a:p>
          <a:p>
            <a:pPr fontAlgn="auto">
              <a:spcBef>
                <a:spcPts val="0"/>
              </a:spcBef>
              <a:spcAft>
                <a:spcPts val="0"/>
              </a:spcAft>
              <a:defRPr/>
            </a:pPr>
            <a:r>
              <a:rPr lang="en-US" sz="3200" dirty="0">
                <a:latin typeface="+mj-lt"/>
                <a:ea typeface="+mn-ea"/>
                <a:cs typeface="+mn-cs"/>
              </a:rPr>
              <a:t>								second orbit?</a:t>
            </a:r>
          </a:p>
        </p:txBody>
      </p:sp>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186488" y="2800350"/>
            <a:ext cx="936625" cy="1077913"/>
          </a:xfrm>
          <a:prstGeom prst="rect">
            <a:avLst/>
          </a:prstGeom>
          <a:noFill/>
        </p:spPr>
        <p:txBody>
          <a:bodyPr wrap="none">
            <a:spAutoFit/>
          </a:bodyPr>
          <a:lstStyle/>
          <a:p>
            <a:pPr algn="ctr">
              <a:defRPr/>
            </a:pPr>
            <a:r>
              <a:rPr lang="en-US" sz="3200" dirty="0">
                <a:latin typeface="+mj-lt"/>
              </a:rPr>
              <a:t>9P</a:t>
            </a:r>
          </a:p>
          <a:p>
            <a:pPr algn="ctr">
              <a:defRPr/>
            </a:pPr>
            <a:r>
              <a:rPr lang="en-US" sz="3200" dirty="0">
                <a:latin typeface="+mj-lt"/>
              </a:rPr>
              <a:t>10N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6186488" y="2239963"/>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6702425" y="2239963"/>
            <a:ext cx="288925"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375565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246063"/>
            <a:ext cx="8343900" cy="6002337"/>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Fluorine:</a:t>
            </a:r>
          </a:p>
          <a:p>
            <a:pPr fontAlgn="auto">
              <a:spcBef>
                <a:spcPts val="0"/>
              </a:spcBef>
              <a:spcAft>
                <a:spcPts val="0"/>
              </a:spcAft>
              <a:defRPr/>
            </a:pPr>
            <a:r>
              <a:rPr lang="en-US" sz="3200" dirty="0">
                <a:latin typeface="+mj-lt"/>
                <a:ea typeface="+mn-ea"/>
                <a:cs typeface="+mn-cs"/>
              </a:rPr>
              <a:t>			#P =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#e</a:t>
            </a:r>
            <a:r>
              <a:rPr lang="en-US" sz="3200" baseline="30000" dirty="0">
                <a:latin typeface="+mj-lt"/>
                <a:ea typeface="+mn-ea"/>
                <a:cs typeface="+mn-cs"/>
              </a:rPr>
              <a:t>- </a:t>
            </a:r>
            <a:r>
              <a:rPr lang="en-US" sz="3200" dirty="0">
                <a:latin typeface="+mj-lt"/>
                <a:ea typeface="+mn-ea"/>
                <a:cs typeface="+mn-cs"/>
              </a:rPr>
              <a:t>=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#N = 10</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		How many electrons are left?		7</a:t>
            </a:r>
          </a:p>
          <a:p>
            <a:pPr fontAlgn="auto">
              <a:spcBef>
                <a:spcPts val="0"/>
              </a:spcBef>
              <a:spcAft>
                <a:spcPts val="0"/>
              </a:spcAft>
              <a:defRPr/>
            </a:pPr>
            <a:r>
              <a:rPr lang="en-US" sz="3200" dirty="0">
                <a:latin typeface="+mj-lt"/>
                <a:ea typeface="+mn-ea"/>
                <a:cs typeface="+mn-cs"/>
              </a:rPr>
              <a:t>		How many electrons fit in the </a:t>
            </a:r>
          </a:p>
          <a:p>
            <a:pPr fontAlgn="auto">
              <a:spcBef>
                <a:spcPts val="0"/>
              </a:spcBef>
              <a:spcAft>
                <a:spcPts val="0"/>
              </a:spcAft>
              <a:defRPr/>
            </a:pPr>
            <a:r>
              <a:rPr lang="en-US" sz="3200" dirty="0">
                <a:latin typeface="+mj-lt"/>
                <a:ea typeface="+mn-ea"/>
                <a:cs typeface="+mn-cs"/>
              </a:rPr>
              <a:t>								second orbit?		8</a:t>
            </a:r>
          </a:p>
        </p:txBody>
      </p:sp>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186488" y="2800350"/>
            <a:ext cx="936625" cy="1077913"/>
          </a:xfrm>
          <a:prstGeom prst="rect">
            <a:avLst/>
          </a:prstGeom>
          <a:noFill/>
        </p:spPr>
        <p:txBody>
          <a:bodyPr wrap="none">
            <a:spAutoFit/>
          </a:bodyPr>
          <a:lstStyle/>
          <a:p>
            <a:pPr algn="ctr">
              <a:defRPr/>
            </a:pPr>
            <a:r>
              <a:rPr lang="en-US" sz="3200" dirty="0">
                <a:latin typeface="+mj-lt"/>
              </a:rPr>
              <a:t>9P</a:t>
            </a:r>
          </a:p>
          <a:p>
            <a:pPr algn="ctr">
              <a:defRPr/>
            </a:pPr>
            <a:r>
              <a:rPr lang="en-US" sz="3200" dirty="0">
                <a:latin typeface="+mj-lt"/>
              </a:rPr>
              <a:t>10N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6186488" y="2239963"/>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6702425" y="2239963"/>
            <a:ext cx="288925"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189247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46063"/>
            <a:ext cx="8343900" cy="6001642"/>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Example: Bohr's Model of the Atom</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Fluorine:</a:t>
            </a:r>
          </a:p>
          <a:p>
            <a:pPr fontAlgn="auto">
              <a:spcBef>
                <a:spcPts val="0"/>
              </a:spcBef>
              <a:spcAft>
                <a:spcPts val="0"/>
              </a:spcAft>
              <a:defRPr/>
            </a:pPr>
            <a:r>
              <a:rPr lang="en-US" sz="3200" dirty="0">
                <a:latin typeface="+mj-lt"/>
                <a:ea typeface="+mn-ea"/>
                <a:cs typeface="+mn-cs"/>
              </a:rPr>
              <a:t>			#P =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#e</a:t>
            </a:r>
            <a:r>
              <a:rPr lang="en-US" sz="3200" baseline="30000" dirty="0">
                <a:latin typeface="+mj-lt"/>
                <a:ea typeface="+mn-ea"/>
                <a:cs typeface="+mn-cs"/>
              </a:rPr>
              <a:t>- </a:t>
            </a:r>
            <a:r>
              <a:rPr lang="en-US" sz="3200" dirty="0">
                <a:latin typeface="+mj-lt"/>
                <a:ea typeface="+mn-ea"/>
                <a:cs typeface="+mn-cs"/>
              </a:rPr>
              <a:t>= 9</a:t>
            </a:r>
          </a:p>
          <a:p>
            <a:pP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			#N = 10</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How many valence electrons are present?</a:t>
            </a:r>
          </a:p>
          <a:p>
            <a:pPr lvl="8">
              <a:defRPr/>
            </a:pPr>
            <a:r>
              <a:rPr lang="en-US" sz="3200" dirty="0">
                <a:latin typeface="+mj-lt"/>
                <a:ea typeface="+mn-ea"/>
                <a:cs typeface="+mn-cs"/>
              </a:rPr>
              <a:t>7</a:t>
            </a:r>
          </a:p>
        </p:txBody>
      </p:sp>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997075"/>
            <a:ext cx="1139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222030" y="2800350"/>
            <a:ext cx="865541" cy="1077218"/>
          </a:xfrm>
          <a:prstGeom prst="rect">
            <a:avLst/>
          </a:prstGeom>
          <a:noFill/>
        </p:spPr>
        <p:txBody>
          <a:bodyPr wrap="none">
            <a:spAutoFit/>
          </a:bodyPr>
          <a:lstStyle/>
          <a:p>
            <a:pPr algn="ctr">
              <a:defRPr/>
            </a:pPr>
            <a:r>
              <a:rPr lang="en-US" sz="3200" dirty="0">
                <a:solidFill>
                  <a:srgbClr val="0000FF"/>
                </a:solidFill>
                <a:latin typeface="+mj-lt"/>
              </a:rPr>
              <a:t>9P</a:t>
            </a:r>
          </a:p>
          <a:p>
            <a:pPr algn="ctr">
              <a:defRPr/>
            </a:pPr>
            <a:r>
              <a:rPr lang="en-US" sz="3200" dirty="0">
                <a:solidFill>
                  <a:srgbClr val="0000FF"/>
                </a:solidFill>
                <a:latin typeface="+mj-lt"/>
              </a:rPr>
              <a:t>10N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6186488" y="2239963"/>
            <a:ext cx="287337" cy="288925"/>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8" name="Oval 7"/>
          <p:cNvSpPr/>
          <p:nvPr/>
        </p:nvSpPr>
        <p:spPr>
          <a:xfrm>
            <a:off x="6702425" y="2239963"/>
            <a:ext cx="288925" cy="288925"/>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9" name="Oval 8"/>
          <p:cNvSpPr/>
          <p:nvPr/>
        </p:nvSpPr>
        <p:spPr>
          <a:xfrm>
            <a:off x="5172075" y="1952625"/>
            <a:ext cx="2952750" cy="295116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7246938" y="2008188"/>
            <a:ext cx="287337" cy="288925"/>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11" name="Oval 10"/>
          <p:cNvSpPr/>
          <p:nvPr/>
        </p:nvSpPr>
        <p:spPr>
          <a:xfrm>
            <a:off x="7577138" y="2311400"/>
            <a:ext cx="287337" cy="287338"/>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12" name="Oval 11"/>
          <p:cNvSpPr/>
          <p:nvPr/>
        </p:nvSpPr>
        <p:spPr>
          <a:xfrm>
            <a:off x="7577138" y="4252913"/>
            <a:ext cx="287337" cy="287337"/>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13" name="Oval 12"/>
          <p:cNvSpPr/>
          <p:nvPr/>
        </p:nvSpPr>
        <p:spPr>
          <a:xfrm>
            <a:off x="7246938" y="4616450"/>
            <a:ext cx="287337" cy="287338"/>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14" name="Oval 13"/>
          <p:cNvSpPr/>
          <p:nvPr/>
        </p:nvSpPr>
        <p:spPr>
          <a:xfrm>
            <a:off x="5716588" y="2022475"/>
            <a:ext cx="287337" cy="288925"/>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15" name="Oval 14"/>
          <p:cNvSpPr/>
          <p:nvPr/>
        </p:nvSpPr>
        <p:spPr>
          <a:xfrm>
            <a:off x="5395913" y="2297113"/>
            <a:ext cx="287337" cy="287337"/>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16" name="Oval 15"/>
          <p:cNvSpPr/>
          <p:nvPr/>
        </p:nvSpPr>
        <p:spPr>
          <a:xfrm>
            <a:off x="5395913" y="4219575"/>
            <a:ext cx="287337" cy="287338"/>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Tree>
    <p:extLst>
      <p:ext uri="{BB962C8B-B14F-4D97-AF65-F5344CB8AC3E}">
        <p14:creationId xmlns:p14="http://schemas.microsoft.com/office/powerpoint/2010/main" val="1126992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Whiteboard Practice</a:t>
            </a:r>
            <a:endParaRPr lang="en-US" sz="6600" b="1" dirty="0"/>
          </a:p>
        </p:txBody>
      </p:sp>
      <p:sp>
        <p:nvSpPr>
          <p:cNvPr id="3" name="Content Placeholder 2"/>
          <p:cNvSpPr>
            <a:spLocks noGrp="1"/>
          </p:cNvSpPr>
          <p:nvPr>
            <p:ph idx="1"/>
          </p:nvPr>
        </p:nvSpPr>
        <p:spPr/>
        <p:txBody>
          <a:bodyPr>
            <a:normAutofit/>
          </a:bodyPr>
          <a:lstStyle/>
          <a:p>
            <a:r>
              <a:rPr lang="en-US" sz="5500" dirty="0" smtClean="0"/>
              <a:t>Draw each atom on your whiteboard.</a:t>
            </a:r>
            <a:endParaRPr lang="en-US" sz="5500" dirty="0"/>
          </a:p>
        </p:txBody>
      </p:sp>
    </p:spTree>
    <p:extLst>
      <p:ext uri="{BB962C8B-B14F-4D97-AF65-F5344CB8AC3E}">
        <p14:creationId xmlns:p14="http://schemas.microsoft.com/office/powerpoint/2010/main" val="24229586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350" y="246063"/>
            <a:ext cx="8343900" cy="1570037"/>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Bohr's Model of the Atom</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Hydrogen	</a:t>
            </a:r>
          </a:p>
        </p:txBody>
      </p:sp>
      <p:grpSp>
        <p:nvGrpSpPr>
          <p:cNvPr id="7" name="Group 6"/>
          <p:cNvGrpSpPr/>
          <p:nvPr/>
        </p:nvGrpSpPr>
        <p:grpSpPr>
          <a:xfrm>
            <a:off x="5551488" y="2239963"/>
            <a:ext cx="2168525" cy="2266950"/>
            <a:chOff x="5551488" y="2239963"/>
            <a:chExt cx="2168525" cy="2266950"/>
          </a:xfrm>
        </p:grpSpPr>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299200" y="2800350"/>
              <a:ext cx="709613" cy="1077913"/>
            </a:xfrm>
            <a:prstGeom prst="rect">
              <a:avLst/>
            </a:prstGeom>
            <a:noFill/>
          </p:spPr>
          <p:txBody>
            <a:bodyPr wrap="none">
              <a:spAutoFit/>
            </a:bodyPr>
            <a:lstStyle/>
            <a:p>
              <a:pPr algn="ctr">
                <a:defRPr/>
              </a:pPr>
              <a:r>
                <a:rPr lang="en-US" sz="3200" dirty="0">
                  <a:latin typeface="+mj-lt"/>
                </a:rPr>
                <a:t>1P</a:t>
              </a:r>
            </a:p>
            <a:p>
              <a:pPr algn="ctr">
                <a:defRPr/>
              </a:pPr>
              <a:r>
                <a:rPr lang="en-US" sz="3200" dirty="0">
                  <a:latin typeface="+mj-lt"/>
                </a:rPr>
                <a:t>0N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6702425" y="2239963"/>
              <a:ext cx="288925"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extBox 1"/>
          <p:cNvSpPr txBox="1">
            <a:spLocks noChangeArrowheads="1"/>
          </p:cNvSpPr>
          <p:nvPr/>
        </p:nvSpPr>
        <p:spPr bwMode="auto">
          <a:xfrm rot="10800000" flipV="1">
            <a:off x="387350" y="4384675"/>
            <a:ext cx="51641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t>How many valence electrons are present?</a:t>
            </a:r>
          </a:p>
        </p:txBody>
      </p:sp>
    </p:spTree>
    <p:extLst>
      <p:ext uri="{BB962C8B-B14F-4D97-AF65-F5344CB8AC3E}">
        <p14:creationId xmlns:p14="http://schemas.microsoft.com/office/powerpoint/2010/main" val="2656895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HW Review</a:t>
            </a:r>
            <a:endParaRPr lang="en-US" sz="6600" b="1" dirty="0"/>
          </a:p>
        </p:txBody>
      </p:sp>
      <p:sp>
        <p:nvSpPr>
          <p:cNvPr id="3" name="Content Placeholder 2"/>
          <p:cNvSpPr>
            <a:spLocks noGrp="1"/>
          </p:cNvSpPr>
          <p:nvPr>
            <p:ph idx="1"/>
          </p:nvPr>
        </p:nvSpPr>
        <p:spPr/>
        <p:txBody>
          <a:bodyPr/>
          <a:lstStyle/>
          <a:p>
            <a:pPr marL="0" indent="0">
              <a:buNone/>
            </a:pPr>
            <a:r>
              <a:rPr lang="en-US" dirty="0" smtClean="0"/>
              <a:t>2. proton: positive particle in the nucleus of the atom. Neutron: neutral particle in the nucleus of the atom. Electron: negatively charged particle moving around the outside of the nucleus.</a:t>
            </a:r>
          </a:p>
          <a:p>
            <a:pPr marL="0" indent="0">
              <a:buNone/>
            </a:pPr>
            <a:r>
              <a:rPr lang="en-US" dirty="0" smtClean="0"/>
              <a:t>3. a. 8.4 x 10</a:t>
            </a:r>
            <a:r>
              <a:rPr lang="en-US" baseline="30000" dirty="0" smtClean="0"/>
              <a:t>23</a:t>
            </a:r>
            <a:r>
              <a:rPr lang="en-US" dirty="0" smtClean="0"/>
              <a:t> atoms		b. 2 x 10</a:t>
            </a:r>
            <a:r>
              <a:rPr lang="en-US" baseline="30000" dirty="0" smtClean="0"/>
              <a:t>21</a:t>
            </a:r>
            <a:r>
              <a:rPr lang="en-US" dirty="0" smtClean="0"/>
              <a:t> atoms</a:t>
            </a:r>
          </a:p>
          <a:p>
            <a:pPr marL="0" indent="0">
              <a:buNone/>
            </a:pPr>
            <a:r>
              <a:rPr lang="en-US" dirty="0" smtClean="0"/>
              <a:t>c. 3.6 x 10</a:t>
            </a:r>
            <a:r>
              <a:rPr lang="en-US" baseline="30000" dirty="0" smtClean="0"/>
              <a:t>23</a:t>
            </a:r>
            <a:r>
              <a:rPr lang="en-US" dirty="0" smtClean="0"/>
              <a:t> atoms			d.</a:t>
            </a:r>
          </a:p>
          <a:p>
            <a:pPr marL="0" indent="0">
              <a:buNone/>
            </a:pPr>
            <a:r>
              <a:rPr lang="en-US" dirty="0" smtClean="0"/>
              <a:t>4. a. A, D, H		b. C		c. B, E	d. none	e. G</a:t>
            </a:r>
          </a:p>
        </p:txBody>
      </p:sp>
    </p:spTree>
    <p:extLst>
      <p:ext uri="{BB962C8B-B14F-4D97-AF65-F5344CB8AC3E}">
        <p14:creationId xmlns:p14="http://schemas.microsoft.com/office/powerpoint/2010/main" val="12322544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46063"/>
            <a:ext cx="8343900" cy="2554287"/>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Bohr's Model of the Atom</a:t>
            </a:r>
          </a:p>
          <a:p>
            <a:pPr algn="ctr" fontAlgn="auto">
              <a:spcBef>
                <a:spcPts val="0"/>
              </a:spcBef>
              <a:spcAft>
                <a:spcPts val="0"/>
              </a:spcAft>
              <a:defRPr/>
            </a:pPr>
            <a:endParaRPr lang="en-US" sz="3200" dirty="0">
              <a:latin typeface="+mj-lt"/>
              <a:ea typeface="+mn-ea"/>
              <a:cs typeface="+mn-cs"/>
            </a:endParaRPr>
          </a:p>
          <a:p>
            <a:pPr fontAlgn="auto">
              <a:spcBef>
                <a:spcPts val="0"/>
              </a:spcBef>
              <a:spcAft>
                <a:spcPts val="0"/>
              </a:spcAft>
              <a:defRPr/>
            </a:pPr>
            <a:r>
              <a:rPr lang="en-US" sz="3200" dirty="0">
                <a:latin typeface="+mj-lt"/>
                <a:ea typeface="+mn-ea"/>
                <a:cs typeface="+mn-cs"/>
              </a:rPr>
              <a:t>Boron</a:t>
            </a:r>
          </a:p>
          <a:p>
            <a:pP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		</a:t>
            </a:r>
          </a:p>
        </p:txBody>
      </p:sp>
      <p:grpSp>
        <p:nvGrpSpPr>
          <p:cNvPr id="2" name="Group 1"/>
          <p:cNvGrpSpPr/>
          <p:nvPr/>
        </p:nvGrpSpPr>
        <p:grpSpPr>
          <a:xfrm>
            <a:off x="5172075" y="1952625"/>
            <a:ext cx="2952750" cy="2951163"/>
            <a:chOff x="5172075" y="1952625"/>
            <a:chExt cx="2952750" cy="2951163"/>
          </a:xfrm>
        </p:grpSpPr>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299200" y="2800350"/>
              <a:ext cx="709613" cy="1077913"/>
            </a:xfrm>
            <a:prstGeom prst="rect">
              <a:avLst/>
            </a:prstGeom>
            <a:noFill/>
          </p:spPr>
          <p:txBody>
            <a:bodyPr wrap="none">
              <a:spAutoFit/>
            </a:bodyPr>
            <a:lstStyle/>
            <a:p>
              <a:pPr algn="ctr">
                <a:defRPr/>
              </a:pPr>
              <a:r>
                <a:rPr lang="en-US" sz="3200" dirty="0">
                  <a:latin typeface="+mj-lt"/>
                </a:rPr>
                <a:t>5P</a:t>
              </a:r>
            </a:p>
            <a:p>
              <a:pPr algn="ctr">
                <a:defRPr/>
              </a:pPr>
              <a:r>
                <a:rPr lang="en-US" sz="3200" dirty="0">
                  <a:latin typeface="+mj-lt"/>
                </a:rPr>
                <a:t>6N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6186488" y="2239963"/>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6702425" y="2239963"/>
              <a:ext cx="288925"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5172075" y="1952625"/>
              <a:ext cx="2952750" cy="295116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7577138" y="2311400"/>
              <a:ext cx="287337" cy="28733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5716588" y="2022475"/>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395913" y="4219575"/>
              <a:ext cx="287337" cy="28733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4"/>
          <p:cNvSpPr txBox="1">
            <a:spLocks noChangeArrowheads="1"/>
          </p:cNvSpPr>
          <p:nvPr/>
        </p:nvSpPr>
        <p:spPr bwMode="auto">
          <a:xfrm rot="10800000" flipV="1">
            <a:off x="387350" y="4689475"/>
            <a:ext cx="51641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t>How many valence electrons are present?</a:t>
            </a:r>
          </a:p>
        </p:txBody>
      </p:sp>
    </p:spTree>
    <p:extLst>
      <p:ext uri="{BB962C8B-B14F-4D97-AF65-F5344CB8AC3E}">
        <p14:creationId xmlns:p14="http://schemas.microsoft.com/office/powerpoint/2010/main" val="2640400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46063"/>
            <a:ext cx="8343900" cy="1570037"/>
          </a:xfrm>
          <a:prstGeom prst="rect">
            <a:avLst/>
          </a:prstGeom>
          <a:noFill/>
        </p:spPr>
        <p:txBody>
          <a:bodyPr>
            <a:spAutoFit/>
          </a:bodyPr>
          <a:lstStyle/>
          <a:p>
            <a:pPr algn="ctr" fontAlgn="auto">
              <a:spcBef>
                <a:spcPts val="0"/>
              </a:spcBef>
              <a:spcAft>
                <a:spcPts val="0"/>
              </a:spcAft>
              <a:defRPr/>
            </a:pPr>
            <a:r>
              <a:rPr lang="en-US" sz="3200" b="1" dirty="0">
                <a:latin typeface="+mj-lt"/>
                <a:ea typeface="+mn-ea"/>
                <a:cs typeface="+mn-cs"/>
              </a:rPr>
              <a:t>Bohr's Model of the Atom</a:t>
            </a:r>
            <a:endParaRPr lang="en-US" sz="3200" dirty="0">
              <a:latin typeface="+mj-lt"/>
              <a:ea typeface="+mn-ea"/>
              <a:cs typeface="+mn-cs"/>
            </a:endParaRPr>
          </a:p>
          <a:p>
            <a:pPr algn="ctr" fontAlgn="auto">
              <a:spcBef>
                <a:spcPts val="0"/>
              </a:spcBef>
              <a:spcAft>
                <a:spcPts val="0"/>
              </a:spcAft>
              <a:defRPr/>
            </a:pPr>
            <a:r>
              <a:rPr lang="en-US" sz="3200" dirty="0">
                <a:latin typeface="+mj-lt"/>
                <a:ea typeface="+mn-ea"/>
                <a:cs typeface="+mn-cs"/>
              </a:rPr>
              <a:t>						</a:t>
            </a:r>
          </a:p>
          <a:p>
            <a:pPr fontAlgn="auto">
              <a:spcBef>
                <a:spcPts val="0"/>
              </a:spcBef>
              <a:spcAft>
                <a:spcPts val="0"/>
              </a:spcAft>
              <a:defRPr/>
            </a:pPr>
            <a:r>
              <a:rPr lang="en-US" sz="3200" dirty="0">
                <a:latin typeface="+mj-lt"/>
                <a:ea typeface="+mn-ea"/>
                <a:cs typeface="+mn-cs"/>
              </a:rPr>
              <a:t>Magnesium	</a:t>
            </a:r>
          </a:p>
        </p:txBody>
      </p:sp>
      <p:grpSp>
        <p:nvGrpSpPr>
          <p:cNvPr id="13" name="Group 12"/>
          <p:cNvGrpSpPr/>
          <p:nvPr/>
        </p:nvGrpSpPr>
        <p:grpSpPr>
          <a:xfrm>
            <a:off x="4627563" y="1587500"/>
            <a:ext cx="4032250" cy="3744913"/>
            <a:chOff x="4627563" y="1587500"/>
            <a:chExt cx="4032250" cy="3744913"/>
          </a:xfrm>
        </p:grpSpPr>
        <p:sp>
          <p:nvSpPr>
            <p:cNvPr id="3" name="Oval 2"/>
            <p:cNvSpPr/>
            <p:nvPr/>
          </p:nvSpPr>
          <p:spPr>
            <a:xfrm>
              <a:off x="6015038" y="2800350"/>
              <a:ext cx="1231900" cy="12319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6186488" y="2800350"/>
              <a:ext cx="936625" cy="1077913"/>
            </a:xfrm>
            <a:prstGeom prst="rect">
              <a:avLst/>
            </a:prstGeom>
            <a:noFill/>
          </p:spPr>
          <p:txBody>
            <a:bodyPr wrap="none">
              <a:spAutoFit/>
            </a:bodyPr>
            <a:lstStyle/>
            <a:p>
              <a:pPr algn="ctr">
                <a:defRPr/>
              </a:pPr>
              <a:r>
                <a:rPr lang="en-US" sz="3200" dirty="0">
                  <a:latin typeface="+mj-lt"/>
                </a:rPr>
                <a:t>12P</a:t>
              </a:r>
            </a:p>
            <a:p>
              <a:pPr algn="ctr">
                <a:defRPr/>
              </a:pPr>
              <a:r>
                <a:rPr lang="en-US" sz="3200" dirty="0">
                  <a:latin typeface="+mj-lt"/>
                </a:rPr>
                <a:t>12N</a:t>
              </a:r>
            </a:p>
          </p:txBody>
        </p:sp>
        <p:sp>
          <p:nvSpPr>
            <p:cNvPr id="6" name="Oval 5"/>
            <p:cNvSpPr/>
            <p:nvPr/>
          </p:nvSpPr>
          <p:spPr>
            <a:xfrm>
              <a:off x="5551488" y="2311400"/>
              <a:ext cx="2168525" cy="21955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6186488" y="2239963"/>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6702425" y="2239963"/>
              <a:ext cx="288925"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5172075" y="1952625"/>
              <a:ext cx="2952750" cy="295116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7246938" y="2008188"/>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7661275" y="2311400"/>
              <a:ext cx="288925" cy="28733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7661275" y="4252913"/>
              <a:ext cx="288925" cy="28733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5716588" y="2022475"/>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429250" y="4252913"/>
              <a:ext cx="287338" cy="28733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5716588" y="4540250"/>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7246938" y="4540250"/>
              <a:ext cx="287337" cy="28892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5429250" y="2311400"/>
              <a:ext cx="287338" cy="28733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Oval 1"/>
            <p:cNvSpPr/>
            <p:nvPr/>
          </p:nvSpPr>
          <p:spPr>
            <a:xfrm>
              <a:off x="4772025" y="1587500"/>
              <a:ext cx="3743325" cy="37449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4627563" y="3257550"/>
              <a:ext cx="287337" cy="28733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8370888" y="3257550"/>
              <a:ext cx="288925" cy="28733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1" name="TextBox 20"/>
          <p:cNvSpPr txBox="1">
            <a:spLocks noChangeArrowheads="1"/>
          </p:cNvSpPr>
          <p:nvPr/>
        </p:nvSpPr>
        <p:spPr bwMode="auto">
          <a:xfrm rot="10800000" flipV="1">
            <a:off x="265113" y="5081588"/>
            <a:ext cx="5164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t>How many valence electrons are present?</a:t>
            </a:r>
          </a:p>
        </p:txBody>
      </p:sp>
    </p:spTree>
    <p:extLst>
      <p:ext uri="{BB962C8B-B14F-4D97-AF65-F5344CB8AC3E}">
        <p14:creationId xmlns:p14="http://schemas.microsoft.com/office/powerpoint/2010/main" val="2434070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Valence Electrons WS</a:t>
            </a:r>
            <a:endParaRPr lang="en-US" sz="6600" b="1" dirty="0"/>
          </a:p>
        </p:txBody>
      </p:sp>
      <p:sp>
        <p:nvSpPr>
          <p:cNvPr id="3" name="Content Placeholder 2"/>
          <p:cNvSpPr>
            <a:spLocks noGrp="1"/>
          </p:cNvSpPr>
          <p:nvPr>
            <p:ph idx="1"/>
          </p:nvPr>
        </p:nvSpPr>
        <p:spPr/>
        <p:txBody>
          <a:bodyPr>
            <a:normAutofit/>
          </a:bodyPr>
          <a:lstStyle/>
          <a:p>
            <a:r>
              <a:rPr lang="en-US" sz="5500" dirty="0" smtClean="0"/>
              <a:t>This worksheet is homework if not finished in class.</a:t>
            </a:r>
            <a:endParaRPr lang="en-US" sz="5500" dirty="0"/>
          </a:p>
        </p:txBody>
      </p:sp>
    </p:spTree>
    <p:extLst>
      <p:ext uri="{BB962C8B-B14F-4D97-AF65-F5344CB8AC3E}">
        <p14:creationId xmlns:p14="http://schemas.microsoft.com/office/powerpoint/2010/main" val="185856836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4241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HW Review</a:t>
            </a:r>
            <a:endParaRPr lang="en-US" sz="6600" b="1" dirty="0"/>
          </a:p>
        </p:txBody>
      </p:sp>
      <p:sp>
        <p:nvSpPr>
          <p:cNvPr id="3" name="Content Placeholder 2"/>
          <p:cNvSpPr>
            <a:spLocks noGrp="1"/>
          </p:cNvSpPr>
          <p:nvPr>
            <p:ph idx="1"/>
          </p:nvPr>
        </p:nvSpPr>
        <p:spPr/>
        <p:txBody>
          <a:bodyPr/>
          <a:lstStyle/>
          <a:p>
            <a:pPr marL="0" indent="0">
              <a:buNone/>
            </a:pPr>
            <a:r>
              <a:rPr lang="en-US" dirty="0" smtClean="0"/>
              <a:t>5. They’re both a mixture of different particles. Homogenous the particles are evenly mixed and cannot be seen. Heterogeneous the particles are not evenly mixed and can be seen.</a:t>
            </a:r>
          </a:p>
          <a:p>
            <a:pPr marL="0" indent="0">
              <a:buNone/>
            </a:pPr>
            <a:r>
              <a:rPr lang="en-US" dirty="0" smtClean="0"/>
              <a:t>6. Homo: A, C, E, F, H</a:t>
            </a:r>
          </a:p>
          <a:p>
            <a:pPr marL="0" indent="0">
              <a:buNone/>
            </a:pPr>
            <a:r>
              <a:rPr lang="en-US" dirty="0" smtClean="0"/>
              <a:t>Hetero: B, D, G</a:t>
            </a:r>
            <a:endParaRPr lang="en-US" dirty="0"/>
          </a:p>
        </p:txBody>
      </p:sp>
    </p:spTree>
    <p:extLst>
      <p:ext uri="{BB962C8B-B14F-4D97-AF65-F5344CB8AC3E}">
        <p14:creationId xmlns:p14="http://schemas.microsoft.com/office/powerpoint/2010/main" val="5569571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a:latin typeface="Calibri" charset="0"/>
              <a:ea typeface="ＭＳ Ｐゴシック" charset="0"/>
              <a:cs typeface="ＭＳ Ｐゴシック" charset="0"/>
            </a:endParaRPr>
          </a:p>
        </p:txBody>
      </p:sp>
      <p:sp>
        <p:nvSpPr>
          <p:cNvPr id="23554" name="Content Placeholder 2"/>
          <p:cNvSpPr>
            <a:spLocks noGrp="1"/>
          </p:cNvSpPr>
          <p:nvPr>
            <p:ph idx="1"/>
          </p:nvPr>
        </p:nvSpPr>
        <p:spPr/>
        <p:txBody>
          <a:bodyPr/>
          <a:lstStyle/>
          <a:p>
            <a:endParaRPr lang="en-US">
              <a:latin typeface="Calibri" charset="0"/>
              <a:ea typeface="ＭＳ Ｐゴシック" charset="0"/>
              <a:cs typeface="ＭＳ Ｐゴシック" charset="0"/>
            </a:endParaRPr>
          </a:p>
        </p:txBody>
      </p:sp>
      <p:pic>
        <p:nvPicPr>
          <p:cNvPr id="23555" name="Picture 2" descr="istockphoto_1199095_composition_notebook"/>
          <p:cNvPicPr>
            <a:picLocks noChangeAspect="1" noChangeArrowheads="1"/>
          </p:cNvPicPr>
          <p:nvPr/>
        </p:nvPicPr>
        <p:blipFill>
          <a:blip r:embed="rId2">
            <a:extLst>
              <a:ext uri="{28A0092B-C50C-407E-A947-70E740481C1C}">
                <a14:useLocalDpi xmlns:a14="http://schemas.microsoft.com/office/drawing/2010/main" val="0"/>
              </a:ext>
            </a:extLst>
          </a:blip>
          <a:srcRect l="3419"/>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txBox="1">
            <a:spLocks/>
          </p:cNvSpPr>
          <p:nvPr/>
        </p:nvSpPr>
        <p:spPr bwMode="auto">
          <a:xfrm>
            <a:off x="4267200" y="685800"/>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u="sng" dirty="0" smtClean="0">
                <a:solidFill>
                  <a:srgbClr val="0000FF"/>
                </a:solidFill>
                <a:latin typeface="Calibri" charset="0"/>
              </a:rPr>
              <a:t>Classification of Matter</a:t>
            </a:r>
            <a:endParaRPr lang="en-US" sz="4000" b="1" u="sng" dirty="0">
              <a:solidFill>
                <a:srgbClr val="0000FF"/>
              </a:solidFill>
              <a:latin typeface="Calibri" charset="0"/>
            </a:endParaRPr>
          </a:p>
        </p:txBody>
      </p:sp>
      <p:sp>
        <p:nvSpPr>
          <p:cNvPr id="23557" name="TextBox 8"/>
          <p:cNvSpPr txBox="1">
            <a:spLocks noChangeArrowheads="1"/>
          </p:cNvSpPr>
          <p:nvPr/>
        </p:nvSpPr>
        <p:spPr bwMode="auto">
          <a:xfrm>
            <a:off x="7423150" y="5410200"/>
            <a:ext cx="129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800" b="1" dirty="0" smtClean="0">
                <a:solidFill>
                  <a:srgbClr val="0000FF"/>
                </a:solidFill>
                <a:latin typeface="Calibri" charset="0"/>
              </a:rPr>
              <a:t>62</a:t>
            </a:r>
            <a:endParaRPr lang="en-US" sz="3800" b="1" dirty="0">
              <a:solidFill>
                <a:srgbClr val="0000FF"/>
              </a:solidFill>
              <a:latin typeface="Calibri" charset="0"/>
            </a:endParaRPr>
          </a:p>
        </p:txBody>
      </p:sp>
    </p:spTree>
    <p:extLst>
      <p:ext uri="{BB962C8B-B14F-4D97-AF65-F5344CB8AC3E}">
        <p14:creationId xmlns:p14="http://schemas.microsoft.com/office/powerpoint/2010/main" val="18074952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1213080"/>
              </p:ext>
            </p:extLst>
          </p:nvPr>
        </p:nvGraphicFramePr>
        <p:xfrm>
          <a:off x="457200" y="2203448"/>
          <a:ext cx="8229600" cy="286495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508000" y="1430338"/>
            <a:ext cx="5138446" cy="553998"/>
          </a:xfrm>
          <a:prstGeom prst="rect">
            <a:avLst/>
          </a:prstGeom>
          <a:noFill/>
        </p:spPr>
        <p:txBody>
          <a:bodyPr wrap="none" rtlCol="0">
            <a:spAutoFit/>
          </a:bodyPr>
          <a:lstStyle/>
          <a:p>
            <a:r>
              <a:rPr lang="en-US" sz="3000" i="1" dirty="0" smtClean="0"/>
              <a:t>Copy this table into your notes!</a:t>
            </a:r>
            <a:endParaRPr lang="en-US" sz="3000" i="1" dirty="0"/>
          </a:p>
        </p:txBody>
      </p:sp>
    </p:spTree>
    <p:extLst>
      <p:ext uri="{BB962C8B-B14F-4D97-AF65-F5344CB8AC3E}">
        <p14:creationId xmlns:p14="http://schemas.microsoft.com/office/powerpoint/2010/main" val="8784561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Review</a:t>
            </a:r>
            <a:endParaRPr lang="en-US" sz="6600" b="1" dirty="0"/>
          </a:p>
        </p:txBody>
      </p:sp>
      <p:sp>
        <p:nvSpPr>
          <p:cNvPr id="6" name="TextBox 5"/>
          <p:cNvSpPr txBox="1"/>
          <p:nvPr/>
        </p:nvSpPr>
        <p:spPr>
          <a:xfrm>
            <a:off x="2762155" y="1870673"/>
            <a:ext cx="4355260" cy="784830"/>
          </a:xfrm>
          <a:prstGeom prst="rect">
            <a:avLst/>
          </a:prstGeom>
          <a:noFill/>
        </p:spPr>
        <p:txBody>
          <a:bodyPr wrap="none" rtlCol="0">
            <a:spAutoFit/>
          </a:bodyPr>
          <a:lstStyle/>
          <a:p>
            <a:r>
              <a:rPr lang="en-US" sz="4500" dirty="0" smtClean="0"/>
              <a:t>Glucose (C</a:t>
            </a:r>
            <a:r>
              <a:rPr lang="en-US" sz="4500" baseline="-25000" dirty="0" smtClean="0"/>
              <a:t>6</a:t>
            </a:r>
            <a:r>
              <a:rPr lang="en-US" sz="4500" dirty="0" smtClean="0"/>
              <a:t>H</a:t>
            </a:r>
            <a:r>
              <a:rPr lang="en-US" sz="4500" baseline="-25000" dirty="0" smtClean="0"/>
              <a:t>12</a:t>
            </a:r>
            <a:r>
              <a:rPr lang="en-US" sz="4500" dirty="0" smtClean="0"/>
              <a:t>O</a:t>
            </a:r>
            <a:r>
              <a:rPr lang="en-US" sz="4500" baseline="-25000" dirty="0" smtClean="0"/>
              <a:t>6</a:t>
            </a:r>
            <a:r>
              <a:rPr lang="en-US" sz="4500" dirty="0" smtClean="0"/>
              <a:t>) </a:t>
            </a:r>
            <a:endParaRPr lang="en-US" sz="4500" dirty="0"/>
          </a:p>
        </p:txBody>
      </p:sp>
      <p:graphicFrame>
        <p:nvGraphicFramePr>
          <p:cNvPr id="7" name="Content Placeholder 3"/>
          <p:cNvGraphicFramePr>
            <a:graphicFrameLocks/>
          </p:cNvGraphicFramePr>
          <p:nvPr>
            <p:extLst>
              <p:ext uri="{D42A27DB-BD31-4B8C-83A1-F6EECF244321}">
                <p14:modId xmlns:p14="http://schemas.microsoft.com/office/powerpoint/2010/main" val="4237404757"/>
              </p:ext>
            </p:extLst>
          </p:nvPr>
        </p:nvGraphicFramePr>
        <p:xfrm>
          <a:off x="457200" y="3261213"/>
          <a:ext cx="8229600" cy="2864950"/>
        </p:xfrm>
        <a:graphic>
          <a:graphicData uri="http://schemas.openxmlformats.org/drawingml/2006/table">
            <a:tbl>
              <a:tblPr firstRow="1" bandRow="1">
                <a:tableStyleId>{2D5ABB26-0587-4C30-8999-92F81FD0307C}</a:tableStyleId>
              </a:tblPr>
              <a:tblGrid>
                <a:gridCol w="2743200"/>
                <a:gridCol w="2743200"/>
                <a:gridCol w="2743200"/>
              </a:tblGrid>
              <a:tr h="338749">
                <a:tc>
                  <a:txBody>
                    <a:bodyPr/>
                    <a:lstStyle/>
                    <a:p>
                      <a:pPr algn="ctr"/>
                      <a:r>
                        <a:rPr lang="en-US" sz="3200" dirty="0" smtClean="0">
                          <a:solidFill>
                            <a:srgbClr val="0000FF"/>
                          </a:solidFill>
                        </a:rPr>
                        <a:t>Elements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Compounds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3200" dirty="0" smtClean="0">
                          <a:solidFill>
                            <a:srgbClr val="0000FF"/>
                          </a:solidFill>
                        </a:rPr>
                        <a:t>Mixtures</a:t>
                      </a: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85830">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32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3" name="Picture 2" descr="Glucose-500x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1283786"/>
            <a:ext cx="1790700" cy="1790700"/>
          </a:xfrm>
          <a:prstGeom prst="rect">
            <a:avLst/>
          </a:prstGeom>
        </p:spPr>
      </p:pic>
      <p:pic>
        <p:nvPicPr>
          <p:cNvPr id="4" name="Picture 3" descr="Photosynthesi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0" y="826822"/>
            <a:ext cx="1536700" cy="2132277"/>
          </a:xfrm>
          <a:prstGeom prst="rect">
            <a:avLst/>
          </a:prstGeom>
        </p:spPr>
      </p:pic>
    </p:spTree>
    <p:extLst>
      <p:ext uri="{BB962C8B-B14F-4D97-AF65-F5344CB8AC3E}">
        <p14:creationId xmlns:p14="http://schemas.microsoft.com/office/powerpoint/2010/main" val="29980385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1951</TotalTime>
  <Words>1110</Words>
  <Application>Microsoft Macintosh PowerPoint</Application>
  <PresentationFormat>On-screen Show (4:3)</PresentationFormat>
  <Paragraphs>399</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11/6/13</vt:lpstr>
      <vt:lpstr>Announcements</vt:lpstr>
      <vt:lpstr>Agenda</vt:lpstr>
      <vt:lpstr>HW Review</vt:lpstr>
      <vt:lpstr>HW Review</vt:lpstr>
      <vt:lpstr>HW Review</vt:lpstr>
      <vt:lpstr>PowerPoint Presentation</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Mixtures</vt:lpstr>
      <vt:lpstr>Mixtures</vt:lpstr>
      <vt:lpstr>Mixtures</vt:lpstr>
      <vt:lpstr>Recap</vt:lpstr>
      <vt:lpstr>PowerPoint Presentation</vt:lpstr>
      <vt:lpstr>Review</vt:lpstr>
      <vt:lpstr>Atom Video</vt:lpstr>
      <vt:lpstr>Bohr Models</vt:lpstr>
      <vt:lpstr>PowerPoint Presentation</vt:lpstr>
      <vt:lpstr>PowerPoint Presentation</vt:lpstr>
      <vt:lpstr>PowerPoint Presentation</vt:lpstr>
      <vt:lpstr>Bohr’s Model of the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Whiteboard Practice</vt:lpstr>
      <vt:lpstr>PowerPoint Presentation</vt:lpstr>
      <vt:lpstr>PowerPoint Presentation</vt:lpstr>
      <vt:lpstr>PowerPoint Presentation</vt:lpstr>
      <vt:lpstr>Valence Electrons WS</vt:lpstr>
      <vt:lpstr>PowerPoint Presentation</vt:lpstr>
    </vt:vector>
  </TitlesOfParts>
  <Company>Chicago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11/14/13</dc:title>
  <dc:creator>Betsy Miller</dc:creator>
  <cp:lastModifiedBy>Betsy Miller</cp:lastModifiedBy>
  <cp:revision>31</cp:revision>
  <dcterms:created xsi:type="dcterms:W3CDTF">2013-11-13T13:42:52Z</dcterms:created>
  <dcterms:modified xsi:type="dcterms:W3CDTF">2014-11-07T16:15:13Z</dcterms:modified>
</cp:coreProperties>
</file>