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jpeg"/>
  <Default Extension="rels" ContentType="application/vnd.openxmlformats-package.relationships+xml"/>
  <Default Extension="gif" ContentType="image/gif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7"/>
  </p:notesMasterIdLst>
  <p:sldIdLst>
    <p:sldId id="277" r:id="rId2"/>
    <p:sldId id="271" r:id="rId3"/>
    <p:sldId id="273" r:id="rId4"/>
    <p:sldId id="258" r:id="rId5"/>
    <p:sldId id="261" r:id="rId6"/>
    <p:sldId id="262" r:id="rId7"/>
    <p:sldId id="270" r:id="rId8"/>
    <p:sldId id="268" r:id="rId9"/>
    <p:sldId id="263" r:id="rId10"/>
    <p:sldId id="266" r:id="rId11"/>
    <p:sldId id="264" r:id="rId12"/>
    <p:sldId id="265" r:id="rId13"/>
    <p:sldId id="274" r:id="rId14"/>
    <p:sldId id="275" r:id="rId15"/>
    <p:sldId id="276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6" d="100"/>
          <a:sy n="96" d="100"/>
        </p:scale>
        <p:origin x="-23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notesMaster" Target="notesMasters/notesMaster1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7AD8CB-80A3-B74E-B75C-760818DB7145}" type="datetimeFigureOut">
              <a:rPr lang="en-US" smtClean="0"/>
              <a:t>11/19/14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F049A0-4E10-7849-8D69-4B52CC2A36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4267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D310BC-8705-ED48-B425-6A2376A9A16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21849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F049A0-4E10-7849-8D69-4B52CC2A36E7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4593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AD7AC-9AD8-6A4D-910A-7D2CC6E57B11}" type="datetimeFigureOut">
              <a:rPr lang="en-US" smtClean="0"/>
              <a:t>11/19/14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FCBB6-B140-024B-A0C2-C7512076E7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1910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AD7AC-9AD8-6A4D-910A-7D2CC6E57B11}" type="datetimeFigureOut">
              <a:rPr lang="en-US" smtClean="0"/>
              <a:t>11/19/14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FCBB6-B140-024B-A0C2-C7512076E7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81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AD7AC-9AD8-6A4D-910A-7D2CC6E57B11}" type="datetimeFigureOut">
              <a:rPr lang="en-US" smtClean="0"/>
              <a:t>11/19/14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FCBB6-B140-024B-A0C2-C7512076E7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43217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AD7AC-9AD8-6A4D-910A-7D2CC6E57B11}" type="datetimeFigureOut">
              <a:rPr lang="en-US" smtClean="0"/>
              <a:t>11/19/14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FCBB6-B140-024B-A0C2-C7512076E7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3325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AD7AC-9AD8-6A4D-910A-7D2CC6E57B11}" type="datetimeFigureOut">
              <a:rPr lang="en-US" smtClean="0"/>
              <a:t>11/19/14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FCBB6-B140-024B-A0C2-C7512076E7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8953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AD7AC-9AD8-6A4D-910A-7D2CC6E57B11}" type="datetimeFigureOut">
              <a:rPr lang="en-US" smtClean="0"/>
              <a:t>11/19/14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FCBB6-B140-024B-A0C2-C7512076E7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62777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AD7AC-9AD8-6A4D-910A-7D2CC6E57B11}" type="datetimeFigureOut">
              <a:rPr lang="en-US" smtClean="0"/>
              <a:t>11/19/14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FCBB6-B140-024B-A0C2-C7512076E7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3238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AD7AC-9AD8-6A4D-910A-7D2CC6E57B11}" type="datetimeFigureOut">
              <a:rPr lang="en-US" smtClean="0"/>
              <a:t>11/19/14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FCBB6-B140-024B-A0C2-C7512076E7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74579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AD7AC-9AD8-6A4D-910A-7D2CC6E57B11}" type="datetimeFigureOut">
              <a:rPr lang="en-US" smtClean="0"/>
              <a:t>11/19/14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FCBB6-B140-024B-A0C2-C7512076E7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17019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AD7AC-9AD8-6A4D-910A-7D2CC6E57B11}" type="datetimeFigureOut">
              <a:rPr lang="en-US" smtClean="0"/>
              <a:t>11/19/14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FCBB6-B140-024B-A0C2-C7512076E7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28599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AD7AC-9AD8-6A4D-910A-7D2CC6E57B11}" type="datetimeFigureOut">
              <a:rPr lang="en-US" smtClean="0"/>
              <a:t>11/19/14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FCBB6-B140-024B-A0C2-C7512076E7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33736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DAD7AC-9AD8-6A4D-910A-7D2CC6E57B11}" type="datetimeFigureOut">
              <a:rPr lang="en-US" smtClean="0"/>
              <a:t>11/19/14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7FCBB6-B140-024B-A0C2-C7512076E7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5656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gi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gi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8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Relationship Id="rId3" Type="http://schemas.openxmlformats.org/officeDocument/2006/relationships/image" Target="../media/image3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Relationship Id="rId3" Type="http://schemas.openxmlformats.org/officeDocument/2006/relationships/image" Target="../media/image3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gi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-429973" y="18904"/>
            <a:ext cx="4569412" cy="1073968"/>
          </a:xfrm>
        </p:spPr>
        <p:txBody>
          <a:bodyPr>
            <a:normAutofit fontScale="90000"/>
          </a:bodyPr>
          <a:lstStyle/>
          <a:p>
            <a:r>
              <a:rPr lang="en-US" sz="6600" b="1" dirty="0" smtClean="0"/>
              <a:t>11/19/14</a:t>
            </a:r>
            <a:endParaRPr lang="en-US" sz="6600" b="1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21255" y="1092872"/>
            <a:ext cx="3422316" cy="4705538"/>
          </a:xfr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2400" b="1" dirty="0" smtClean="0"/>
              <a:t>***READ THIS!!!!***</a:t>
            </a:r>
          </a:p>
          <a:p>
            <a:pPr marL="0" indent="0">
              <a:buNone/>
            </a:pPr>
            <a:r>
              <a:rPr lang="en-US" sz="2400" b="1" dirty="0" smtClean="0"/>
              <a:t>Announcements:</a:t>
            </a:r>
          </a:p>
          <a:p>
            <a:r>
              <a:rPr lang="en-US" sz="2400" dirty="0" smtClean="0">
                <a:sym typeface="Wingdings"/>
              </a:rPr>
              <a:t>Tutoring this week: </a:t>
            </a:r>
            <a:r>
              <a:rPr lang="en-US" sz="2400" u="sng" dirty="0" smtClean="0">
                <a:sym typeface="Wingdings"/>
              </a:rPr>
              <a:t>Thursday</a:t>
            </a:r>
            <a:r>
              <a:rPr lang="en-US" sz="2400" dirty="0" smtClean="0">
                <a:sym typeface="Wingdings"/>
              </a:rPr>
              <a:t> after school in 324.</a:t>
            </a:r>
          </a:p>
          <a:p>
            <a:r>
              <a:rPr lang="en-US" sz="2400" dirty="0" smtClean="0">
                <a:sym typeface="Wingdings"/>
              </a:rPr>
              <a:t>Unit 3 Test </a:t>
            </a:r>
            <a:r>
              <a:rPr lang="en-US" sz="2400" u="sng" dirty="0" smtClean="0">
                <a:sym typeface="Wingdings"/>
              </a:rPr>
              <a:t>Friday!</a:t>
            </a:r>
          </a:p>
          <a:p>
            <a:r>
              <a:rPr lang="en-US" sz="2400" dirty="0" smtClean="0">
                <a:sym typeface="Wingdings"/>
              </a:rPr>
              <a:t>Notebook Check will be next Monday (weeks 9-12)</a:t>
            </a:r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</p:txBody>
      </p:sp>
      <p:sp>
        <p:nvSpPr>
          <p:cNvPr id="7" name="Content Placeholder 5"/>
          <p:cNvSpPr>
            <a:spLocks noGrp="1"/>
          </p:cNvSpPr>
          <p:nvPr>
            <p:ph sz="half" idx="2"/>
          </p:nvPr>
        </p:nvSpPr>
        <p:spPr>
          <a:xfrm>
            <a:off x="3561589" y="18905"/>
            <a:ext cx="5799201" cy="606942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000" b="1" dirty="0" smtClean="0"/>
              <a:t>Homework</a:t>
            </a:r>
            <a:r>
              <a:rPr lang="en-US" sz="3000" dirty="0" smtClean="0"/>
              <a:t>: Complete Review Objectives 5, 6 &amp; 7. (#19-29)</a:t>
            </a:r>
            <a:endParaRPr lang="en-US" sz="3000" u="sng" dirty="0"/>
          </a:p>
          <a:p>
            <a:pPr marL="0" indent="0">
              <a:buNone/>
              <a:defRPr/>
            </a:pPr>
            <a:r>
              <a:rPr lang="en-US" sz="3000" b="1" dirty="0" smtClean="0"/>
              <a:t>Objective</a:t>
            </a:r>
            <a:r>
              <a:rPr lang="en-US" sz="3000" dirty="0" smtClean="0"/>
              <a:t>: </a:t>
            </a:r>
            <a:r>
              <a:rPr lang="en-US" sz="3000" dirty="0" smtClean="0">
                <a:cs typeface="Calibri"/>
              </a:rPr>
              <a:t>We will be able to explain why atoms form ions and draw Bohr models to illustrate this process.</a:t>
            </a:r>
            <a:endParaRPr lang="en-US" sz="3000" u="sng" dirty="0"/>
          </a:p>
          <a:p>
            <a:pPr marL="0" indent="0">
              <a:buNone/>
            </a:pPr>
            <a:r>
              <a:rPr lang="en-US" sz="3000" b="1" dirty="0" smtClean="0"/>
              <a:t>Standard</a:t>
            </a:r>
            <a:r>
              <a:rPr lang="en-US" sz="3000" dirty="0" smtClean="0"/>
              <a:t>: </a:t>
            </a:r>
            <a:r>
              <a:rPr lang="en-US" sz="3000" u="sng" dirty="0" smtClean="0"/>
              <a:t>IOD 504</a:t>
            </a:r>
            <a:endParaRPr lang="en-US" sz="3000" u="sng" dirty="0"/>
          </a:p>
          <a:p>
            <a:pPr marL="0" indent="0">
              <a:buNone/>
            </a:pPr>
            <a:r>
              <a:rPr lang="en-US" sz="3000" b="1" dirty="0" smtClean="0"/>
              <a:t>Catalyst Answer Choices</a:t>
            </a:r>
            <a:r>
              <a:rPr lang="en-US" sz="3000" dirty="0" smtClean="0"/>
              <a:t>: </a:t>
            </a:r>
          </a:p>
          <a:p>
            <a:pPr marL="514350" indent="-514350">
              <a:buAutoNum type="alphaUcPeriod"/>
            </a:pPr>
            <a:r>
              <a:rPr lang="en-US" sz="3000" dirty="0" smtClean="0"/>
              <a:t>Decreases only		</a:t>
            </a:r>
          </a:p>
          <a:p>
            <a:pPr marL="0" indent="0">
              <a:buNone/>
            </a:pPr>
            <a:r>
              <a:rPr lang="en-US" sz="3000" b="1" dirty="0" smtClean="0"/>
              <a:t>B. </a:t>
            </a:r>
            <a:r>
              <a:rPr lang="en-US" sz="3000" dirty="0" smtClean="0"/>
              <a:t>Remains the same</a:t>
            </a:r>
            <a:endParaRPr lang="en-US" sz="3000" dirty="0" smtClean="0">
              <a:effectLst/>
            </a:endParaRPr>
          </a:p>
          <a:p>
            <a:pPr marL="0" indent="0">
              <a:buNone/>
            </a:pPr>
            <a:r>
              <a:rPr lang="en-US" sz="3000" b="1" dirty="0"/>
              <a:t>C</a:t>
            </a:r>
            <a:r>
              <a:rPr lang="en-US" sz="3000" b="1" dirty="0" smtClean="0"/>
              <a:t>. </a:t>
            </a:r>
            <a:r>
              <a:rPr lang="en-US" sz="3000" dirty="0" smtClean="0"/>
              <a:t>Increases only</a:t>
            </a:r>
          </a:p>
          <a:p>
            <a:pPr marL="0" indent="0">
              <a:buNone/>
            </a:pPr>
            <a:r>
              <a:rPr lang="en-US" sz="3000" b="1" dirty="0" smtClean="0"/>
              <a:t>D. </a:t>
            </a:r>
            <a:r>
              <a:rPr lang="en-US" sz="3000" dirty="0" smtClean="0"/>
              <a:t>increases, then decreases</a:t>
            </a:r>
            <a:endParaRPr lang="en-US" sz="3000" u="sng" dirty="0" smtClean="0"/>
          </a:p>
        </p:txBody>
      </p:sp>
      <p:sp>
        <p:nvSpPr>
          <p:cNvPr id="2" name="Rectangle 1"/>
          <p:cNvSpPr/>
          <p:nvPr/>
        </p:nvSpPr>
        <p:spPr>
          <a:xfrm>
            <a:off x="0" y="6349628"/>
            <a:ext cx="9144000" cy="508372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000000"/>
                </a:solidFill>
              </a:rPr>
              <a:t>11/</a:t>
            </a:r>
            <a:r>
              <a:rPr lang="en-US" sz="2400" dirty="0" smtClean="0">
                <a:solidFill>
                  <a:srgbClr val="000000"/>
                </a:solidFill>
              </a:rPr>
              <a:t>19</a:t>
            </a:r>
            <a:r>
              <a:rPr lang="en-US" sz="2400" dirty="0" smtClean="0">
                <a:solidFill>
                  <a:srgbClr val="000000"/>
                </a:solidFill>
              </a:rPr>
              <a:t>						</a:t>
            </a:r>
            <a:r>
              <a:rPr lang="en-US" sz="2400" dirty="0" smtClean="0">
                <a:solidFill>
                  <a:srgbClr val="000000"/>
                </a:solidFill>
              </a:rPr>
              <a:t>CLASSWORK: Ions</a:t>
            </a:r>
            <a:r>
              <a:rPr lang="en-US" sz="2400" dirty="0" smtClean="0">
                <a:solidFill>
                  <a:srgbClr val="000000"/>
                </a:solidFill>
              </a:rPr>
              <a:t>							</a:t>
            </a:r>
            <a:r>
              <a:rPr lang="en-US" sz="2400" dirty="0" smtClean="0">
                <a:solidFill>
                  <a:srgbClr val="000000"/>
                </a:solidFill>
              </a:rPr>
              <a:t>73</a:t>
            </a:r>
            <a:r>
              <a:rPr lang="en-US" sz="2400" dirty="0" smtClean="0">
                <a:solidFill>
                  <a:srgbClr val="000000"/>
                </a:solidFill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7466650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>
                <a:latin typeface="Calibri"/>
                <a:cs typeface="Calibri"/>
              </a:rPr>
              <a:t>Notes</a:t>
            </a:r>
            <a:endParaRPr lang="en-US" sz="6000" b="1" dirty="0">
              <a:latin typeface="Calibri"/>
              <a:cs typeface="Calibri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i="1" dirty="0" smtClean="0"/>
              <a:t>Why do neutral atoms form ions?</a:t>
            </a:r>
          </a:p>
          <a:p>
            <a:pPr marL="0" indent="0">
              <a:buNone/>
            </a:pPr>
            <a:endParaRPr lang="en-US" sz="4400" u="sng" dirty="0"/>
          </a:p>
        </p:txBody>
      </p:sp>
      <p:pic>
        <p:nvPicPr>
          <p:cNvPr id="7" name="Picture 6" descr="P12A9_Q11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550" y="2424143"/>
            <a:ext cx="8096250" cy="3714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36848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01634"/>
            <a:ext cx="8229600" cy="1143000"/>
          </a:xfrm>
        </p:spPr>
        <p:txBody>
          <a:bodyPr>
            <a:normAutofit/>
          </a:bodyPr>
          <a:lstStyle/>
          <a:p>
            <a:r>
              <a:rPr lang="en-US" sz="6000" b="1" dirty="0" smtClean="0">
                <a:latin typeface="Calibri"/>
                <a:cs typeface="Calibri"/>
              </a:rPr>
              <a:t>Read This</a:t>
            </a:r>
            <a:endParaRPr lang="en-US" sz="6000" b="1" dirty="0">
              <a:latin typeface="Calibri"/>
              <a:cs typeface="Calibri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71189"/>
            <a:ext cx="8229600" cy="5431234"/>
          </a:xfrm>
        </p:spPr>
        <p:txBody>
          <a:bodyPr>
            <a:normAutofit lnSpcReduction="10000"/>
          </a:bodyPr>
          <a:lstStyle/>
          <a:p>
            <a:r>
              <a:rPr lang="en-US" sz="4400" dirty="0" smtClean="0"/>
              <a:t>Atoms </a:t>
            </a:r>
            <a:r>
              <a:rPr lang="en-US" sz="4400" dirty="0"/>
              <a:t>will form an ion based on </a:t>
            </a:r>
            <a:r>
              <a:rPr lang="en-US" sz="4400" u="sng" dirty="0">
                <a:solidFill>
                  <a:srgbClr val="0000FF"/>
                </a:solidFill>
              </a:rPr>
              <a:t>the </a:t>
            </a:r>
            <a:r>
              <a:rPr lang="en-US" sz="4400" u="sng" dirty="0" smtClean="0">
                <a:solidFill>
                  <a:srgbClr val="0000FF"/>
                </a:solidFill>
              </a:rPr>
              <a:t>least </a:t>
            </a:r>
            <a:r>
              <a:rPr lang="en-US" sz="4400" u="sng" dirty="0">
                <a:solidFill>
                  <a:srgbClr val="0000FF"/>
                </a:solidFill>
              </a:rPr>
              <a:t>amount of energy </a:t>
            </a:r>
            <a:r>
              <a:rPr lang="en-US" sz="4400" u="sng" dirty="0" smtClean="0">
                <a:solidFill>
                  <a:srgbClr val="0000FF"/>
                </a:solidFill>
              </a:rPr>
              <a:t>to fill an outer shell. </a:t>
            </a:r>
          </a:p>
          <a:p>
            <a:r>
              <a:rPr lang="en-US" sz="4400" b="1" i="1" dirty="0" smtClean="0"/>
              <a:t>What are fluorine’s</a:t>
            </a:r>
            <a:br>
              <a:rPr lang="en-US" sz="4400" b="1" i="1" dirty="0" smtClean="0"/>
            </a:br>
            <a:r>
              <a:rPr lang="en-US" sz="4400" b="1" i="1" dirty="0" smtClean="0"/>
              <a:t>options for having a </a:t>
            </a:r>
            <a:br>
              <a:rPr lang="en-US" sz="4400" b="1" i="1" dirty="0" smtClean="0"/>
            </a:br>
            <a:r>
              <a:rPr lang="en-US" sz="4400" b="1" i="1" dirty="0" smtClean="0"/>
              <a:t>full outer shell?</a:t>
            </a:r>
            <a:endParaRPr lang="en-US" sz="4400" b="1" i="1" dirty="0"/>
          </a:p>
          <a:p>
            <a:r>
              <a:rPr lang="en-US" sz="4400" b="1" i="1" dirty="0" smtClean="0"/>
              <a:t>Which do you think would</a:t>
            </a:r>
            <a:br>
              <a:rPr lang="en-US" sz="4400" b="1" i="1" dirty="0" smtClean="0"/>
            </a:br>
            <a:r>
              <a:rPr lang="en-US" sz="4400" b="1" i="1" dirty="0" smtClean="0"/>
              <a:t> take the least energy?</a:t>
            </a:r>
            <a:endParaRPr lang="en-US" sz="4400" b="1" i="1" dirty="0"/>
          </a:p>
          <a:p>
            <a:endParaRPr lang="en-US" sz="4400" u="sng" dirty="0"/>
          </a:p>
        </p:txBody>
      </p:sp>
      <p:pic>
        <p:nvPicPr>
          <p:cNvPr id="5" name="Picture 4" descr="Screen Shot 2014-11-14 at 7.58.25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6693" y="2940193"/>
            <a:ext cx="2675576" cy="39178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53712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>
                <a:latin typeface="Calibri"/>
                <a:cs typeface="Calibri"/>
              </a:rPr>
              <a:t>Read This</a:t>
            </a:r>
            <a:endParaRPr lang="en-US" sz="6000" b="1" dirty="0">
              <a:latin typeface="Calibri"/>
              <a:cs typeface="Calibri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I</a:t>
            </a:r>
            <a:r>
              <a:rPr lang="en-US" sz="4400" dirty="0" smtClean="0"/>
              <a:t>t </a:t>
            </a:r>
            <a:r>
              <a:rPr lang="en-US" sz="4400" dirty="0"/>
              <a:t>takes less energy for lithium to lose one electron </a:t>
            </a:r>
            <a:r>
              <a:rPr lang="en-US" sz="4400" dirty="0" smtClean="0"/>
              <a:t>compared to the energy required to gain </a:t>
            </a:r>
            <a:r>
              <a:rPr lang="en-US" sz="4400" dirty="0"/>
              <a:t>7 electrons.</a:t>
            </a:r>
          </a:p>
          <a:p>
            <a:pPr marL="0" indent="0">
              <a:buNone/>
            </a:pPr>
            <a:endParaRPr lang="en-US" sz="4400" u="sng" dirty="0"/>
          </a:p>
        </p:txBody>
      </p:sp>
      <p:pic>
        <p:nvPicPr>
          <p:cNvPr id="4" name="Picture 3" descr="ion3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3045" y="3928643"/>
            <a:ext cx="4006013" cy="2670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99934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>
                <a:latin typeface="Calibri"/>
                <a:cs typeface="Calibri"/>
              </a:rPr>
              <a:t>Sodium Ion</a:t>
            </a:r>
            <a:endParaRPr lang="en-US" sz="6000" b="1" dirty="0">
              <a:latin typeface="Calibri"/>
              <a:cs typeface="Calibri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4637226"/>
            <a:ext cx="8476381" cy="196417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4400" dirty="0" smtClean="0"/>
              <a:t>If the sodium ion loses one electron, what charge will the sodium ion have? Why?</a:t>
            </a:r>
            <a:endParaRPr lang="en-US" sz="4400" dirty="0"/>
          </a:p>
        </p:txBody>
      </p:sp>
      <p:pic>
        <p:nvPicPr>
          <p:cNvPr id="5" name="Picture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5818" y="1264067"/>
            <a:ext cx="5403273" cy="3260552"/>
          </a:xfrm>
          <a:prstGeom prst="rect">
            <a:avLst/>
          </a:prstGeom>
          <a:extLst>
            <a:ext uri="{FAA26D3D-D897-4be2-8F04-BA451C77F1D7}">
              <ma14:placeholderFlag xmlns:ma14="http://schemas.microsoft.com/office/mac/drawingml/2011/main"/>
            </a:ext>
          </a:extLst>
        </p:spPr>
      </p:pic>
    </p:spTree>
    <p:extLst>
      <p:ext uri="{BB962C8B-B14F-4D97-AF65-F5344CB8AC3E}">
        <p14:creationId xmlns:p14="http://schemas.microsoft.com/office/powerpoint/2010/main" val="23422322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>
                <a:latin typeface="Calibri"/>
                <a:cs typeface="Calibri"/>
              </a:rPr>
              <a:t>Chlorine Ion</a:t>
            </a:r>
            <a:endParaRPr lang="en-US" sz="6000" b="1" dirty="0">
              <a:latin typeface="Calibri"/>
              <a:cs typeface="Calibri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04312"/>
            <a:ext cx="8229600" cy="1621851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4400" dirty="0" smtClean="0"/>
              <a:t>If the chlorine ion gains one electron, what charge will the sodium ion have? Why?</a:t>
            </a:r>
            <a:endParaRPr lang="en-US" sz="4400" dirty="0"/>
          </a:p>
        </p:txBody>
      </p:sp>
      <p:pic>
        <p:nvPicPr>
          <p:cNvPr id="6" name="Picture 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7506" y="1298913"/>
            <a:ext cx="5750099" cy="3348182"/>
          </a:xfrm>
          <a:prstGeom prst="rect">
            <a:avLst/>
          </a:prstGeom>
          <a:extLst>
            <a:ext uri="{FAA26D3D-D897-4be2-8F04-BA451C77F1D7}">
              <ma14:placeholderFlag xmlns:ma14="http://schemas.microsoft.com/office/mac/drawingml/2011/main"/>
            </a:ext>
          </a:extLst>
        </p:spPr>
      </p:pic>
    </p:spTree>
    <p:extLst>
      <p:ext uri="{BB962C8B-B14F-4D97-AF65-F5344CB8AC3E}">
        <p14:creationId xmlns:p14="http://schemas.microsoft.com/office/powerpoint/2010/main" val="19846908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>
                <a:latin typeface="Calibri"/>
                <a:cs typeface="Calibri"/>
              </a:rPr>
              <a:t>Practice</a:t>
            </a:r>
            <a:endParaRPr lang="en-US" sz="6000" b="1" dirty="0">
              <a:latin typeface="Calibri"/>
              <a:cs typeface="Calibri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>
              <a:buFont typeface="+mj-lt"/>
              <a:buAutoNum type="alphaUcPeriod"/>
            </a:pPr>
            <a:r>
              <a:rPr lang="en-US" sz="4400" dirty="0" smtClean="0"/>
              <a:t>An atom that gains 2 electrons will have a _____ charge because _________________.</a:t>
            </a:r>
          </a:p>
          <a:p>
            <a:pPr marL="742950" indent="-742950">
              <a:buFont typeface="+mj-lt"/>
              <a:buAutoNum type="alphaUcPeriod"/>
            </a:pPr>
            <a:r>
              <a:rPr lang="en-US" sz="4400" dirty="0" smtClean="0"/>
              <a:t>An </a:t>
            </a:r>
            <a:r>
              <a:rPr lang="en-US" sz="4400" dirty="0"/>
              <a:t>atom that </a:t>
            </a:r>
            <a:r>
              <a:rPr lang="en-US" sz="4400" dirty="0" smtClean="0"/>
              <a:t>loses </a:t>
            </a:r>
            <a:r>
              <a:rPr lang="en-US" sz="4400" dirty="0"/>
              <a:t>2 electrons will have a _____ charge because </a:t>
            </a:r>
            <a:r>
              <a:rPr lang="en-US" sz="4400" dirty="0" smtClean="0"/>
              <a:t>_________________</a:t>
            </a:r>
            <a:r>
              <a:rPr lang="en-US" sz="4400" dirty="0"/>
              <a:t>.</a:t>
            </a:r>
          </a:p>
          <a:p>
            <a:pPr marL="742950" indent="-742950">
              <a:buFont typeface="+mj-lt"/>
              <a:buAutoNum type="alphaUcPeriod"/>
            </a:pPr>
            <a:endParaRPr lang="en-US" sz="4400" dirty="0"/>
          </a:p>
        </p:txBody>
      </p:sp>
      <p:sp>
        <p:nvSpPr>
          <p:cNvPr id="4" name="TextBox 3"/>
          <p:cNvSpPr txBox="1"/>
          <p:nvPr/>
        </p:nvSpPr>
        <p:spPr>
          <a:xfrm>
            <a:off x="4017818" y="2355273"/>
            <a:ext cx="140854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0080FF"/>
                </a:solidFill>
              </a:rPr>
              <a:t>-2</a:t>
            </a:r>
            <a:endParaRPr lang="en-US" sz="4000" dirty="0">
              <a:solidFill>
                <a:srgbClr val="0080FF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94182" y="2861616"/>
            <a:ext cx="586970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0080FF"/>
                </a:solidFill>
              </a:rPr>
              <a:t>You add 2 negative charges</a:t>
            </a:r>
            <a:endParaRPr lang="en-US" sz="4000" dirty="0">
              <a:solidFill>
                <a:srgbClr val="0080FF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800763" y="4308763"/>
            <a:ext cx="140854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rgbClr val="0080FF"/>
                </a:solidFill>
              </a:rPr>
              <a:t>+</a:t>
            </a:r>
            <a:r>
              <a:rPr lang="en-US" sz="4000" dirty="0" smtClean="0">
                <a:solidFill>
                  <a:srgbClr val="0080FF"/>
                </a:solidFill>
              </a:rPr>
              <a:t>2</a:t>
            </a:r>
            <a:endParaRPr lang="en-US" sz="4000" dirty="0">
              <a:solidFill>
                <a:srgbClr val="0080FF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274291" y="5016649"/>
            <a:ext cx="586970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0080FF"/>
                </a:solidFill>
              </a:rPr>
              <a:t>You remove 2 negative charges</a:t>
            </a:r>
            <a:endParaRPr lang="en-US" sz="4000" dirty="0">
              <a:solidFill>
                <a:srgbClr val="008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1111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8" grpId="0"/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/>
              <a:t>Agenda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Catalyst/Announcements</a:t>
            </a:r>
          </a:p>
          <a:p>
            <a:r>
              <a:rPr lang="en-US" sz="4400" dirty="0" smtClean="0"/>
              <a:t>HW Review</a:t>
            </a:r>
          </a:p>
          <a:p>
            <a:r>
              <a:rPr lang="en-US" sz="4400" dirty="0" smtClean="0"/>
              <a:t>Review POGIL</a:t>
            </a:r>
          </a:p>
          <a:p>
            <a:r>
              <a:rPr lang="en-US" sz="4400" dirty="0" smtClean="0"/>
              <a:t>Notes: Ions</a:t>
            </a:r>
          </a:p>
          <a:p>
            <a:r>
              <a:rPr lang="en-US" sz="4400" dirty="0" smtClean="0"/>
              <a:t>Practice: Ions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41519626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/>
              <a:t>HW Review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 smtClean="0"/>
              <a:t>10. 62.7 </a:t>
            </a:r>
            <a:r>
              <a:rPr lang="en-US" sz="4400" dirty="0" err="1" smtClean="0"/>
              <a:t>amu</a:t>
            </a:r>
            <a:endParaRPr lang="en-US" sz="4400" dirty="0" smtClean="0"/>
          </a:p>
          <a:p>
            <a:pPr marL="0" indent="0">
              <a:buNone/>
            </a:pPr>
            <a:r>
              <a:rPr lang="en-US" sz="4400" dirty="0" smtClean="0"/>
              <a:t>11. 237.98 </a:t>
            </a:r>
            <a:r>
              <a:rPr lang="en-US" sz="4400" dirty="0" err="1" smtClean="0"/>
              <a:t>amu</a:t>
            </a:r>
            <a:endParaRPr lang="en-US" sz="4400" dirty="0" smtClean="0"/>
          </a:p>
          <a:p>
            <a:pPr marL="0" indent="0">
              <a:buNone/>
            </a:pPr>
            <a:r>
              <a:rPr lang="en-US" sz="4400" dirty="0" smtClean="0"/>
              <a:t>14.</a:t>
            </a:r>
          </a:p>
          <a:p>
            <a:pPr marL="0" indent="0">
              <a:buNone/>
            </a:pPr>
            <a:r>
              <a:rPr lang="en-US" sz="4400" dirty="0" smtClean="0"/>
              <a:t>18.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4400" dirty="0"/>
              <a:t>	</a:t>
            </a:r>
            <a:r>
              <a:rPr lang="en-US" sz="4400" dirty="0" smtClean="0"/>
              <a:t>	C		C		E		M	E		C		C		M</a:t>
            </a:r>
          </a:p>
          <a:p>
            <a:pPr marL="0" indent="0">
              <a:buNone/>
            </a:pPr>
            <a:endParaRPr lang="en-US" sz="44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639515"/>
              </p:ext>
            </p:extLst>
          </p:nvPr>
        </p:nvGraphicFramePr>
        <p:xfrm>
          <a:off x="1361698" y="3465856"/>
          <a:ext cx="7782299" cy="4572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11757"/>
                <a:gridCol w="1111757"/>
                <a:gridCol w="1111757"/>
                <a:gridCol w="1111757"/>
                <a:gridCol w="1111757"/>
                <a:gridCol w="1111757"/>
                <a:gridCol w="1111757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Iron-80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aseline="30000" dirty="0" smtClean="0"/>
                        <a:t>80</a:t>
                      </a:r>
                      <a:r>
                        <a:rPr lang="en-US" sz="2400" baseline="-25000" dirty="0" smtClean="0"/>
                        <a:t>26</a:t>
                      </a:r>
                      <a:r>
                        <a:rPr lang="en-US" sz="2400" dirty="0" smtClean="0"/>
                        <a:t>Fe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26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26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26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54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80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5" name="Picture 4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2327" r="49110" b="18780"/>
          <a:stretch/>
        </p:blipFill>
        <p:spPr bwMode="auto">
          <a:xfrm>
            <a:off x="4957926" y="4188451"/>
            <a:ext cx="1913439" cy="947332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6" name="Picture 5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197" t="62327" b="18601"/>
          <a:stretch/>
        </p:blipFill>
        <p:spPr bwMode="auto">
          <a:xfrm>
            <a:off x="1280160" y="4201545"/>
            <a:ext cx="1886842" cy="962978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7" name="Picture 6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197" t="81080"/>
          <a:stretch/>
        </p:blipFill>
        <p:spPr bwMode="auto">
          <a:xfrm>
            <a:off x="3158428" y="4188451"/>
            <a:ext cx="1886842" cy="95515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8" name="Picture 7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0899" r="49110"/>
          <a:stretch/>
        </p:blipFill>
        <p:spPr bwMode="auto">
          <a:xfrm>
            <a:off x="6833716" y="4188451"/>
            <a:ext cx="1913439" cy="957502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3807461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>
                <a:latin typeface="Calibri"/>
                <a:cs typeface="Calibri"/>
              </a:rPr>
              <a:t>POGIL Review</a:t>
            </a:r>
            <a:endParaRPr lang="en-US" sz="6000" b="1" dirty="0">
              <a:latin typeface="Calibri"/>
              <a:cs typeface="Calibri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Take out your POGIL Ions packet from yesterday and be ready to answer questions if Miss Miller calls on you.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6031216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>
                <a:latin typeface="Calibri"/>
                <a:cs typeface="Calibri"/>
              </a:rPr>
              <a:t>Classwork</a:t>
            </a:r>
            <a:endParaRPr lang="en-US" sz="6000" b="1" dirty="0">
              <a:latin typeface="Calibri"/>
              <a:cs typeface="Calibri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Take out your worksheet for today. Answer this question at the top:</a:t>
            </a:r>
          </a:p>
          <a:p>
            <a:pPr lvl="1"/>
            <a:r>
              <a:rPr lang="en-US" sz="4000" i="1" dirty="0" smtClean="0">
                <a:solidFill>
                  <a:schemeClr val="accent4">
                    <a:lumMod val="75000"/>
                  </a:schemeClr>
                </a:solidFill>
              </a:rPr>
              <a:t>In </a:t>
            </a:r>
            <a:r>
              <a:rPr lang="en-US" sz="4000" i="1" dirty="0">
                <a:solidFill>
                  <a:schemeClr val="accent4">
                    <a:lumMod val="75000"/>
                  </a:schemeClr>
                </a:solidFill>
              </a:rPr>
              <a:t>your own words what is an ion and how is it different from a neutral atom?</a:t>
            </a:r>
            <a:r>
              <a:rPr lang="en-US" sz="4000" i="1" dirty="0" smtClean="0">
                <a:solidFill>
                  <a:schemeClr val="accent4">
                    <a:lumMod val="75000"/>
                  </a:schemeClr>
                </a:solidFill>
                <a:effectLst/>
              </a:rPr>
              <a:t> </a:t>
            </a:r>
            <a:endParaRPr lang="en-US" sz="4000" i="1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69287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>
                <a:latin typeface="Calibri"/>
                <a:cs typeface="Calibri"/>
              </a:rPr>
              <a:t>Ions</a:t>
            </a:r>
            <a:endParaRPr lang="en-US" sz="6000" b="1" dirty="0">
              <a:latin typeface="Calibri"/>
              <a:cs typeface="Calibri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 smtClean="0"/>
              <a:t>An ion is </a:t>
            </a:r>
            <a:r>
              <a:rPr lang="en-US" sz="4400" u="sng" dirty="0" smtClean="0">
                <a:solidFill>
                  <a:srgbClr val="0000FF"/>
                </a:solidFill>
              </a:rPr>
              <a:t>an atom with a positive or negative charge.</a:t>
            </a:r>
          </a:p>
          <a:p>
            <a:r>
              <a:rPr lang="en-US" sz="4000" dirty="0" smtClean="0">
                <a:solidFill>
                  <a:srgbClr val="0000FF"/>
                </a:solidFill>
              </a:rPr>
              <a:t>Occur when there is an unequal number of protons and electrons.</a:t>
            </a:r>
          </a:p>
          <a:p>
            <a:pPr marL="0" indent="0">
              <a:buNone/>
            </a:pPr>
            <a:endParaRPr lang="en-US" sz="4400" dirty="0" smtClean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en-US" sz="4400" u="sng" dirty="0"/>
          </a:p>
        </p:txBody>
      </p:sp>
      <p:pic>
        <p:nvPicPr>
          <p:cNvPr id="4" name="Picture 3" descr="Beryllium_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3454" y="4369503"/>
            <a:ext cx="2332182" cy="2633994"/>
          </a:xfrm>
          <a:prstGeom prst="rect">
            <a:avLst/>
          </a:prstGeom>
        </p:spPr>
      </p:pic>
      <p:pic>
        <p:nvPicPr>
          <p:cNvPr id="5" name="Picture 4" descr="Nitride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2908" y="4374972"/>
            <a:ext cx="2279073" cy="25975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86009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>
                <a:latin typeface="Calibri"/>
                <a:cs typeface="Calibri"/>
              </a:rPr>
              <a:t>Ions</a:t>
            </a:r>
            <a:endParaRPr lang="en-US" sz="6000" b="1" dirty="0">
              <a:latin typeface="Calibri"/>
              <a:cs typeface="Calibri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>
                <a:solidFill>
                  <a:srgbClr val="0000FF"/>
                </a:solidFill>
              </a:rPr>
              <a:t>Ions are created by the loss or gain of </a:t>
            </a:r>
            <a:r>
              <a:rPr lang="en-US" sz="4400" u="sng" dirty="0" smtClean="0">
                <a:solidFill>
                  <a:srgbClr val="0000FF"/>
                </a:solidFill>
              </a:rPr>
              <a:t>electrons.</a:t>
            </a:r>
            <a:endParaRPr lang="en-US" sz="4000" dirty="0" smtClean="0">
              <a:solidFill>
                <a:srgbClr val="0000FF"/>
              </a:solidFill>
            </a:endParaRPr>
          </a:p>
          <a:p>
            <a:pPr marL="0" indent="0">
              <a:buNone/>
            </a:pPr>
            <a:endParaRPr lang="en-US" sz="4400" dirty="0" smtClean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en-US" sz="4400" u="sng" dirty="0"/>
          </a:p>
        </p:txBody>
      </p:sp>
      <p:pic>
        <p:nvPicPr>
          <p:cNvPr id="4" name="Picture 3" descr="Beryllium_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1" y="3191986"/>
            <a:ext cx="2932545" cy="3312051"/>
          </a:xfrm>
          <a:prstGeom prst="rect">
            <a:avLst/>
          </a:prstGeom>
        </p:spPr>
      </p:pic>
      <p:pic>
        <p:nvPicPr>
          <p:cNvPr id="5" name="Picture 4" descr="Nitride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9272" y="3191986"/>
            <a:ext cx="2755633" cy="31406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82381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5372" y="-13130"/>
            <a:ext cx="8229600" cy="1143000"/>
          </a:xfrm>
        </p:spPr>
        <p:txBody>
          <a:bodyPr>
            <a:normAutofit/>
          </a:bodyPr>
          <a:lstStyle/>
          <a:p>
            <a:r>
              <a:rPr lang="en-US" sz="6000" b="1" dirty="0" smtClean="0">
                <a:latin typeface="Calibri"/>
                <a:cs typeface="Calibri"/>
              </a:rPr>
              <a:t>Discuss</a:t>
            </a:r>
            <a:endParaRPr lang="en-US" sz="6000" b="1" dirty="0">
              <a:latin typeface="Calibri"/>
              <a:cs typeface="Calibri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1984" y="112987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 smtClean="0"/>
              <a:t>Lithium atoms like to form lithium ions with a +1 charge. Why can’t you add 1 proton to a lithium atom to form the lithium ion?</a:t>
            </a:r>
          </a:p>
          <a:p>
            <a:pPr marL="0" indent="0">
              <a:buNone/>
            </a:pPr>
            <a:endParaRPr lang="en-US" sz="4400" u="sng" dirty="0"/>
          </a:p>
        </p:txBody>
      </p:sp>
      <p:pic>
        <p:nvPicPr>
          <p:cNvPr id="6" name="Picture 5" descr="Li_atom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7095" y="4102100"/>
            <a:ext cx="5511800" cy="2755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19657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>
                <a:latin typeface="Calibri"/>
                <a:cs typeface="Calibri"/>
              </a:rPr>
              <a:t>**Key Point</a:t>
            </a:r>
            <a:endParaRPr lang="en-US" sz="6000" b="1" dirty="0">
              <a:latin typeface="Calibri"/>
              <a:cs typeface="Calibri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i="1" dirty="0" smtClean="0"/>
              <a:t>Why do neutral atoms form ions?</a:t>
            </a:r>
          </a:p>
          <a:p>
            <a:r>
              <a:rPr lang="en-US" sz="4400" dirty="0" smtClean="0">
                <a:solidFill>
                  <a:srgbClr val="0000FF"/>
                </a:solidFill>
              </a:rPr>
              <a:t>An atom is most stable when it has a full outer shell of valence electrons. Atoms will gain or lose electrons until they are stable and have a full outer shell.</a:t>
            </a:r>
            <a:endParaRPr lang="en-US" sz="4400" u="sng" dirty="0" smtClean="0">
              <a:solidFill>
                <a:srgbClr val="0000FF"/>
              </a:solidFill>
            </a:endParaRPr>
          </a:p>
          <a:p>
            <a:pPr marL="0" indent="0">
              <a:buNone/>
            </a:pPr>
            <a:endParaRPr lang="en-US" sz="4400" u="sng" dirty="0"/>
          </a:p>
        </p:txBody>
      </p:sp>
    </p:spTree>
    <p:extLst>
      <p:ext uri="{BB962C8B-B14F-4D97-AF65-F5344CB8AC3E}">
        <p14:creationId xmlns:p14="http://schemas.microsoft.com/office/powerpoint/2010/main" val="12328030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2089</TotalTime>
  <Words>439</Words>
  <Application>Microsoft Macintosh PowerPoint</Application>
  <PresentationFormat>On-screen Show (4:3)</PresentationFormat>
  <Paragraphs>71</Paragraphs>
  <Slides>15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11/19/14</vt:lpstr>
      <vt:lpstr>Agenda</vt:lpstr>
      <vt:lpstr>HW Review</vt:lpstr>
      <vt:lpstr>POGIL Review</vt:lpstr>
      <vt:lpstr>Classwork</vt:lpstr>
      <vt:lpstr>Ions</vt:lpstr>
      <vt:lpstr>Ions</vt:lpstr>
      <vt:lpstr>Discuss</vt:lpstr>
      <vt:lpstr>**Key Point</vt:lpstr>
      <vt:lpstr>Notes</vt:lpstr>
      <vt:lpstr>Read This</vt:lpstr>
      <vt:lpstr>Read This</vt:lpstr>
      <vt:lpstr>Sodium Ion</vt:lpstr>
      <vt:lpstr>Chlorine Ion</vt:lpstr>
      <vt:lpstr>Practice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Ions Review (POGIL)</dc:title>
  <dc:creator>Lauren Beggs</dc:creator>
  <cp:lastModifiedBy>Betsy Miller</cp:lastModifiedBy>
  <cp:revision>33</cp:revision>
  <dcterms:created xsi:type="dcterms:W3CDTF">2014-11-13T19:43:33Z</dcterms:created>
  <dcterms:modified xsi:type="dcterms:W3CDTF">2014-11-19T21:12:57Z</dcterms:modified>
</cp:coreProperties>
</file>