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86" r:id="rId2"/>
    <p:sldId id="287" r:id="rId3"/>
    <p:sldId id="258" r:id="rId4"/>
    <p:sldId id="269" r:id="rId5"/>
    <p:sldId id="261" r:id="rId6"/>
    <p:sldId id="260" r:id="rId7"/>
    <p:sldId id="262" r:id="rId8"/>
    <p:sldId id="271" r:id="rId9"/>
    <p:sldId id="272" r:id="rId10"/>
    <p:sldId id="265" r:id="rId11"/>
    <p:sldId id="270" r:id="rId12"/>
    <p:sldId id="273" r:id="rId13"/>
    <p:sldId id="274" r:id="rId14"/>
    <p:sldId id="264" r:id="rId15"/>
    <p:sldId id="276" r:id="rId16"/>
    <p:sldId id="263" r:id="rId17"/>
    <p:sldId id="275" r:id="rId18"/>
    <p:sldId id="277" r:id="rId19"/>
    <p:sldId id="278" r:id="rId20"/>
    <p:sldId id="266" r:id="rId21"/>
    <p:sldId id="279" r:id="rId22"/>
    <p:sldId id="268" r:id="rId23"/>
    <p:sldId id="280" r:id="rId24"/>
    <p:sldId id="281" r:id="rId25"/>
    <p:sldId id="282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A7FCD-05DF-674E-876F-AC9BC0BF23C6}" type="datetimeFigureOut">
              <a:rPr lang="en-US" smtClean="0"/>
              <a:t>11/5/14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96203-4C39-7F46-8A00-FE644165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3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43C3F2-93EE-764B-9AEE-BA47C3371D9A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examples.yourdictionary.com</a:t>
            </a:r>
            <a:r>
              <a:rPr lang="en-US" dirty="0" smtClean="0"/>
              <a:t>/examples-of-homogeneous-</a:t>
            </a:r>
            <a:r>
              <a:rPr lang="en-US" dirty="0" err="1" smtClean="0"/>
              <a:t>mixture.html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96203-4C39-7F46-8A00-FE644165051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96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examples.yourdictionary.com</a:t>
            </a:r>
            <a:r>
              <a:rPr lang="en-US" dirty="0" smtClean="0"/>
              <a:t>/examples-of-heterogeneous-</a:t>
            </a:r>
            <a:r>
              <a:rPr lang="en-US" dirty="0" err="1" smtClean="0"/>
              <a:t>mixture.html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96203-4C39-7F46-8A00-FE644165051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9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AE27-0498-3A4E-8447-F0B318418A0C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BB-3CA0-7D44-A6B4-5F329FACE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0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AE27-0498-3A4E-8447-F0B318418A0C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BB-3CA0-7D44-A6B4-5F329FACE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AE27-0498-3A4E-8447-F0B318418A0C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BB-3CA0-7D44-A6B4-5F329FACE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2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AE27-0498-3A4E-8447-F0B318418A0C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BB-3CA0-7D44-A6B4-5F329FACE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AE27-0498-3A4E-8447-F0B318418A0C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BB-3CA0-7D44-A6B4-5F329FACE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6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AE27-0498-3A4E-8447-F0B318418A0C}" type="datetimeFigureOut">
              <a:rPr lang="en-US" smtClean="0"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BB-3CA0-7D44-A6B4-5F329FACE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AE27-0498-3A4E-8447-F0B318418A0C}" type="datetimeFigureOut">
              <a:rPr lang="en-US" smtClean="0"/>
              <a:t>11/5/14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BB-3CA0-7D44-A6B4-5F329FACE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8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AE27-0498-3A4E-8447-F0B318418A0C}" type="datetimeFigureOut">
              <a:rPr lang="en-US" smtClean="0"/>
              <a:t>11/5/14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BB-3CA0-7D44-A6B4-5F329FACE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2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AE27-0498-3A4E-8447-F0B318418A0C}" type="datetimeFigureOut">
              <a:rPr lang="en-US" smtClean="0"/>
              <a:t>11/5/14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BB-3CA0-7D44-A6B4-5F329FACE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9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AE27-0498-3A4E-8447-F0B318418A0C}" type="datetimeFigureOut">
              <a:rPr lang="en-US" smtClean="0"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BB-3CA0-7D44-A6B4-5F329FACE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2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AE27-0498-3A4E-8447-F0B318418A0C}" type="datetimeFigureOut">
              <a:rPr lang="en-US" smtClean="0"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73BB-3CA0-7D44-A6B4-5F329FACE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6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1AE27-0498-3A4E-8447-F0B318418A0C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D73BB-3CA0-7D44-A6B4-5F329FACE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0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1143000"/>
          </a:xfrm>
        </p:spPr>
        <p:txBody>
          <a:bodyPr/>
          <a:lstStyle/>
          <a:p>
            <a:r>
              <a:rPr lang="en-US" sz="6600" b="1" dirty="0" smtClean="0">
                <a:latin typeface="Arial" charset="0"/>
              </a:rPr>
              <a:t>11/4/</a:t>
            </a:r>
            <a:r>
              <a:rPr lang="en-US" sz="6600" b="1" dirty="0">
                <a:latin typeface="Arial" charset="0"/>
              </a:rPr>
              <a:t>14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sz="half" idx="1"/>
          </p:nvPr>
        </p:nvSpPr>
        <p:spPr>
          <a:xfrm>
            <a:off x="0" y="1158875"/>
            <a:ext cx="3933825" cy="516572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b="1" dirty="0">
                <a:latin typeface="Calibri" charset="0"/>
                <a:cs typeface="Arial" charset="0"/>
              </a:rPr>
              <a:t>Homework</a:t>
            </a:r>
            <a:r>
              <a:rPr lang="en-US" dirty="0">
                <a:latin typeface="Calibri" charset="0"/>
                <a:cs typeface="Arial" charset="0"/>
              </a:rPr>
              <a:t>: </a:t>
            </a:r>
            <a:r>
              <a:rPr lang="en-US" dirty="0" smtClean="0">
                <a:latin typeface="Calibri" charset="0"/>
                <a:cs typeface="Arial" charset="0"/>
              </a:rPr>
              <a:t>Agenda Questions. </a:t>
            </a:r>
            <a:endParaRPr lang="en-US" b="1" dirty="0">
              <a:latin typeface="Calibri" charset="0"/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b="1" dirty="0" smtClean="0">
              <a:latin typeface="Calibri" charset="0"/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b="1" dirty="0" smtClean="0">
                <a:latin typeface="Calibri" charset="0"/>
                <a:cs typeface="Arial" charset="0"/>
              </a:rPr>
              <a:t>Objective</a:t>
            </a:r>
            <a:r>
              <a:rPr lang="en-US" dirty="0">
                <a:latin typeface="Calibri" charset="0"/>
                <a:cs typeface="Arial" charset="0"/>
              </a:rPr>
              <a:t>: </a:t>
            </a:r>
            <a:r>
              <a:rPr lang="en-US" dirty="0">
                <a:cs typeface="Calibri"/>
              </a:rPr>
              <a:t>We will be able to identify if a substance is a homogenous or heterogeneous mixture.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>
              <a:ea typeface="ＭＳ Ｐゴシック" charset="0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24600"/>
            <a:ext cx="9178925" cy="5524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11/5					Classification of Matter Notes			62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6934200" y="7207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342" name="Content Placeholder 7"/>
          <p:cNvSpPr>
            <a:spLocks noGrp="1"/>
          </p:cNvSpPr>
          <p:nvPr>
            <p:ph sz="half" idx="2"/>
          </p:nvPr>
        </p:nvSpPr>
        <p:spPr>
          <a:xfrm>
            <a:off x="4419600" y="1090612"/>
            <a:ext cx="4648200" cy="5233987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b="1" dirty="0">
                <a:latin typeface="Calibri" charset="0"/>
              </a:rPr>
              <a:t>Standard</a:t>
            </a:r>
            <a:r>
              <a:rPr lang="en-US" dirty="0" smtClean="0">
                <a:latin typeface="Calibri" charset="0"/>
              </a:rPr>
              <a:t>: </a:t>
            </a:r>
            <a:r>
              <a:rPr lang="en-US" u="sng" dirty="0" smtClean="0"/>
              <a:t>SI 301</a:t>
            </a:r>
            <a:r>
              <a:rPr lang="en-US" dirty="0" smtClean="0"/>
              <a:t>: Understand the methods and tools used in an experiment.</a:t>
            </a:r>
          </a:p>
          <a:p>
            <a:pPr marL="0" indent="0">
              <a:buFont typeface="Arial" charset="0"/>
              <a:buNone/>
            </a:pPr>
            <a:endParaRPr lang="en-US" b="1" dirty="0">
              <a:latin typeface="Calibri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alibri" charset="0"/>
              </a:rPr>
              <a:t>Catalyst</a:t>
            </a:r>
            <a:r>
              <a:rPr lang="en-US" dirty="0" smtClean="0">
                <a:latin typeface="Calibri" charset="0"/>
              </a:rPr>
              <a:t>: </a:t>
            </a:r>
            <a:r>
              <a:rPr lang="en-US" dirty="0"/>
              <a:t>Why did the scientists examine species who were exposed to different amounts of sunlight?  Explain.</a:t>
            </a:r>
          </a:p>
          <a:p>
            <a:pPr marL="0" indent="0">
              <a:buFont typeface="Arial" charset="0"/>
              <a:buNone/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775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62155" y="1870673"/>
            <a:ext cx="325238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/>
              <a:t>Platinum (</a:t>
            </a:r>
            <a:r>
              <a:rPr lang="en-US" sz="4500" dirty="0" err="1" smtClean="0"/>
              <a:t>Pt</a:t>
            </a:r>
            <a:r>
              <a:rPr lang="en-US" sz="4500" dirty="0" smtClean="0"/>
              <a:t>)</a:t>
            </a:r>
            <a:endParaRPr lang="en-US" sz="45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171895"/>
              </p:ext>
            </p:extLst>
          </p:nvPr>
        </p:nvGraphicFramePr>
        <p:xfrm>
          <a:off x="457200" y="3261213"/>
          <a:ext cx="8229600" cy="2864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387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Elements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Compounds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Mixtures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3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Glucose (C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platin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587" y="621066"/>
            <a:ext cx="2499213" cy="24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48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199189"/>
              </p:ext>
            </p:extLst>
          </p:nvPr>
        </p:nvGraphicFramePr>
        <p:xfrm>
          <a:off x="457200" y="3261213"/>
          <a:ext cx="8229600" cy="2864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387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Elements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Compounds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Mixtures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3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Platinum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(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</a:rPr>
                        <a:t>Pt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Glucose (C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platin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587" y="621066"/>
            <a:ext cx="2499213" cy="24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8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62155" y="1870673"/>
            <a:ext cx="429326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/>
              <a:t>Pure Water (H</a:t>
            </a:r>
            <a:r>
              <a:rPr lang="en-US" sz="4500" baseline="-25000" dirty="0" smtClean="0"/>
              <a:t>2</a:t>
            </a:r>
            <a:r>
              <a:rPr lang="en-US" sz="4500" dirty="0" smtClean="0"/>
              <a:t>O)</a:t>
            </a:r>
            <a:endParaRPr lang="en-US" sz="45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116294"/>
              </p:ext>
            </p:extLst>
          </p:nvPr>
        </p:nvGraphicFramePr>
        <p:xfrm>
          <a:off x="457200" y="3261213"/>
          <a:ext cx="8229600" cy="2864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387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Elements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Compounds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Mixtures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Platinum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(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</a:rPr>
                        <a:t>Pt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Glucose (C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wa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21061"/>
            <a:ext cx="2265631" cy="1699223"/>
          </a:xfrm>
          <a:prstGeom prst="rect">
            <a:avLst/>
          </a:prstGeom>
        </p:spPr>
      </p:pic>
      <p:pic>
        <p:nvPicPr>
          <p:cNvPr id="8" name="Picture 7" descr="WaterMoleculeH2Ox7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24" y="675591"/>
            <a:ext cx="1979912" cy="19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3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62155" y="1870673"/>
            <a:ext cx="429326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/>
              <a:t>Pure Water (H</a:t>
            </a:r>
            <a:r>
              <a:rPr lang="en-US" sz="4500" baseline="-25000" dirty="0" smtClean="0"/>
              <a:t>2</a:t>
            </a:r>
            <a:r>
              <a:rPr lang="en-US" sz="4500" dirty="0" smtClean="0"/>
              <a:t>O)</a:t>
            </a:r>
            <a:endParaRPr lang="en-US" sz="45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947368"/>
              </p:ext>
            </p:extLst>
          </p:nvPr>
        </p:nvGraphicFramePr>
        <p:xfrm>
          <a:off x="457200" y="3261213"/>
          <a:ext cx="822960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387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Elements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Compounds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Mixtures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Platinum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(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</a:rPr>
                        <a:t>Pt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Glucose (C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Pure Water (H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wa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21061"/>
            <a:ext cx="2265631" cy="1699223"/>
          </a:xfrm>
          <a:prstGeom prst="rect">
            <a:avLst/>
          </a:prstGeom>
        </p:spPr>
      </p:pic>
      <p:pic>
        <p:nvPicPr>
          <p:cNvPr id="4" name="Picture 3" descr="WaterMoleculeH2Ox7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24" y="675591"/>
            <a:ext cx="1979912" cy="19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0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97155" y="1870673"/>
            <a:ext cx="261528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/>
              <a:t>Sea Water</a:t>
            </a:r>
            <a:endParaRPr lang="en-US" sz="45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15115"/>
              </p:ext>
            </p:extLst>
          </p:nvPr>
        </p:nvGraphicFramePr>
        <p:xfrm>
          <a:off x="457200" y="3261213"/>
          <a:ext cx="822960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387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Elements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Compounds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Mixtures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Platinum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(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</a:rPr>
                        <a:t>Pt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Glucose (C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Pure Water (H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sea wa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67321"/>
            <a:ext cx="2705427" cy="240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6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266093"/>
              </p:ext>
            </p:extLst>
          </p:nvPr>
        </p:nvGraphicFramePr>
        <p:xfrm>
          <a:off x="457200" y="3261213"/>
          <a:ext cx="822960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387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Elements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Compounds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Mixtures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Platinum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(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</a:rPr>
                        <a:t>Pt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Glucose (C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Pure Water (H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Sea Water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sea wa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67321"/>
            <a:ext cx="2705427" cy="240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8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92405" y="1870673"/>
            <a:ext cx="217176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/>
              <a:t>Kool-Aid</a:t>
            </a:r>
            <a:endParaRPr lang="en-US" sz="45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410955"/>
              </p:ext>
            </p:extLst>
          </p:nvPr>
        </p:nvGraphicFramePr>
        <p:xfrm>
          <a:off x="457200" y="3261213"/>
          <a:ext cx="822960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387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Elements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Compounds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Mixtures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Platinum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(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</a:rPr>
                        <a:t>Pt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Glucose (C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Pure Water (H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Sea Water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kool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173788"/>
            <a:ext cx="2921000" cy="3061048"/>
          </a:xfrm>
          <a:prstGeom prst="rect">
            <a:avLst/>
          </a:prstGeom>
        </p:spPr>
      </p:pic>
      <p:pic>
        <p:nvPicPr>
          <p:cNvPr id="3" name="Picture 2" descr="Kool-Aid-Lexies-Kitch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80" y="427038"/>
            <a:ext cx="1614393" cy="246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4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898126"/>
              </p:ext>
            </p:extLst>
          </p:nvPr>
        </p:nvGraphicFramePr>
        <p:xfrm>
          <a:off x="457200" y="3261213"/>
          <a:ext cx="822960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387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Elements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Compounds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Mixtures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Platinum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(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</a:rPr>
                        <a:t>Pt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Glucose (C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Pure Water (H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Sea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Water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Kool-Aid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kool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173788"/>
            <a:ext cx="2921000" cy="3061048"/>
          </a:xfrm>
          <a:prstGeom prst="rect">
            <a:avLst/>
          </a:prstGeom>
        </p:spPr>
      </p:pic>
      <p:pic>
        <p:nvPicPr>
          <p:cNvPr id="6" name="Picture 5" descr="Kool-Aid-Lexies-Kitch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80" y="427038"/>
            <a:ext cx="1614393" cy="246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8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19305" y="1870673"/>
            <a:ext cx="399993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/>
              <a:t>Neptunium (</a:t>
            </a:r>
            <a:r>
              <a:rPr lang="en-US" sz="4500" dirty="0" err="1" smtClean="0"/>
              <a:t>Np</a:t>
            </a:r>
            <a:r>
              <a:rPr lang="en-US" sz="4500" dirty="0" smtClean="0"/>
              <a:t>)</a:t>
            </a:r>
            <a:endParaRPr lang="en-US" sz="45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336098"/>
              </p:ext>
            </p:extLst>
          </p:nvPr>
        </p:nvGraphicFramePr>
        <p:xfrm>
          <a:off x="457200" y="3261213"/>
          <a:ext cx="822960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387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Elements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Compounds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Mixtures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Platinum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(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</a:rPr>
                        <a:t>Pt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Glucose (C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Pure Water (H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Sea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Water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Kool-Aid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neptuni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1" y="368299"/>
            <a:ext cx="2677013" cy="267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9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043801"/>
              </p:ext>
            </p:extLst>
          </p:nvPr>
        </p:nvGraphicFramePr>
        <p:xfrm>
          <a:off x="457200" y="3261213"/>
          <a:ext cx="822960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387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Elements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Compounds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Mixtures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Platinum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(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</a:rPr>
                        <a:t>Pt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Neptunium (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</a:rPr>
                        <a:t>Np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Glucose (C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Pure Water (H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Sea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Water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Kool-Aid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3" descr="neptuni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1" y="368299"/>
            <a:ext cx="2677013" cy="267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7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Announcements</a:t>
            </a:r>
            <a:endParaRPr lang="en-US" sz="6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Tutoring is today after school!!!</a:t>
            </a:r>
          </a:p>
          <a:p>
            <a:r>
              <a:rPr lang="en-US" sz="5500" dirty="0" smtClean="0"/>
              <a:t>Retakes offered on both quizzes.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130331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51155" y="1870673"/>
            <a:ext cx="133262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/>
              <a:t>Sand</a:t>
            </a:r>
            <a:endParaRPr lang="en-US" sz="45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971255"/>
              </p:ext>
            </p:extLst>
          </p:nvPr>
        </p:nvGraphicFramePr>
        <p:xfrm>
          <a:off x="457200" y="3261213"/>
          <a:ext cx="822960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387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Elements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Compounds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Mixtures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Platinum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(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</a:rPr>
                        <a:t>Pt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Neptunium (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</a:rPr>
                        <a:t>Np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Glucose (C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Pure Water (H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Sea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Water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Kool-Aid</a:t>
                      </a: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Sand_from_Gobi_Des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6827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90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482671"/>
              </p:ext>
            </p:extLst>
          </p:nvPr>
        </p:nvGraphicFramePr>
        <p:xfrm>
          <a:off x="457200" y="3261213"/>
          <a:ext cx="822960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387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Elements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Compounds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Mixtures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Platinum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(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</a:rPr>
                        <a:t>Pt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Neptunium (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</a:rPr>
                        <a:t>Np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Glucose (C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Pure Water (H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Sea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Water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Kool-Aid</a:t>
                      </a:r>
                    </a:p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Sand</a:t>
                      </a: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Sand_from_Gobi_Des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6827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5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3366FF"/>
                </a:solidFill>
              </a:rPr>
              <a:t>A </a:t>
            </a:r>
            <a:r>
              <a:rPr lang="en-US" sz="4400" u="sng" dirty="0" smtClean="0">
                <a:solidFill>
                  <a:srgbClr val="3366FF"/>
                </a:solidFill>
              </a:rPr>
              <a:t>pure substance </a:t>
            </a:r>
            <a:r>
              <a:rPr lang="en-US" sz="4400" dirty="0" smtClean="0">
                <a:solidFill>
                  <a:srgbClr val="3366FF"/>
                </a:solidFill>
              </a:rPr>
              <a:t>is when all of the particles are identical.</a:t>
            </a:r>
            <a:endParaRPr lang="en-US" sz="4000" dirty="0" smtClean="0">
              <a:solidFill>
                <a:srgbClr val="3366FF"/>
              </a:solidFill>
            </a:endParaRPr>
          </a:p>
          <a:p>
            <a:r>
              <a:rPr lang="en-US" sz="4000" dirty="0" smtClean="0">
                <a:solidFill>
                  <a:srgbClr val="3366FF"/>
                </a:solidFill>
              </a:rPr>
              <a:t>Two main types:</a:t>
            </a:r>
          </a:p>
          <a:p>
            <a:pPr lvl="1"/>
            <a:r>
              <a:rPr lang="en-US" sz="4000" dirty="0" smtClean="0">
                <a:solidFill>
                  <a:srgbClr val="3366FF"/>
                </a:solidFill>
              </a:rPr>
              <a:t>Elements</a:t>
            </a:r>
            <a:endParaRPr lang="en-US" sz="3600" dirty="0">
              <a:solidFill>
                <a:srgbClr val="3366FF"/>
              </a:solidFill>
            </a:endParaRPr>
          </a:p>
          <a:p>
            <a:pPr lvl="1"/>
            <a:r>
              <a:rPr lang="en-US" sz="3600" dirty="0" smtClean="0">
                <a:solidFill>
                  <a:srgbClr val="3366FF"/>
                </a:solidFill>
              </a:rPr>
              <a:t>Compounds</a:t>
            </a:r>
            <a:endParaRPr lang="en-US" sz="4000" dirty="0" smtClean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9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Mixtures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3366FF"/>
                </a:solidFill>
              </a:rPr>
              <a:t>A </a:t>
            </a:r>
            <a:r>
              <a:rPr lang="en-US" sz="4400" u="sng" dirty="0" smtClean="0">
                <a:solidFill>
                  <a:srgbClr val="3366FF"/>
                </a:solidFill>
              </a:rPr>
              <a:t>mixture</a:t>
            </a:r>
            <a:r>
              <a:rPr lang="en-US" sz="4400" dirty="0" smtClean="0">
                <a:solidFill>
                  <a:srgbClr val="3366FF"/>
                </a:solidFill>
              </a:rPr>
              <a:t> is when you have different types of particles present.</a:t>
            </a:r>
          </a:p>
          <a:p>
            <a:r>
              <a:rPr lang="en-US" sz="4000" dirty="0" smtClean="0">
                <a:solidFill>
                  <a:srgbClr val="3366FF"/>
                </a:solidFill>
              </a:rPr>
              <a:t>Two main types:</a:t>
            </a:r>
          </a:p>
          <a:p>
            <a:pPr lvl="1"/>
            <a:r>
              <a:rPr lang="en-US" sz="4000" dirty="0" smtClean="0">
                <a:solidFill>
                  <a:srgbClr val="3366FF"/>
                </a:solidFill>
              </a:rPr>
              <a:t>Homogeneous Mixture</a:t>
            </a:r>
          </a:p>
          <a:p>
            <a:pPr lvl="1"/>
            <a:r>
              <a:rPr lang="en-US" sz="4000" dirty="0" smtClean="0">
                <a:solidFill>
                  <a:srgbClr val="3366FF"/>
                </a:solidFill>
              </a:rPr>
              <a:t>Heterogeneous Mixture</a:t>
            </a:r>
            <a:endParaRPr lang="en-US" sz="36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4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Mixtures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3366FF"/>
                </a:solidFill>
              </a:rPr>
              <a:t>A </a:t>
            </a:r>
            <a:r>
              <a:rPr lang="en-US" sz="4400" u="sng" dirty="0" smtClean="0">
                <a:solidFill>
                  <a:srgbClr val="3366FF"/>
                </a:solidFill>
              </a:rPr>
              <a:t>homogeneous </a:t>
            </a:r>
            <a:r>
              <a:rPr lang="en-US" sz="4400" dirty="0" smtClean="0">
                <a:solidFill>
                  <a:srgbClr val="3366FF"/>
                </a:solidFill>
              </a:rPr>
              <a:t>mixture is when particles are evenly distributed throughout.</a:t>
            </a:r>
          </a:p>
          <a:p>
            <a:pPr lvl="1"/>
            <a:r>
              <a:rPr lang="en-US" sz="4000" dirty="0" smtClean="0">
                <a:solidFill>
                  <a:srgbClr val="3366FF"/>
                </a:solidFill>
              </a:rPr>
              <a:t>Examples: coffee, laundry detergent, </a:t>
            </a:r>
            <a:r>
              <a:rPr lang="en-US" sz="4000" dirty="0" err="1" smtClean="0">
                <a:solidFill>
                  <a:srgbClr val="3366FF"/>
                </a:solidFill>
              </a:rPr>
              <a:t>Jello</a:t>
            </a:r>
            <a:endParaRPr lang="en-US" sz="4000" dirty="0" smtClean="0">
              <a:solidFill>
                <a:srgbClr val="3366FF"/>
              </a:solidFill>
            </a:endParaRPr>
          </a:p>
        </p:txBody>
      </p:sp>
      <p:pic>
        <p:nvPicPr>
          <p:cNvPr id="4" name="Picture 3" descr="cup-of-black-coffe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8" y="5041901"/>
            <a:ext cx="2372895" cy="1803400"/>
          </a:xfrm>
          <a:prstGeom prst="rect">
            <a:avLst/>
          </a:prstGeom>
        </p:spPr>
      </p:pic>
      <p:pic>
        <p:nvPicPr>
          <p:cNvPr id="5" name="Picture 4" descr="ca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0" y="5041901"/>
            <a:ext cx="1371600" cy="1640434"/>
          </a:xfrm>
          <a:prstGeom prst="rect">
            <a:avLst/>
          </a:prstGeom>
        </p:spPr>
      </p:pic>
      <p:pic>
        <p:nvPicPr>
          <p:cNvPr id="6" name="Picture 5" descr="AH-detergen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4908780"/>
            <a:ext cx="1206500" cy="1773555"/>
          </a:xfrm>
          <a:prstGeom prst="rect">
            <a:avLst/>
          </a:prstGeom>
        </p:spPr>
      </p:pic>
      <p:pic>
        <p:nvPicPr>
          <p:cNvPr id="7" name="Picture 6" descr="jell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92" y="4858039"/>
            <a:ext cx="2734308" cy="182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03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Mixtures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3366FF"/>
                </a:solidFill>
              </a:rPr>
              <a:t>A </a:t>
            </a:r>
            <a:r>
              <a:rPr lang="en-US" sz="4400" u="sng" dirty="0" smtClean="0">
                <a:solidFill>
                  <a:srgbClr val="3366FF"/>
                </a:solidFill>
              </a:rPr>
              <a:t>heterogeneous </a:t>
            </a:r>
            <a:r>
              <a:rPr lang="en-US" sz="4400" dirty="0" smtClean="0">
                <a:solidFill>
                  <a:srgbClr val="3366FF"/>
                </a:solidFill>
              </a:rPr>
              <a:t>mixture is when particles are </a:t>
            </a:r>
            <a:r>
              <a:rPr lang="en-US" sz="4400" b="1" dirty="0" smtClean="0">
                <a:solidFill>
                  <a:srgbClr val="3366FF"/>
                </a:solidFill>
              </a:rPr>
              <a:t>not </a:t>
            </a:r>
            <a:r>
              <a:rPr lang="en-US" sz="4400" dirty="0" smtClean="0">
                <a:solidFill>
                  <a:srgbClr val="3366FF"/>
                </a:solidFill>
              </a:rPr>
              <a:t>evenly distributed throughout.</a:t>
            </a:r>
          </a:p>
          <a:p>
            <a:pPr lvl="1"/>
            <a:r>
              <a:rPr lang="en-US" sz="4000" dirty="0" smtClean="0">
                <a:solidFill>
                  <a:srgbClr val="3366FF"/>
                </a:solidFill>
              </a:rPr>
              <a:t>Examples: mixed nuts, oil and water, soil</a:t>
            </a:r>
          </a:p>
        </p:txBody>
      </p:sp>
      <p:pic>
        <p:nvPicPr>
          <p:cNvPr id="4" name="Picture 3" descr="Screen Shot 2014-11-02 at 8.28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803927"/>
            <a:ext cx="2714625" cy="2221057"/>
          </a:xfrm>
          <a:prstGeom prst="rect">
            <a:avLst/>
          </a:prstGeom>
        </p:spPr>
      </p:pic>
      <p:pic>
        <p:nvPicPr>
          <p:cNvPr id="5" name="Picture 4" descr="Screen Shot 2014-11-02 at 8.31.2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4803927"/>
            <a:ext cx="1435100" cy="2054073"/>
          </a:xfrm>
          <a:prstGeom prst="rect">
            <a:avLst/>
          </a:prstGeom>
        </p:spPr>
      </p:pic>
      <p:pic>
        <p:nvPicPr>
          <p:cNvPr id="7" name="Picture 6" descr="o-SOIL-faceboo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00" y="4803927"/>
            <a:ext cx="3429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3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Recap</a:t>
            </a:r>
            <a:endParaRPr lang="en-US" sz="6600" b="1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101919"/>
              </p:ext>
            </p:extLst>
          </p:nvPr>
        </p:nvGraphicFramePr>
        <p:xfrm>
          <a:off x="457200" y="3261213"/>
          <a:ext cx="822960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387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Elements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Compounds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Mixtures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Platinum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(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</a:rPr>
                        <a:t>Pt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Neptunium (</a:t>
                      </a:r>
                      <a:r>
                        <a:rPr lang="en-US" sz="3200" baseline="0" dirty="0" err="1" smtClean="0">
                          <a:solidFill>
                            <a:srgbClr val="0000FF"/>
                          </a:solidFill>
                        </a:rPr>
                        <a:t>Np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Glucose (C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Pure Water (H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O)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Sea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 Water</a:t>
                      </a:r>
                      <a:endParaRPr lang="en-US" sz="32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Kool-Aid</a:t>
                      </a:r>
                    </a:p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Sand</a:t>
                      </a:r>
                    </a:p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23248" y="1417638"/>
            <a:ext cx="7008668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i="1" dirty="0" smtClean="0"/>
              <a:t>Which of the mixtures we identified </a:t>
            </a:r>
          </a:p>
          <a:p>
            <a:pPr algn="ctr"/>
            <a:r>
              <a:rPr lang="en-US" sz="3500" i="1" dirty="0" smtClean="0"/>
              <a:t>earlier were homogeneous mixtures?</a:t>
            </a:r>
          </a:p>
          <a:p>
            <a:pPr algn="ctr"/>
            <a:r>
              <a:rPr lang="en-US" sz="3500" i="1" dirty="0" smtClean="0"/>
              <a:t> </a:t>
            </a:r>
            <a:r>
              <a:rPr lang="en-US" sz="3500" i="1" dirty="0" err="1" smtClean="0"/>
              <a:t>Heterogenous</a:t>
            </a:r>
            <a:r>
              <a:rPr lang="en-US" sz="3500" i="1" dirty="0" smtClean="0"/>
              <a:t> mixtures?</a:t>
            </a:r>
          </a:p>
        </p:txBody>
      </p:sp>
    </p:spTree>
    <p:extLst>
      <p:ext uri="{BB962C8B-B14F-4D97-AF65-F5344CB8AC3E}">
        <p14:creationId xmlns:p14="http://schemas.microsoft.com/office/powerpoint/2010/main" val="3960207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4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6600" b="1">
                <a:latin typeface="Arial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4338" name="Content Placeholder 5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/>
              <a:t>Catalyst </a:t>
            </a:r>
          </a:p>
          <a:p>
            <a:pPr eaLnBrk="1" hangingPunct="1">
              <a:defRPr/>
            </a:pPr>
            <a:r>
              <a:rPr lang="en-US" sz="4400" dirty="0" smtClean="0"/>
              <a:t>Finish POGIL</a:t>
            </a:r>
          </a:p>
          <a:p>
            <a:pPr eaLnBrk="1" hangingPunct="1">
              <a:defRPr/>
            </a:pPr>
            <a:r>
              <a:rPr lang="en-US" sz="4400" dirty="0" smtClean="0"/>
              <a:t>Discuss POGIL</a:t>
            </a:r>
          </a:p>
          <a:p>
            <a:pPr eaLnBrk="1" hangingPunct="1">
              <a:defRPr/>
            </a:pPr>
            <a:r>
              <a:rPr lang="en-US" sz="4400" dirty="0" smtClean="0"/>
              <a:t>Notes: Mixtures</a:t>
            </a:r>
          </a:p>
        </p:txBody>
      </p:sp>
    </p:spTree>
    <p:extLst>
      <p:ext uri="{BB962C8B-B14F-4D97-AF65-F5344CB8AC3E}">
        <p14:creationId xmlns:p14="http://schemas.microsoft.com/office/powerpoint/2010/main" val="193021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POGIL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6000" dirty="0" smtClean="0"/>
              <a:t>Go back to the same learning groups you worked with yesterday to finish the POGIL activity. You must get through at least #14.</a:t>
            </a:r>
          </a:p>
          <a:p>
            <a:r>
              <a:rPr lang="en-US" sz="6000" dirty="0" smtClean="0"/>
              <a:t>If you finish the entire POGIL early, Miss Miller will bring you a card sort activity to complete.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85267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POGIL Review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Return to your seats.</a:t>
            </a:r>
          </a:p>
          <a:p>
            <a:r>
              <a:rPr lang="en-US" sz="6000" dirty="0" smtClean="0"/>
              <a:t>Have your POGIL activity out and be ready to share your answers!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5260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555" name="Picture 2" descr="istockphoto_1199095_composition_not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itle 1"/>
          <p:cNvSpPr txBox="1">
            <a:spLocks/>
          </p:cNvSpPr>
          <p:nvPr/>
        </p:nvSpPr>
        <p:spPr bwMode="auto">
          <a:xfrm>
            <a:off x="4267200" y="685800"/>
            <a:ext cx="441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u="sng" dirty="0" smtClean="0">
                <a:solidFill>
                  <a:srgbClr val="0000FF"/>
                </a:solidFill>
                <a:latin typeface="Calibri" charset="0"/>
              </a:rPr>
              <a:t>Classification of Matter Notes</a:t>
            </a:r>
            <a:endParaRPr lang="en-US" sz="4000" b="1" u="sng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7423150" y="5410200"/>
            <a:ext cx="1295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3800" b="1" dirty="0" smtClean="0">
                <a:solidFill>
                  <a:srgbClr val="0000FF"/>
                </a:solidFill>
                <a:latin typeface="Calibri" charset="0"/>
              </a:rPr>
              <a:t>62</a:t>
            </a:r>
            <a:endParaRPr lang="en-US" sz="3800" b="1" dirty="0">
              <a:solidFill>
                <a:srgbClr val="0000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0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743827"/>
              </p:ext>
            </p:extLst>
          </p:nvPr>
        </p:nvGraphicFramePr>
        <p:xfrm>
          <a:off x="457200" y="2203448"/>
          <a:ext cx="8229600" cy="2864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387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Elements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Compounds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Mixtures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3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8000" y="1430338"/>
            <a:ext cx="51384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smtClean="0"/>
              <a:t>Copy this table into your notes!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1119428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62155" y="1870673"/>
            <a:ext cx="435526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/>
              <a:t>Glucose (C</a:t>
            </a:r>
            <a:r>
              <a:rPr lang="en-US" sz="4500" baseline="-25000" dirty="0" smtClean="0"/>
              <a:t>6</a:t>
            </a:r>
            <a:r>
              <a:rPr lang="en-US" sz="4500" dirty="0" smtClean="0"/>
              <a:t>H</a:t>
            </a:r>
            <a:r>
              <a:rPr lang="en-US" sz="4500" baseline="-25000" dirty="0" smtClean="0"/>
              <a:t>12</a:t>
            </a:r>
            <a:r>
              <a:rPr lang="en-US" sz="4500" dirty="0" smtClean="0"/>
              <a:t>O</a:t>
            </a:r>
            <a:r>
              <a:rPr lang="en-US" sz="4500" baseline="-25000" dirty="0" smtClean="0"/>
              <a:t>6</a:t>
            </a:r>
            <a:r>
              <a:rPr lang="en-US" sz="4500" dirty="0" smtClean="0"/>
              <a:t>) </a:t>
            </a:r>
            <a:endParaRPr lang="en-US" sz="45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124401"/>
              </p:ext>
            </p:extLst>
          </p:nvPr>
        </p:nvGraphicFramePr>
        <p:xfrm>
          <a:off x="457200" y="3261213"/>
          <a:ext cx="8229600" cy="2864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387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Elements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Compounds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Mixtures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3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Glucose-500x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283786"/>
            <a:ext cx="1790700" cy="1790700"/>
          </a:xfrm>
          <a:prstGeom prst="rect">
            <a:avLst/>
          </a:prstGeom>
        </p:spPr>
      </p:pic>
      <p:pic>
        <p:nvPicPr>
          <p:cNvPr id="4" name="Picture 3" descr="Photosynthesi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826822"/>
            <a:ext cx="1536700" cy="213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00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Review</a:t>
            </a:r>
            <a:endParaRPr lang="en-US" sz="6600" b="1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806249"/>
              </p:ext>
            </p:extLst>
          </p:nvPr>
        </p:nvGraphicFramePr>
        <p:xfrm>
          <a:off x="457200" y="3261213"/>
          <a:ext cx="8229600" cy="2864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387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Elements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Compounds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Mixtures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3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Glucose (C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en-US" sz="3200" baseline="-25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lang="en-US" sz="32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3" descr="Glucose-500x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283786"/>
            <a:ext cx="1790700" cy="1790700"/>
          </a:xfrm>
          <a:prstGeom prst="rect">
            <a:avLst/>
          </a:prstGeom>
        </p:spPr>
      </p:pic>
      <p:pic>
        <p:nvPicPr>
          <p:cNvPr id="5" name="Picture 4" descr="Photosynthesi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826822"/>
            <a:ext cx="1536700" cy="213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6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593</Words>
  <Application>Microsoft Macintosh PowerPoint</Application>
  <PresentationFormat>On-screen Show (4:3)</PresentationFormat>
  <Paragraphs>177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11/4/14</vt:lpstr>
      <vt:lpstr>Announcements</vt:lpstr>
      <vt:lpstr>Agenda</vt:lpstr>
      <vt:lpstr>POGIL</vt:lpstr>
      <vt:lpstr>POGIL Review</vt:lpstr>
      <vt:lpstr>PowerPoint Presentation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Mixtures</vt:lpstr>
      <vt:lpstr>Mixtures</vt:lpstr>
      <vt:lpstr>Mixtures</vt:lpstr>
      <vt:lpstr>Recap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Lauren Beggs</dc:creator>
  <cp:keywords/>
  <dc:description/>
  <cp:lastModifiedBy>Betsy Miller</cp:lastModifiedBy>
  <cp:revision>44</cp:revision>
  <dcterms:created xsi:type="dcterms:W3CDTF">2014-11-03T00:22:55Z</dcterms:created>
  <dcterms:modified xsi:type="dcterms:W3CDTF">2014-11-05T22:40:19Z</dcterms:modified>
  <cp:category/>
</cp:coreProperties>
</file>