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38EC-E92B-9C41-B857-F478EB0FE7F6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211FE-24CB-6C44-BF1F-BFD620E6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45B6AB-A015-A547-88F8-66626C46C44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5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1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4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3E94-9BE7-7D49-8113-17FE2857BB9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D8B1-A455-424C-92DD-6E2032ED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0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 smtClean="0"/>
              <a:t>12/15/14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/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/>
              <a:t>Announcements: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Tutoring: TODAY and Tuesday after school.</a:t>
            </a:r>
          </a:p>
          <a:p>
            <a:pPr>
              <a:defRPr/>
            </a:pPr>
            <a:r>
              <a:rPr lang="en-US" sz="2400" dirty="0" smtClean="0"/>
              <a:t>Test </a:t>
            </a:r>
            <a:r>
              <a:rPr lang="en-US" sz="2400" b="1" u="sng" dirty="0" smtClean="0"/>
              <a:t>Wednesday</a:t>
            </a:r>
            <a:r>
              <a:rPr lang="en-US" sz="2400" dirty="0" smtClean="0"/>
              <a:t>!</a:t>
            </a:r>
          </a:p>
          <a:p>
            <a:pPr>
              <a:defRPr/>
            </a:pPr>
            <a:r>
              <a:rPr lang="en-US" sz="2400" dirty="0" smtClean="0"/>
              <a:t>Notebook check: </a:t>
            </a:r>
            <a:r>
              <a:rPr lang="en-US" sz="2400" b="1" u="sng" dirty="0" smtClean="0"/>
              <a:t>Thursday</a:t>
            </a:r>
            <a:r>
              <a:rPr lang="en-US" sz="2400" dirty="0" smtClean="0"/>
              <a:t>!</a:t>
            </a:r>
          </a:p>
        </p:txBody>
      </p:sp>
      <p:sp>
        <p:nvSpPr>
          <p:cNvPr id="33795" name="Content Placeholder 5"/>
          <p:cNvSpPr>
            <a:spLocks noGrp="1"/>
          </p:cNvSpPr>
          <p:nvPr>
            <p:ph sz="half" idx="2"/>
          </p:nvPr>
        </p:nvSpPr>
        <p:spPr>
          <a:xfrm>
            <a:off x="3443289" y="-53100"/>
            <a:ext cx="5700712" cy="6269708"/>
          </a:xfrm>
        </p:spPr>
        <p:txBody>
          <a:bodyPr>
            <a:normAutofit/>
          </a:bodyPr>
          <a:lstStyle/>
          <a:p>
            <a:pPr marL="0" indent="0">
              <a:buFont typeface="Calibri" charset="0"/>
              <a:buNone/>
            </a:pPr>
            <a:r>
              <a:rPr lang="en-US" sz="3000" b="1" u="sng" dirty="0">
                <a:latin typeface="Calibri" charset="0"/>
                <a:ea typeface="MS PGothic" charset="0"/>
              </a:rPr>
              <a:t>Homework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000" dirty="0" smtClean="0">
                <a:latin typeface="Calibri" charset="0"/>
                <a:ea typeface="MS PGothic" charset="0"/>
              </a:rPr>
              <a:t>Finish </a:t>
            </a:r>
            <a:r>
              <a:rPr lang="en-US" sz="3000" dirty="0" smtClean="0">
                <a:latin typeface="Calibri" charset="0"/>
                <a:ea typeface="MS PGothic" charset="0"/>
              </a:rPr>
              <a:t>Review, start studying!</a:t>
            </a:r>
            <a:endParaRPr lang="en-US" sz="3000" dirty="0" smtClean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</a:rPr>
              <a:t>Objective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200" dirty="0">
                <a:latin typeface="Calibri" charset="0"/>
                <a:ea typeface="MS PGothic" charset="0"/>
              </a:rPr>
              <a:t>We </a:t>
            </a:r>
            <a:r>
              <a:rPr lang="en-US" sz="3200" dirty="0" smtClean="0">
                <a:latin typeface="Calibri" charset="0"/>
                <a:ea typeface="MS PGothic" charset="0"/>
              </a:rPr>
              <a:t>will be able to explain the </a:t>
            </a:r>
            <a:r>
              <a:rPr lang="en-US" sz="3200" dirty="0" smtClean="0">
                <a:latin typeface="Calibri" charset="0"/>
                <a:ea typeface="MS PGothic" charset="0"/>
              </a:rPr>
              <a:t>trend in </a:t>
            </a:r>
            <a:r>
              <a:rPr lang="en-US" sz="3200" dirty="0" smtClean="0">
                <a:latin typeface="Calibri" charset="0"/>
                <a:ea typeface="MS PGothic" charset="0"/>
              </a:rPr>
              <a:t>electronegativity on the </a:t>
            </a:r>
            <a:r>
              <a:rPr lang="en-US" sz="3200" dirty="0" smtClean="0">
                <a:latin typeface="Calibri" charset="0"/>
                <a:ea typeface="MS PGothic" charset="0"/>
              </a:rPr>
              <a:t>PT</a:t>
            </a:r>
            <a:endParaRPr lang="en-US" sz="3200" dirty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Standard</a:t>
            </a: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: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 IOD 503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(Answer TUESDAY!!!)</a:t>
            </a:r>
            <a:endParaRPr lang="en-US" sz="3000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r>
              <a:rPr lang="en-US" sz="3200" b="1" dirty="0" smtClean="0"/>
              <a:t>F</a:t>
            </a:r>
            <a:r>
              <a:rPr lang="en-US" sz="3200" b="1" dirty="0"/>
              <a:t>. </a:t>
            </a:r>
            <a:r>
              <a:rPr lang="en-US" sz="3200" dirty="0"/>
              <a:t>5.0 N.</a:t>
            </a:r>
          </a:p>
          <a:p>
            <a:pPr marL="0" indent="0">
              <a:buNone/>
            </a:pPr>
            <a:r>
              <a:rPr lang="en-US" sz="3200" b="1" dirty="0"/>
              <a:t>G. </a:t>
            </a:r>
            <a:r>
              <a:rPr lang="en-US" sz="3200" dirty="0"/>
              <a:t>7.0 N.</a:t>
            </a:r>
          </a:p>
          <a:p>
            <a:pPr marL="0" indent="0">
              <a:buNone/>
            </a:pPr>
            <a:r>
              <a:rPr lang="en-US" sz="3200" b="1" dirty="0"/>
              <a:t>H. </a:t>
            </a:r>
            <a:r>
              <a:rPr lang="en-US" sz="3200" dirty="0"/>
              <a:t>9.0 N.</a:t>
            </a:r>
          </a:p>
          <a:p>
            <a:pPr marL="0" indent="0">
              <a:buNone/>
            </a:pPr>
            <a:r>
              <a:rPr lang="en-US" sz="3200" b="1" dirty="0"/>
              <a:t>J. </a:t>
            </a:r>
            <a:r>
              <a:rPr lang="en-US" sz="3200" dirty="0"/>
              <a:t>11.0 N.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003005"/>
            <a:ext cx="9144000" cy="85499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12/15						Trends: Electronegativity					89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12/15						Catalyst Chart: Week 16					90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0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1600200"/>
            <a:ext cx="4318000" cy="5257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own a group, </a:t>
            </a:r>
            <a:r>
              <a:rPr lang="en-US" dirty="0" err="1" smtClean="0">
                <a:solidFill>
                  <a:srgbClr val="0000FF"/>
                </a:solidFill>
              </a:rPr>
              <a:t>Coulombic</a:t>
            </a:r>
            <a:r>
              <a:rPr lang="en-US" dirty="0" smtClean="0">
                <a:solidFill>
                  <a:srgbClr val="0000FF"/>
                </a:solidFill>
              </a:rPr>
              <a:t> Attraction decreases. Nucleus doesn’t attract electrons to itself as much, so electronegativity decreases.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4826000" cy="5219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42568"/>
            <a:ext cx="1793776" cy="3715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0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Using the Trend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500" dirty="0" smtClean="0"/>
              <a:t>The element with the </a:t>
            </a:r>
            <a:r>
              <a:rPr lang="en-US" sz="5500" strike="sngStrike" dirty="0" smtClean="0"/>
              <a:t>largest atomic radius</a:t>
            </a:r>
            <a:r>
              <a:rPr lang="en-US" sz="5500" dirty="0" smtClean="0"/>
              <a:t>…</a:t>
            </a:r>
          </a:p>
          <a:p>
            <a:pPr marL="0" indent="0">
              <a:buNone/>
            </a:pPr>
            <a:endParaRPr lang="en-US" sz="5500" dirty="0" smtClean="0"/>
          </a:p>
          <a:p>
            <a:r>
              <a:rPr lang="en-US" sz="5500" dirty="0"/>
              <a:t>The </a:t>
            </a:r>
            <a:r>
              <a:rPr lang="en-US" sz="5500" dirty="0" smtClean="0"/>
              <a:t>element </a:t>
            </a:r>
            <a:r>
              <a:rPr lang="en-US" sz="5500" dirty="0"/>
              <a:t>with the </a:t>
            </a:r>
            <a:r>
              <a:rPr lang="en-US" sz="5500" strike="sngStrike" dirty="0" smtClean="0"/>
              <a:t>smallest atomic </a:t>
            </a:r>
            <a:r>
              <a:rPr lang="en-US" sz="5500" strike="sngStrike" dirty="0"/>
              <a:t>radius</a:t>
            </a:r>
            <a:r>
              <a:rPr lang="en-US" sz="5500" dirty="0"/>
              <a:t>…</a:t>
            </a:r>
          </a:p>
          <a:p>
            <a:endParaRPr lang="en-US" sz="5500" dirty="0"/>
          </a:p>
        </p:txBody>
      </p:sp>
      <p:sp>
        <p:nvSpPr>
          <p:cNvPr id="4" name="TextBox 3"/>
          <p:cNvSpPr txBox="1"/>
          <p:nvPr/>
        </p:nvSpPr>
        <p:spPr>
          <a:xfrm>
            <a:off x="1544139" y="3001503"/>
            <a:ext cx="5945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greatest electronegativity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5523" y="5577338"/>
            <a:ext cx="5945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least electronegativity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Connect Your Learning!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Think. Pair. Share. How are atomic radius, ionization energy and electronegativity related?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05041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Skills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5500" dirty="0" smtClean="0"/>
              <a:t>Annotate the graph. What do you notice happening? What </a:t>
            </a:r>
            <a:r>
              <a:rPr lang="en-US" sz="5500" u="sng" dirty="0" smtClean="0"/>
              <a:t>trends</a:t>
            </a:r>
            <a:r>
              <a:rPr lang="en-US" sz="5500" dirty="0" smtClean="0"/>
              <a:t> do you observe? (Use your PT as well!)</a:t>
            </a:r>
          </a:p>
          <a:p>
            <a:r>
              <a:rPr lang="en-US" sz="5500" dirty="0" smtClean="0"/>
              <a:t>Use the graph of Electronegativity vs. Atomic Number to answer the skills questions that follow.</a:t>
            </a:r>
          </a:p>
          <a:p>
            <a:r>
              <a:rPr lang="en-US" sz="5500" dirty="0" smtClean="0"/>
              <a:t>You will have 5 minutes to answer these independently.</a:t>
            </a:r>
          </a:p>
          <a:p>
            <a:r>
              <a:rPr lang="en-US" sz="5500" dirty="0" smtClean="0"/>
              <a:t>Share your answers with your partner.</a:t>
            </a:r>
          </a:p>
          <a:p>
            <a:r>
              <a:rPr lang="en-US" sz="5500" dirty="0" smtClean="0"/>
              <a:t>Discussion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1782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Write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350"/>
          </a:xfrm>
        </p:spPr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Use what you have learned today to answer the prompt provided </a:t>
            </a:r>
            <a:r>
              <a:rPr lang="en-US" sz="5500" u="sng" dirty="0" smtClean="0"/>
              <a:t>in complete sentences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Your answer should include specific data (numbers) and reference the trend.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19082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</a:t>
            </a:r>
            <a:r>
              <a:rPr lang="en-US" sz="4500" dirty="0" smtClean="0">
                <a:latin typeface="Calibri" charset="0"/>
                <a:ea typeface="MS PGothic" charset="0"/>
              </a:rPr>
              <a:t>Announcements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Review Atomic Radius/Ionization Energy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Trend: </a:t>
            </a:r>
            <a:r>
              <a:rPr lang="en-US" sz="4500" dirty="0" smtClean="0">
                <a:latin typeface="Calibri" charset="0"/>
                <a:ea typeface="MS PGothic" charset="0"/>
              </a:rPr>
              <a:t>Electronegativity</a:t>
            </a: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5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089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Previous Trends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7474"/>
            <a:ext cx="9144000" cy="2086314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What’s the trend across a period? Why?</a:t>
            </a:r>
          </a:p>
          <a:p>
            <a:r>
              <a:rPr lang="en-US" sz="4400" dirty="0" smtClean="0"/>
              <a:t>What’s the trend down a group? Why?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2692400"/>
            <a:ext cx="70612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8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7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Trend # 3: Electronegativity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22371"/>
          <a:stretch/>
        </p:blipFill>
        <p:spPr>
          <a:xfrm>
            <a:off x="302350" y="1460235"/>
            <a:ext cx="8526001" cy="52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3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What does </a:t>
            </a:r>
            <a:r>
              <a:rPr lang="en-US" sz="5400" b="1" dirty="0" smtClean="0"/>
              <a:t>electronegativity </a:t>
            </a:r>
            <a:r>
              <a:rPr lang="en-US" sz="5400" dirty="0" smtClean="0"/>
              <a:t>mean?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199"/>
            <a:ext cx="9144000" cy="525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An atom’s ability to attract electrons to itself in a bond.</a:t>
            </a:r>
            <a:endParaRPr lang="en-US" sz="4800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400" y="3746500"/>
            <a:ext cx="4851400" cy="311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208" y="3294448"/>
            <a:ext cx="4584700" cy="353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5634" y="3294448"/>
            <a:ext cx="3102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Equal sharing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4081" y="2991418"/>
            <a:ext cx="3559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Cl</a:t>
            </a:r>
            <a:r>
              <a:rPr lang="en-US" sz="2800" b="1" dirty="0" smtClean="0"/>
              <a:t> attracts electrons more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573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Electronegativity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5500" dirty="0" smtClean="0"/>
              <a:t>Look back at your trends sheet (p. 86), what trends do you notice in electronegativity on the periodic table? </a:t>
            </a:r>
          </a:p>
          <a:p>
            <a:r>
              <a:rPr lang="en-US" sz="5500" dirty="0" smtClean="0"/>
              <a:t>Work with your partner to determine what happens across a period and down a group.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01220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500" dirty="0" smtClean="0"/>
              <a:t>Remember what we learned about </a:t>
            </a:r>
            <a:r>
              <a:rPr lang="en-US" sz="5500" dirty="0" err="1"/>
              <a:t>C</a:t>
            </a:r>
            <a:r>
              <a:rPr lang="en-US" sz="5500" dirty="0" err="1" smtClean="0"/>
              <a:t>oulombic</a:t>
            </a:r>
            <a:r>
              <a:rPr lang="en-US" sz="5500" dirty="0" smtClean="0"/>
              <a:t> attraction.</a:t>
            </a:r>
          </a:p>
          <a:p>
            <a:r>
              <a:rPr lang="en-US" sz="5500" i="1" dirty="0" smtClean="0"/>
              <a:t>As you go across a period, what happens to the number of protons? How would this impact attraction?</a:t>
            </a:r>
            <a:endParaRPr lang="en-US" sz="55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71199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0038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A</a:t>
            </a:r>
            <a:r>
              <a:rPr lang="en-US" sz="4000" dirty="0" smtClean="0">
                <a:solidFill>
                  <a:srgbClr val="0000FF"/>
                </a:solidFill>
              </a:rPr>
              <a:t>cross a period, the </a:t>
            </a:r>
            <a:r>
              <a:rPr lang="en-US" sz="4000" dirty="0" err="1" smtClean="0">
                <a:solidFill>
                  <a:srgbClr val="0000FF"/>
                </a:solidFill>
              </a:rPr>
              <a:t>Coulombic</a:t>
            </a:r>
            <a:r>
              <a:rPr lang="en-US" sz="4000" dirty="0" smtClean="0">
                <a:solidFill>
                  <a:srgbClr val="0000FF"/>
                </a:solidFill>
              </a:rPr>
              <a:t> Attraction increases. More attraction means the nucleus is pulling electrons more toward itself, increasing electronegativity.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5" name="Picture 4" descr="AtomicRadii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6"/>
          <a:stretch/>
        </p:blipFill>
        <p:spPr>
          <a:xfrm>
            <a:off x="364290" y="1213305"/>
            <a:ext cx="8454909" cy="17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i="1" dirty="0" smtClean="0"/>
              <a:t>As you go across a down a group, what happens to the number of orbitals? How would this impact attraction?</a:t>
            </a:r>
            <a:endParaRPr lang="en-US" sz="55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1906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447</Words>
  <Application>Microsoft Macintosh PowerPoint</Application>
  <PresentationFormat>On-screen Show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12/15/14</vt:lpstr>
      <vt:lpstr>Agenda</vt:lpstr>
      <vt:lpstr>Previous Trends</vt:lpstr>
      <vt:lpstr>Trend # 3: Electronegativity</vt:lpstr>
      <vt:lpstr>What does electronegativity mean?</vt:lpstr>
      <vt:lpstr>Electronegativity</vt:lpstr>
      <vt:lpstr>What Causes this Trend?</vt:lpstr>
      <vt:lpstr>What causes this trend?</vt:lpstr>
      <vt:lpstr>What Causes this Trend?</vt:lpstr>
      <vt:lpstr>What causes this trend?</vt:lpstr>
      <vt:lpstr>Using the Trend</vt:lpstr>
      <vt:lpstr>Connect Your Learning!</vt:lpstr>
      <vt:lpstr>Skills Questions</vt:lpstr>
      <vt:lpstr>Write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12/15/14</dc:title>
  <dc:creator>Betsy Miller</dc:creator>
  <cp:lastModifiedBy>Betsy Miller</cp:lastModifiedBy>
  <cp:revision>14</cp:revision>
  <dcterms:created xsi:type="dcterms:W3CDTF">2014-12-12T19:32:52Z</dcterms:created>
  <dcterms:modified xsi:type="dcterms:W3CDTF">2014-12-15T17:21:04Z</dcterms:modified>
</cp:coreProperties>
</file>