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6" r:id="rId2"/>
    <p:sldId id="259" r:id="rId3"/>
    <p:sldId id="262" r:id="rId4"/>
    <p:sldId id="278" r:id="rId5"/>
    <p:sldId id="263" r:id="rId6"/>
    <p:sldId id="272" r:id="rId7"/>
    <p:sldId id="266" r:id="rId8"/>
    <p:sldId id="277" r:id="rId9"/>
    <p:sldId id="267" r:id="rId10"/>
    <p:sldId id="273" r:id="rId11"/>
    <p:sldId id="269" r:id="rId12"/>
    <p:sldId id="270" r:id="rId13"/>
    <p:sldId id="271" r:id="rId14"/>
    <p:sldId id="280" r:id="rId15"/>
    <p:sldId id="274" r:id="rId16"/>
    <p:sldId id="275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1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67B08-978B-EE48-8226-650ED2F3B0C1}" type="datetimeFigureOut">
              <a:rPr lang="en-US" smtClean="0"/>
              <a:t>12/1/14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54EB2-3F0E-9349-A1EA-69C24F359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6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145B6AB-A015-A547-88F8-66626C46C441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71C5-51D0-E342-B1BE-A36AAB08219B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E812-32BC-494C-A34A-6BD925E3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7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71C5-51D0-E342-B1BE-A36AAB08219B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E812-32BC-494C-A34A-6BD925E3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7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71C5-51D0-E342-B1BE-A36AAB08219B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E812-32BC-494C-A34A-6BD925E3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9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71C5-51D0-E342-B1BE-A36AAB08219B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E812-32BC-494C-A34A-6BD925E3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9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71C5-51D0-E342-B1BE-A36AAB08219B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E812-32BC-494C-A34A-6BD925E3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6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71C5-51D0-E342-B1BE-A36AAB08219B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E812-32BC-494C-A34A-6BD925E3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0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71C5-51D0-E342-B1BE-A36AAB08219B}" type="datetimeFigureOut">
              <a:rPr lang="en-US" smtClean="0"/>
              <a:t>12/1/14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E812-32BC-494C-A34A-6BD925E3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71C5-51D0-E342-B1BE-A36AAB08219B}" type="datetimeFigureOut">
              <a:rPr lang="en-US" smtClean="0"/>
              <a:t>12/1/14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E812-32BC-494C-A34A-6BD925E3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0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71C5-51D0-E342-B1BE-A36AAB08219B}" type="datetimeFigureOut">
              <a:rPr lang="en-US" smtClean="0"/>
              <a:t>12/1/14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E812-32BC-494C-A34A-6BD925E3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71C5-51D0-E342-B1BE-A36AAB08219B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E812-32BC-494C-A34A-6BD925E3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71C5-51D0-E342-B1BE-A36AAB08219B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E812-32BC-494C-A34A-6BD925E3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71C5-51D0-E342-B1BE-A36AAB08219B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7E812-32BC-494C-A34A-6BD925E34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1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.ted.com/lessons/solving-the-puzzle-of-the-periodic-table-eric-rosado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30213" y="19050"/>
            <a:ext cx="4570413" cy="10731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600" b="1" dirty="0" smtClean="0"/>
              <a:t>12/2/14</a:t>
            </a:r>
            <a:endParaRPr lang="en-US" sz="6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0638" y="1092200"/>
            <a:ext cx="3422650" cy="47069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Font typeface="Calibri" charset="0"/>
              <a:buNone/>
              <a:defRPr/>
            </a:pPr>
            <a:r>
              <a:rPr lang="en-US" sz="2400" b="1" dirty="0" smtClean="0"/>
              <a:t>***READ THIS!!!!***</a:t>
            </a:r>
          </a:p>
          <a:p>
            <a:pPr marL="0" indent="0">
              <a:buFont typeface="Calibri" charset="0"/>
              <a:buNone/>
              <a:defRPr/>
            </a:pPr>
            <a:r>
              <a:rPr lang="en-US" sz="2400" b="1" dirty="0" smtClean="0"/>
              <a:t>Announcements:</a:t>
            </a:r>
          </a:p>
          <a:p>
            <a:pPr>
              <a:defRPr/>
            </a:pPr>
            <a:r>
              <a:rPr lang="en-US" sz="2400" dirty="0" smtClean="0">
                <a:sym typeface="Wingdings"/>
              </a:rPr>
              <a:t>Tutoring this week: TOMORROW after school.</a:t>
            </a:r>
          </a:p>
          <a:p>
            <a:pPr>
              <a:defRPr/>
            </a:pPr>
            <a:r>
              <a:rPr lang="en-US" sz="2400" dirty="0" smtClean="0">
                <a:sym typeface="Wingdings"/>
              </a:rPr>
              <a:t>TOMORROW is EXPLORE/PLAN/ACT testing day! (Only see periods 4-7)</a:t>
            </a:r>
          </a:p>
          <a:p>
            <a:pPr marL="0" indent="0">
              <a:buNone/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</p:txBody>
      </p:sp>
      <p:sp>
        <p:nvSpPr>
          <p:cNvPr id="33795" name="Content Placeholder 5"/>
          <p:cNvSpPr>
            <a:spLocks noGrp="1"/>
          </p:cNvSpPr>
          <p:nvPr>
            <p:ph sz="half" idx="2"/>
          </p:nvPr>
        </p:nvSpPr>
        <p:spPr>
          <a:xfrm>
            <a:off x="3827214" y="19050"/>
            <a:ext cx="5534273" cy="6069013"/>
          </a:xfrm>
        </p:spPr>
        <p:txBody>
          <a:bodyPr/>
          <a:lstStyle/>
          <a:p>
            <a:pPr marL="0" indent="0">
              <a:buFont typeface="Calibri" charset="0"/>
              <a:buNone/>
            </a:pPr>
            <a:r>
              <a:rPr lang="en-US" sz="3000" b="1" u="sng" dirty="0">
                <a:latin typeface="Calibri" charset="0"/>
                <a:ea typeface="MS PGothic" charset="0"/>
              </a:rPr>
              <a:t>Homework</a:t>
            </a:r>
            <a:r>
              <a:rPr lang="en-US" sz="3000" dirty="0">
                <a:latin typeface="Calibri" charset="0"/>
                <a:ea typeface="MS PGothic" charset="0"/>
              </a:rPr>
              <a:t>: </a:t>
            </a:r>
            <a:r>
              <a:rPr lang="en-US" sz="3000" dirty="0" smtClean="0">
                <a:latin typeface="Calibri" charset="0"/>
                <a:ea typeface="MS PGothic" charset="0"/>
              </a:rPr>
              <a:t>PT Inquiry questions checked Thursday, </a:t>
            </a:r>
            <a:r>
              <a:rPr lang="en-US" sz="3000" dirty="0" smtClean="0">
                <a:latin typeface="Calibri" charset="0"/>
                <a:ea typeface="MS PGothic" charset="0"/>
              </a:rPr>
              <a:t>Agenda </a:t>
            </a:r>
            <a:r>
              <a:rPr lang="en-US" sz="3000" dirty="0" smtClean="0">
                <a:latin typeface="Calibri" charset="0"/>
                <a:ea typeface="MS PGothic" charset="0"/>
              </a:rPr>
              <a:t>Qs</a:t>
            </a:r>
          </a:p>
          <a:p>
            <a:pPr marL="0" indent="0">
              <a:buFont typeface="Calibri" charset="0"/>
              <a:buNone/>
            </a:pPr>
            <a:r>
              <a:rPr lang="en-US" sz="3000" b="1" u="sng" dirty="0" smtClean="0">
                <a:latin typeface="Calibri" charset="0"/>
                <a:ea typeface="MS PGothic" charset="0"/>
              </a:rPr>
              <a:t>Objective</a:t>
            </a:r>
            <a:r>
              <a:rPr lang="en-US" sz="3000" dirty="0">
                <a:latin typeface="Calibri" charset="0"/>
                <a:ea typeface="MS PGothic" charset="0"/>
              </a:rPr>
              <a:t>: </a:t>
            </a:r>
            <a:r>
              <a:rPr lang="en-US" sz="3000" dirty="0" smtClean="0">
                <a:latin typeface="Calibri" charset="0"/>
                <a:ea typeface="MS PGothic" charset="0"/>
              </a:rPr>
              <a:t>We will be able to differentiate between metals and nonmetals.</a:t>
            </a:r>
          </a:p>
          <a:p>
            <a:pPr marL="0" indent="0" eaLnBrk="1" hangingPunct="1">
              <a:lnSpc>
                <a:spcPct val="90000"/>
              </a:lnSpc>
              <a:buFont typeface="Calibri" charset="0"/>
              <a:buNone/>
            </a:pPr>
            <a:r>
              <a:rPr lang="en-US" sz="3000" b="1" u="sng" dirty="0" smtClean="0">
                <a:latin typeface="Calibri" charset="0"/>
                <a:ea typeface="MS PGothic" charset="0"/>
                <a:cs typeface="Calibri" charset="0"/>
              </a:rPr>
              <a:t>Standard</a:t>
            </a:r>
            <a:r>
              <a:rPr lang="en-US" sz="3000" b="1" u="sng" dirty="0">
                <a:latin typeface="Calibri" charset="0"/>
                <a:ea typeface="MS PGothic" charset="0"/>
                <a:cs typeface="Calibri" charset="0"/>
              </a:rPr>
              <a:t>:</a:t>
            </a:r>
            <a:r>
              <a:rPr lang="en-US" sz="3000" dirty="0">
                <a:latin typeface="Calibri" charset="0"/>
                <a:ea typeface="MS PGothic" charset="0"/>
                <a:cs typeface="Calibri" charset="0"/>
              </a:rPr>
              <a:t> </a:t>
            </a:r>
            <a:r>
              <a:rPr lang="en-US" sz="3000" dirty="0" smtClean="0">
                <a:latin typeface="Calibri" charset="0"/>
                <a:ea typeface="MS PGothic" charset="0"/>
                <a:cs typeface="Calibri" charset="0"/>
              </a:rPr>
              <a:t>EMI 401</a:t>
            </a:r>
          </a:p>
          <a:p>
            <a:pPr marL="0" indent="0" eaLnBrk="1" hangingPunct="1">
              <a:lnSpc>
                <a:spcPct val="90000"/>
              </a:lnSpc>
              <a:buFont typeface="Calibri" charset="0"/>
              <a:buNone/>
            </a:pPr>
            <a:r>
              <a:rPr lang="en-US" sz="3000" b="1" u="sng" dirty="0" smtClean="0">
                <a:latin typeface="Calibri" charset="0"/>
                <a:ea typeface="MS PGothic" charset="0"/>
                <a:cs typeface="Calibri" charset="0"/>
              </a:rPr>
              <a:t>Catalyst</a:t>
            </a:r>
            <a:r>
              <a:rPr lang="en-US" sz="3000" b="1" u="sng" dirty="0">
                <a:latin typeface="Calibri" charset="0"/>
                <a:ea typeface="MS PGothic" charset="0"/>
                <a:cs typeface="Calibri" charset="0"/>
              </a:rPr>
              <a:t>:</a:t>
            </a:r>
          </a:p>
          <a:p>
            <a:pPr marL="0" indent="0">
              <a:buNone/>
            </a:pPr>
            <a:r>
              <a:rPr lang="en-US" b="1" dirty="0"/>
              <a:t>A. </a:t>
            </a:r>
            <a:r>
              <a:rPr lang="en-US" dirty="0"/>
              <a:t>the same altitude.</a:t>
            </a:r>
          </a:p>
          <a:p>
            <a:pPr marL="0" indent="0">
              <a:buNone/>
            </a:pPr>
            <a:r>
              <a:rPr lang="en-US" b="1" dirty="0"/>
              <a:t>B. </a:t>
            </a:r>
            <a:r>
              <a:rPr lang="en-US" dirty="0"/>
              <a:t>a higher altitude.</a:t>
            </a:r>
          </a:p>
          <a:p>
            <a:pPr marL="0" indent="0">
              <a:buNone/>
            </a:pPr>
            <a:r>
              <a:rPr lang="en-US" b="1" dirty="0"/>
              <a:t>C. </a:t>
            </a:r>
            <a:r>
              <a:rPr lang="en-US" dirty="0"/>
              <a:t>a slightly lower altitude.</a:t>
            </a:r>
          </a:p>
          <a:p>
            <a:pPr marL="0" indent="0">
              <a:buNone/>
            </a:pPr>
            <a:r>
              <a:rPr lang="en-US" b="1" dirty="0"/>
              <a:t>D. </a:t>
            </a:r>
            <a:r>
              <a:rPr lang="en-US" dirty="0"/>
              <a:t>a much lower altitude.</a:t>
            </a:r>
          </a:p>
          <a:p>
            <a:pPr marL="0" indent="0">
              <a:buFont typeface="Calibri" charset="0"/>
              <a:buNone/>
            </a:pPr>
            <a:endParaRPr lang="en-US" b="1" u="sng" dirty="0">
              <a:latin typeface="Calibri" charset="0"/>
              <a:ea typeface="MS P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401380"/>
            <a:ext cx="9144000" cy="4566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12/2				</a:t>
            </a: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Metal v. Nonmetal </a:t>
            </a:r>
            <a:r>
              <a:rPr lang="en-US" sz="2400" dirty="0" smtClean="0">
                <a:solidFill>
                  <a:srgbClr val="000000"/>
                </a:solidFill>
              </a:rPr>
              <a:t>Notes					</a:t>
            </a:r>
            <a:r>
              <a:rPr lang="en-US" sz="2400" dirty="0" smtClean="0">
                <a:solidFill>
                  <a:srgbClr val="000000"/>
                </a:solidFill>
              </a:rPr>
              <a:t>78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64565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solidFill>
                  <a:srgbClr val="0000FF"/>
                </a:solidFill>
              </a:rPr>
              <a:t>Metalloids are often used in electronics because they are semi-conductors</a:t>
            </a:r>
            <a:endParaRPr lang="en-US" sz="4500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325" r="-10325"/>
          <a:stretch>
            <a:fillRect/>
          </a:stretch>
        </p:blipFill>
        <p:spPr>
          <a:xfrm>
            <a:off x="457200" y="216651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03962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Periodic Table Coloring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316"/>
            <a:ext cx="8229600" cy="4525963"/>
          </a:xfrm>
        </p:spPr>
        <p:txBody>
          <a:bodyPr>
            <a:noAutofit/>
          </a:bodyPr>
          <a:lstStyle/>
          <a:p>
            <a:r>
              <a:rPr lang="en-US" sz="5400" dirty="0" smtClean="0"/>
              <a:t>Color 1: Inert (noble) gases</a:t>
            </a:r>
          </a:p>
          <a:p>
            <a:r>
              <a:rPr lang="en-US" sz="5400" dirty="0" smtClean="0"/>
              <a:t>Color 2: Nonmetals</a:t>
            </a:r>
          </a:p>
          <a:p>
            <a:r>
              <a:rPr lang="en-US" sz="5400" dirty="0" smtClean="0"/>
              <a:t>Color 3: Metalloids</a:t>
            </a:r>
          </a:p>
          <a:p>
            <a:r>
              <a:rPr lang="en-US" sz="5400" dirty="0" smtClean="0"/>
              <a:t>Color 4: Metals</a:t>
            </a:r>
          </a:p>
          <a:p>
            <a:pPr marL="0" indent="0">
              <a:buNone/>
            </a:pPr>
            <a:r>
              <a:rPr lang="en-US" sz="5400" dirty="0" smtClean="0"/>
              <a:t>BE SURE TO INCLUDE A KEY ON YOUR PERIODIC TABLE!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6899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800" y="1028700"/>
            <a:ext cx="9499600" cy="55626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3307344">
            <a:off x="7679630" y="441325"/>
            <a:ext cx="1476375" cy="1174750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3307344">
            <a:off x="6530281" y="882650"/>
            <a:ext cx="1476375" cy="117475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3307344">
            <a:off x="5112842" y="1035050"/>
            <a:ext cx="1476375" cy="117475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3307344">
            <a:off x="2836367" y="2128917"/>
            <a:ext cx="1476375" cy="117475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62576" y="0"/>
            <a:ext cx="2809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8000"/>
                </a:solidFill>
              </a:rPr>
              <a:t>Inert (noble) gases</a:t>
            </a:r>
            <a:endParaRPr lang="en-US" sz="2600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9187" y="528558"/>
            <a:ext cx="1771649" cy="4924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</a:rPr>
              <a:t>nonmetals</a:t>
            </a:r>
            <a:endParaRPr lang="en-US" sz="26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3599" y="492443"/>
            <a:ext cx="28098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 smtClean="0">
                <a:solidFill>
                  <a:srgbClr val="FF0000"/>
                </a:solidFill>
              </a:rPr>
              <a:t>metalloids</a:t>
            </a:r>
            <a:endParaRPr lang="en-US" sz="39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8662" y="1428575"/>
            <a:ext cx="28098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 smtClean="0">
                <a:solidFill>
                  <a:srgbClr val="0000FF"/>
                </a:solidFill>
              </a:rPr>
              <a:t>metals</a:t>
            </a:r>
            <a:endParaRPr lang="en-US" sz="3900" b="1" dirty="0">
              <a:solidFill>
                <a:srgbClr val="0000FF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8079123">
            <a:off x="995735" y="2125394"/>
            <a:ext cx="1476375" cy="117475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0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630608" y="-1417220"/>
            <a:ext cx="6446928" cy="999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http://ed.ted.com/lessons/solving-the-puzzle-of-the-periodic-table-eric-</a:t>
            </a:r>
            <a:r>
              <a:rPr lang="en-US" dirty="0" smtClean="0">
                <a:hlinkClick r:id="rId2"/>
              </a:rPr>
              <a:t>rosado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74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Activity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Copy the following table into your notes. Then fill in your observations.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2568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Activity</a:t>
            </a:r>
            <a:endParaRPr lang="en-US" sz="6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257045"/>
              </p:ext>
            </p:extLst>
          </p:nvPr>
        </p:nvGraphicFramePr>
        <p:xfrm>
          <a:off x="0" y="1600200"/>
          <a:ext cx="9144000" cy="552193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2105"/>
                <a:gridCol w="2753895"/>
                <a:gridCol w="1122947"/>
                <a:gridCol w="1816396"/>
                <a:gridCol w="1124657"/>
                <a:gridCol w="1524000"/>
              </a:tblGrid>
              <a:tr h="920323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Appearance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Bends?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Conductive?</a:t>
                      </a:r>
                      <a:r>
                        <a:rPr lang="en-US" sz="2200" dirty="0" smtClean="0"/>
                        <a:t/>
                      </a:r>
                      <a:br>
                        <a:rPr lang="en-US" sz="2200" dirty="0" smtClean="0"/>
                      </a:b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Rxn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smtClean="0"/>
                        <a:t>w/ acid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Metal</a:t>
                      </a:r>
                      <a:r>
                        <a:rPr lang="en-US" sz="2200" baseline="0" dirty="0" smtClean="0"/>
                        <a:t>/ Nonmetal</a:t>
                      </a:r>
                      <a:endParaRPr lang="en-US" sz="2200" dirty="0"/>
                    </a:p>
                  </a:txBody>
                  <a:tcPr/>
                </a:tc>
              </a:tr>
              <a:tr h="92032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032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B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032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2032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D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2032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60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586586" y="274638"/>
            <a:ext cx="5766102" cy="31711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91" y="124519"/>
            <a:ext cx="4499409" cy="3603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038" y="3937000"/>
            <a:ext cx="2921000" cy="292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6586" y="3727631"/>
            <a:ext cx="5080000" cy="3390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568" y="274638"/>
            <a:ext cx="1356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A</a:t>
            </a:r>
            <a:endParaRPr lang="en-US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7961038" y="134076"/>
            <a:ext cx="1356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445772"/>
            <a:ext cx="1356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C</a:t>
            </a:r>
            <a:endParaRPr lang="en-US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8008339" y="3598172"/>
            <a:ext cx="1356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4107" y="2327257"/>
            <a:ext cx="3218614" cy="22370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68089" y="2660942"/>
            <a:ext cx="1356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5611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Agenda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5500" dirty="0" smtClean="0"/>
              <a:t>Catalyst/Announcements</a:t>
            </a:r>
          </a:p>
          <a:p>
            <a:r>
              <a:rPr lang="en-US" sz="5500" dirty="0" smtClean="0"/>
              <a:t>Metals v. Nonmetals Notes</a:t>
            </a:r>
          </a:p>
          <a:p>
            <a:r>
              <a:rPr lang="en-US" sz="5500" dirty="0" smtClean="0"/>
              <a:t>PT Coloring</a:t>
            </a:r>
          </a:p>
          <a:p>
            <a:r>
              <a:rPr lang="en-US" sz="5500" dirty="0" smtClean="0"/>
              <a:t>Metal v. Nonmetal Activity</a:t>
            </a:r>
          </a:p>
        </p:txBody>
      </p:sp>
    </p:spTree>
    <p:extLst>
      <p:ext uri="{BB962C8B-B14F-4D97-AF65-F5344CB8AC3E}">
        <p14:creationId xmlns:p14="http://schemas.microsoft.com/office/powerpoint/2010/main" val="354944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stockphoto_1199095_composition_not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762500" y="1449388"/>
            <a:ext cx="3924300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u="sng" dirty="0" smtClean="0">
                <a:solidFill>
                  <a:srgbClr val="0000FF"/>
                </a:solidFill>
                <a:latin typeface="Calibri" charset="0"/>
              </a:rPr>
              <a:t>Metal </a:t>
            </a:r>
            <a:r>
              <a:rPr lang="en-US" sz="4000" b="1" u="sng" dirty="0" smtClean="0">
                <a:solidFill>
                  <a:srgbClr val="0000FF"/>
                </a:solidFill>
                <a:latin typeface="Calibri" charset="0"/>
              </a:rPr>
              <a:t>v. </a:t>
            </a:r>
            <a:r>
              <a:rPr lang="en-US" sz="4000" b="1" u="sng" dirty="0" smtClean="0">
                <a:solidFill>
                  <a:srgbClr val="0000FF"/>
                </a:solidFill>
                <a:latin typeface="Calibri" charset="0"/>
              </a:rPr>
              <a:t>Nonmetal Notes</a:t>
            </a:r>
            <a:endParaRPr lang="en-US" sz="4000" b="1" u="sng" dirty="0" smtClean="0">
              <a:solidFill>
                <a:srgbClr val="0000FF"/>
              </a:solidFill>
              <a:latin typeface="Calibri" charset="0"/>
            </a:endParaRPr>
          </a:p>
          <a:p>
            <a:pPr algn="ctr"/>
            <a:endParaRPr lang="en-US" sz="4000" b="1" u="sng" dirty="0">
              <a:solidFill>
                <a:srgbClr val="0000FF"/>
              </a:solidFill>
              <a:latin typeface="Calibri" charset="0"/>
            </a:endParaRPr>
          </a:p>
          <a:p>
            <a:pPr algn="ctr"/>
            <a:endParaRPr lang="en-US" sz="4000" b="1" u="sng" dirty="0" smtClean="0">
              <a:solidFill>
                <a:srgbClr val="0000FF"/>
              </a:solidFill>
              <a:latin typeface="Calibri" charset="0"/>
            </a:endParaRPr>
          </a:p>
          <a:p>
            <a:pPr algn="ctr"/>
            <a:endParaRPr lang="en-US" sz="4000" b="1" u="sng" dirty="0">
              <a:solidFill>
                <a:srgbClr val="0000FF"/>
              </a:solidFill>
              <a:latin typeface="Calibri" charset="0"/>
            </a:endParaRPr>
          </a:p>
          <a:p>
            <a:pPr algn="ctr"/>
            <a:endParaRPr lang="en-US" sz="4000" b="1" u="sng" dirty="0" smtClean="0">
              <a:solidFill>
                <a:srgbClr val="0000FF"/>
              </a:solidFill>
              <a:latin typeface="Calibri" charset="0"/>
            </a:endParaRPr>
          </a:p>
          <a:p>
            <a:pPr algn="ctr"/>
            <a:endParaRPr lang="en-US" sz="4000" b="1" u="sng" dirty="0">
              <a:solidFill>
                <a:srgbClr val="0000FF"/>
              </a:solidFill>
              <a:latin typeface="Calibri" charset="0"/>
            </a:endParaRPr>
          </a:p>
          <a:p>
            <a:pPr algn="ctr"/>
            <a:endParaRPr lang="en-US" sz="4000" b="1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423150" y="5410200"/>
            <a:ext cx="1295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800" b="1" dirty="0" smtClean="0">
                <a:solidFill>
                  <a:srgbClr val="0000FF"/>
                </a:solidFill>
                <a:latin typeface="Calibri" charset="0"/>
                <a:cs typeface="Calibri" charset="0"/>
              </a:rPr>
              <a:t>78</a:t>
            </a:r>
          </a:p>
        </p:txBody>
      </p:sp>
    </p:spTree>
    <p:extLst>
      <p:ext uri="{BB962C8B-B14F-4D97-AF65-F5344CB8AC3E}">
        <p14:creationId xmlns:p14="http://schemas.microsoft.com/office/powerpoint/2010/main" val="213857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425555"/>
              </p:ext>
            </p:extLst>
          </p:nvPr>
        </p:nvGraphicFramePr>
        <p:xfrm>
          <a:off x="457200" y="1600200"/>
          <a:ext cx="8229600" cy="490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0000FF"/>
                          </a:solidFill>
                        </a:rPr>
                        <a:t>Metals</a:t>
                      </a:r>
                      <a:endParaRPr lang="en-US" sz="4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0000FF"/>
                          </a:solidFill>
                        </a:rPr>
                        <a:t>Nonmetals</a:t>
                      </a:r>
                      <a:endParaRPr lang="en-US" sz="4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i="1" dirty="0" smtClean="0"/>
                        <a:t>(draw this table—give</a:t>
                      </a:r>
                      <a:r>
                        <a:rPr lang="en-US" i="1" baseline="0" dirty="0" smtClean="0"/>
                        <a:t> yourself about </a:t>
                      </a:r>
                      <a:r>
                        <a:rPr lang="en-US" i="1" baseline="0" dirty="0" smtClean="0"/>
                        <a:t>10-12 </a:t>
                      </a:r>
                      <a:r>
                        <a:rPr lang="en-US" i="1" baseline="0" dirty="0" smtClean="0"/>
                        <a:t>lines to write notes in)</a:t>
                      </a:r>
                      <a:endParaRPr lang="en-US" i="1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" y="382013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Calibri" charset="0"/>
              </a:rPr>
              <a:t>Metal v. Nonmetal Notes</a:t>
            </a:r>
          </a:p>
          <a:p>
            <a:pPr algn="ctr"/>
            <a:endParaRPr lang="en-US" sz="4800" b="1" u="sng" dirty="0">
              <a:solidFill>
                <a:srgbClr val="0000FF"/>
              </a:solidFill>
              <a:latin typeface="Calibri" charset="0"/>
            </a:endParaRPr>
          </a:p>
          <a:p>
            <a:pPr algn="ctr"/>
            <a:endParaRPr lang="en-US" sz="4800" b="1" u="sng" dirty="0">
              <a:solidFill>
                <a:srgbClr val="0000FF"/>
              </a:solidFill>
              <a:latin typeface="Calibri" charset="0"/>
            </a:endParaRPr>
          </a:p>
          <a:p>
            <a:pPr algn="ctr"/>
            <a:endParaRPr lang="en-US" sz="4800" b="1" u="sng" dirty="0">
              <a:solidFill>
                <a:srgbClr val="0000FF"/>
              </a:solidFill>
              <a:latin typeface="Calibri" charset="0"/>
            </a:endParaRPr>
          </a:p>
          <a:p>
            <a:pPr algn="ctr"/>
            <a:endParaRPr lang="en-US" sz="4800" b="1" u="sng" dirty="0">
              <a:solidFill>
                <a:srgbClr val="0000FF"/>
              </a:solidFill>
              <a:latin typeface="Calibri" charset="0"/>
            </a:endParaRPr>
          </a:p>
          <a:p>
            <a:pPr algn="ctr"/>
            <a:endParaRPr lang="en-US" sz="4800" b="1" u="sng" dirty="0">
              <a:solidFill>
                <a:srgbClr val="0000FF"/>
              </a:solidFill>
              <a:latin typeface="Calibri" charset="0"/>
            </a:endParaRPr>
          </a:p>
          <a:p>
            <a:pPr algn="ctr"/>
            <a:endParaRPr lang="en-US" sz="4800" b="1" dirty="0">
              <a:solidFill>
                <a:srgbClr val="0000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6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333" y="1169048"/>
            <a:ext cx="2720852" cy="1906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489" y="2483606"/>
            <a:ext cx="3140075" cy="2358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00FF"/>
                </a:solidFill>
              </a:rPr>
              <a:t>Properties of Metals</a:t>
            </a:r>
            <a:endParaRPr lang="en-US" sz="6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6944" y="1519992"/>
            <a:ext cx="5133975" cy="5257800"/>
          </a:xfrm>
        </p:spPr>
        <p:txBody>
          <a:bodyPr>
            <a:normAutofit fontScale="55000" lnSpcReduction="20000"/>
          </a:bodyPr>
          <a:lstStyle/>
          <a:p>
            <a:r>
              <a:rPr lang="en-US" sz="5500" dirty="0" smtClean="0">
                <a:solidFill>
                  <a:srgbClr val="0000FF"/>
                </a:solidFill>
              </a:rPr>
              <a:t>Shiny</a:t>
            </a:r>
          </a:p>
          <a:p>
            <a:r>
              <a:rPr lang="en-US" sz="5500" dirty="0" smtClean="0">
                <a:solidFill>
                  <a:srgbClr val="0000FF"/>
                </a:solidFill>
              </a:rPr>
              <a:t>Malleable (able to bend without breaking)</a:t>
            </a:r>
          </a:p>
          <a:p>
            <a:r>
              <a:rPr lang="en-US" sz="5500" dirty="0" smtClean="0">
                <a:solidFill>
                  <a:srgbClr val="0000FF"/>
                </a:solidFill>
              </a:rPr>
              <a:t>Good conductors of heat and electricity</a:t>
            </a:r>
          </a:p>
          <a:p>
            <a:r>
              <a:rPr lang="en-US" sz="5500" dirty="0" smtClean="0">
                <a:solidFill>
                  <a:srgbClr val="0000FF"/>
                </a:solidFill>
              </a:rPr>
              <a:t>Usually solid at room </a:t>
            </a:r>
            <a:r>
              <a:rPr lang="en-US" sz="5500" dirty="0" smtClean="0">
                <a:solidFill>
                  <a:srgbClr val="0000FF"/>
                </a:solidFill>
              </a:rPr>
              <a:t>temperature</a:t>
            </a:r>
          </a:p>
          <a:p>
            <a:r>
              <a:rPr lang="en-US" sz="5500" dirty="0" smtClean="0">
                <a:solidFill>
                  <a:srgbClr val="0000FF"/>
                </a:solidFill>
              </a:rPr>
              <a:t>React with acid</a:t>
            </a:r>
            <a:endParaRPr lang="en-US" sz="5500" dirty="0" smtClean="0">
              <a:solidFill>
                <a:srgbClr val="0000FF"/>
              </a:solidFill>
            </a:endParaRPr>
          </a:p>
          <a:p>
            <a:r>
              <a:rPr lang="en-US" sz="5500" dirty="0">
                <a:solidFill>
                  <a:srgbClr val="0000FF"/>
                </a:solidFill>
              </a:rPr>
              <a:t>L</a:t>
            </a:r>
            <a:r>
              <a:rPr lang="en-US" sz="5500" dirty="0" smtClean="0">
                <a:solidFill>
                  <a:srgbClr val="0000FF"/>
                </a:solidFill>
              </a:rPr>
              <a:t>ose </a:t>
            </a:r>
            <a:r>
              <a:rPr lang="en-US" sz="5500" dirty="0" smtClean="0">
                <a:solidFill>
                  <a:srgbClr val="0000FF"/>
                </a:solidFill>
              </a:rPr>
              <a:t>electrons to become </a:t>
            </a:r>
            <a:r>
              <a:rPr lang="en-US" sz="5500" dirty="0" smtClean="0">
                <a:solidFill>
                  <a:srgbClr val="0000FF"/>
                </a:solidFill>
              </a:rPr>
              <a:t>ions</a:t>
            </a:r>
          </a:p>
          <a:p>
            <a:r>
              <a:rPr lang="en-US" sz="5500" dirty="0" smtClean="0">
                <a:solidFill>
                  <a:srgbClr val="0000FF"/>
                </a:solidFill>
              </a:rPr>
              <a:t>Located on the left of the PT</a:t>
            </a:r>
          </a:p>
          <a:p>
            <a:pPr marL="0" indent="0">
              <a:buNone/>
            </a:pPr>
            <a:endParaRPr lang="en-US" sz="55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215" y="5235910"/>
            <a:ext cx="2162785" cy="1622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8975" y="364841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2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0195"/>
            <a:ext cx="2557074" cy="1917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898" y="3224607"/>
            <a:ext cx="1992932" cy="2422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0000FF"/>
                </a:solidFill>
              </a:rPr>
              <a:t>Properties of Nonmetals</a:t>
            </a:r>
            <a:endParaRPr lang="en-US" sz="6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885" y="1002632"/>
            <a:ext cx="5346991" cy="5227071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Dull</a:t>
            </a:r>
          </a:p>
          <a:p>
            <a:r>
              <a:rPr lang="en-US" sz="3000" dirty="0" smtClean="0">
                <a:solidFill>
                  <a:srgbClr val="0000FF"/>
                </a:solidFill>
              </a:rPr>
              <a:t>Brittle (cracks or breaks when </a:t>
            </a:r>
            <a:r>
              <a:rPr lang="en-US" sz="3000" dirty="0" smtClean="0">
                <a:solidFill>
                  <a:srgbClr val="0000FF"/>
                </a:solidFill>
              </a:rPr>
              <a:t>bent)</a:t>
            </a:r>
            <a:endParaRPr lang="en-US" sz="3000" dirty="0" smtClean="0">
              <a:solidFill>
                <a:srgbClr val="0000FF"/>
              </a:solidFill>
            </a:endParaRPr>
          </a:p>
          <a:p>
            <a:r>
              <a:rPr lang="en-US" sz="3000" dirty="0" smtClean="0">
                <a:solidFill>
                  <a:srgbClr val="0000FF"/>
                </a:solidFill>
              </a:rPr>
              <a:t>Poor conductors of </a:t>
            </a:r>
            <a:r>
              <a:rPr lang="en-US" sz="3000" dirty="0" smtClean="0">
                <a:solidFill>
                  <a:srgbClr val="0000FF"/>
                </a:solidFill>
              </a:rPr>
              <a:t>heat/electricity </a:t>
            </a:r>
            <a:r>
              <a:rPr lang="en-US" sz="3000" dirty="0" smtClean="0">
                <a:solidFill>
                  <a:srgbClr val="0000FF"/>
                </a:solidFill>
              </a:rPr>
              <a:t>(insulators)</a:t>
            </a:r>
          </a:p>
          <a:p>
            <a:r>
              <a:rPr lang="en-US" sz="3000" dirty="0" smtClean="0">
                <a:solidFill>
                  <a:srgbClr val="0000FF"/>
                </a:solidFill>
              </a:rPr>
              <a:t>Solid, liquid or gas at room </a:t>
            </a:r>
            <a:r>
              <a:rPr lang="en-US" sz="3000" dirty="0" smtClean="0">
                <a:solidFill>
                  <a:srgbClr val="0000FF"/>
                </a:solidFill>
              </a:rPr>
              <a:t>temperature</a:t>
            </a:r>
          </a:p>
          <a:p>
            <a:r>
              <a:rPr lang="en-US" sz="3000" dirty="0" smtClean="0">
                <a:solidFill>
                  <a:srgbClr val="0000FF"/>
                </a:solidFill>
              </a:rPr>
              <a:t>Do not react with acid</a:t>
            </a:r>
            <a:endParaRPr lang="en-US" sz="3000" dirty="0" smtClean="0">
              <a:solidFill>
                <a:srgbClr val="0000FF"/>
              </a:solidFill>
            </a:endParaRPr>
          </a:p>
          <a:p>
            <a:r>
              <a:rPr lang="en-US" sz="3000" dirty="0">
                <a:solidFill>
                  <a:srgbClr val="0000FF"/>
                </a:solidFill>
              </a:rPr>
              <a:t>G</a:t>
            </a:r>
            <a:r>
              <a:rPr lang="en-US" sz="3000" dirty="0" smtClean="0">
                <a:solidFill>
                  <a:srgbClr val="0000FF"/>
                </a:solidFill>
              </a:rPr>
              <a:t>ain </a:t>
            </a:r>
            <a:r>
              <a:rPr lang="en-US" sz="3000" dirty="0" smtClean="0">
                <a:solidFill>
                  <a:srgbClr val="0000FF"/>
                </a:solidFill>
              </a:rPr>
              <a:t>electrons to become </a:t>
            </a:r>
            <a:r>
              <a:rPr lang="en-US" sz="3000" dirty="0" smtClean="0">
                <a:solidFill>
                  <a:srgbClr val="0000FF"/>
                </a:solidFill>
              </a:rPr>
              <a:t>ions</a:t>
            </a:r>
          </a:p>
          <a:p>
            <a:r>
              <a:rPr lang="en-US" sz="3000" dirty="0" smtClean="0">
                <a:solidFill>
                  <a:srgbClr val="0000FF"/>
                </a:solidFill>
              </a:rPr>
              <a:t>Located on the right of the PT</a:t>
            </a:r>
            <a:endParaRPr lang="en-US" sz="30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09097"/>
            <a:ext cx="2492031" cy="2492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1998" t="29676" r="12410" b="20102"/>
          <a:stretch/>
        </p:blipFill>
        <p:spPr>
          <a:xfrm>
            <a:off x="1455508" y="1243746"/>
            <a:ext cx="2382608" cy="15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1488" y="-869048"/>
            <a:ext cx="5010912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?</a:t>
            </a:r>
            <a:endParaRPr lang="en-US" sz="50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4606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What about elements that do not fit into either category?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0897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186" r="-13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597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Metalloids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 lnSpcReduction="10000"/>
          </a:bodyPr>
          <a:lstStyle/>
          <a:p>
            <a:r>
              <a:rPr lang="en-US" sz="5000" dirty="0" smtClean="0">
                <a:solidFill>
                  <a:srgbClr val="0000FF"/>
                </a:solidFill>
              </a:rPr>
              <a:t>Metalloids: Elements </a:t>
            </a:r>
            <a:r>
              <a:rPr lang="en-US" sz="5000" dirty="0" smtClean="0">
                <a:solidFill>
                  <a:srgbClr val="0000FF"/>
                </a:solidFill>
              </a:rPr>
              <a:t>that have properties of both metals and nonmetals</a:t>
            </a:r>
          </a:p>
          <a:p>
            <a:r>
              <a:rPr lang="en-US" sz="5000" dirty="0" smtClean="0">
                <a:solidFill>
                  <a:srgbClr val="0000FF"/>
                </a:solidFill>
              </a:rPr>
              <a:t>Located along the staircase on Periodic Table</a:t>
            </a:r>
          </a:p>
          <a:p>
            <a:r>
              <a:rPr lang="en-US" sz="5000" dirty="0" smtClean="0">
                <a:solidFill>
                  <a:srgbClr val="0000FF"/>
                </a:solidFill>
              </a:rPr>
              <a:t>Metalloids: B, Si, </a:t>
            </a:r>
            <a:r>
              <a:rPr lang="en-US" sz="5000" dirty="0" err="1" smtClean="0">
                <a:solidFill>
                  <a:srgbClr val="0000FF"/>
                </a:solidFill>
              </a:rPr>
              <a:t>Ge</a:t>
            </a:r>
            <a:r>
              <a:rPr lang="en-US" sz="5000" dirty="0" smtClean="0">
                <a:solidFill>
                  <a:srgbClr val="0000FF"/>
                </a:solidFill>
              </a:rPr>
              <a:t>, As, </a:t>
            </a:r>
            <a:r>
              <a:rPr lang="en-US" sz="5000" dirty="0" err="1" smtClean="0">
                <a:solidFill>
                  <a:srgbClr val="0000FF"/>
                </a:solidFill>
              </a:rPr>
              <a:t>Sb</a:t>
            </a:r>
            <a:r>
              <a:rPr lang="en-US" sz="5000" dirty="0" smtClean="0">
                <a:solidFill>
                  <a:srgbClr val="0000FF"/>
                </a:solidFill>
              </a:rPr>
              <a:t>, Te, At</a:t>
            </a:r>
            <a:endParaRPr lang="en-US" sz="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8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397</Words>
  <Application>Microsoft Macintosh PowerPoint</Application>
  <PresentationFormat>On-screen Show (4:3)</PresentationFormat>
  <Paragraphs>97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12/2/14</vt:lpstr>
      <vt:lpstr>Agenda</vt:lpstr>
      <vt:lpstr>PowerPoint Presentation</vt:lpstr>
      <vt:lpstr>PowerPoint Presentation</vt:lpstr>
      <vt:lpstr>Properties of Metals</vt:lpstr>
      <vt:lpstr>Properties of Nonmetals</vt:lpstr>
      <vt:lpstr>What about elements that do not fit into either category?</vt:lpstr>
      <vt:lpstr>PowerPoint Presentation</vt:lpstr>
      <vt:lpstr>Metalloids</vt:lpstr>
      <vt:lpstr>Metalloids are often used in electronics because they are semi-conductors</vt:lpstr>
      <vt:lpstr>Periodic Table Coloring</vt:lpstr>
      <vt:lpstr>PowerPoint Presentation</vt:lpstr>
      <vt:lpstr>PowerPoint Presentation</vt:lpstr>
      <vt:lpstr>PowerPoint Presentation</vt:lpstr>
      <vt:lpstr>Activity</vt:lpstr>
      <vt:lpstr>Activity</vt:lpstr>
      <vt:lpstr>PowerPoint Presentation</vt:lpstr>
    </vt:vector>
  </TitlesOfParts>
  <Company>Chicago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Betsy Miller</dc:creator>
  <cp:lastModifiedBy>Betsy Miller</cp:lastModifiedBy>
  <cp:revision>22</cp:revision>
  <dcterms:created xsi:type="dcterms:W3CDTF">2013-12-04T13:23:54Z</dcterms:created>
  <dcterms:modified xsi:type="dcterms:W3CDTF">2014-12-02T21:12:05Z</dcterms:modified>
</cp:coreProperties>
</file>