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1" r:id="rId2"/>
    <p:sldId id="259" r:id="rId3"/>
    <p:sldId id="264" r:id="rId4"/>
    <p:sldId id="266" r:id="rId5"/>
    <p:sldId id="277" r:id="rId6"/>
    <p:sldId id="278" r:id="rId7"/>
    <p:sldId id="292" r:id="rId8"/>
    <p:sldId id="293" r:id="rId9"/>
    <p:sldId id="268" r:id="rId10"/>
    <p:sldId id="289" r:id="rId11"/>
    <p:sldId id="276" r:id="rId12"/>
    <p:sldId id="269" r:id="rId13"/>
    <p:sldId id="294" r:id="rId14"/>
    <p:sldId id="295" r:id="rId15"/>
    <p:sldId id="296" r:id="rId16"/>
    <p:sldId id="297" r:id="rId17"/>
    <p:sldId id="290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ECFAD-3193-4A4B-B32F-322728FE256B}" type="datetimeFigureOut">
              <a:rPr lang="en-US" smtClean="0"/>
              <a:t>12/8/14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1E2DE-A733-704C-8F5F-E6DF8794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4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45B6AB-A015-A547-88F8-66626C46C441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ABE6108-56DB-3B49-89E5-C7EF40572CA1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TAPE!!!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82EC9F3-B179-1E4F-B024-63D564ADFDB4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924DD56-A486-CF49-A632-68611EB8AD61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C7A3AF7-B5EC-8846-AC68-D384B4BA8DA4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8F60A4C-82D4-A648-9FA8-3EBD92EBA877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B2B7CAC-F7F3-6148-9DC0-639145276516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F2C815A-074C-274A-9D4B-77D350945BEA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EE52CD3-5DDD-E84C-877F-25082415AC8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6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9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1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790E3-CF1F-764B-B3DA-C22D09EBED89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25A60-5BE1-D942-ABB3-3C21C5DF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0213" y="19050"/>
            <a:ext cx="4570413" cy="1073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dirty="0" smtClean="0"/>
              <a:t>12</a:t>
            </a:r>
            <a:r>
              <a:rPr lang="en-US" sz="6600" b="1" dirty="0" smtClean="0"/>
              <a:t>/8/</a:t>
            </a:r>
            <a:r>
              <a:rPr lang="en-US" sz="6600" b="1" dirty="0" smtClean="0"/>
              <a:t>14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638" y="1092200"/>
            <a:ext cx="3422650" cy="4706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Font typeface="Calibri" charset="0"/>
              <a:buNone/>
              <a:defRPr/>
            </a:pPr>
            <a:r>
              <a:rPr lang="en-US" sz="2400" b="1" dirty="0" smtClean="0"/>
              <a:t>***READ THIS!!!!***</a:t>
            </a:r>
          </a:p>
          <a:p>
            <a:pPr marL="0" indent="0">
              <a:buFont typeface="Calibri" charset="0"/>
              <a:buNone/>
              <a:defRPr/>
            </a:pPr>
            <a:r>
              <a:rPr lang="en-US" sz="2400" b="1" dirty="0" smtClean="0"/>
              <a:t>Announcements:</a:t>
            </a:r>
          </a:p>
          <a:p>
            <a:pPr>
              <a:defRPr/>
            </a:pPr>
            <a:r>
              <a:rPr lang="en-US" sz="2400" dirty="0" smtClean="0">
                <a:sym typeface="Wingdings"/>
              </a:rPr>
              <a:t>Tutoring this week: Tuesday and Wednesday after school</a:t>
            </a:r>
          </a:p>
          <a:p>
            <a:pPr>
              <a:defRPr/>
            </a:pPr>
            <a:r>
              <a:rPr lang="en-US" sz="2400" dirty="0" smtClean="0">
                <a:sym typeface="Wingdings"/>
              </a:rPr>
              <a:t>Quiz tomorrow! (PT organization, metals/nonmetals/metalloids, PT groups, electron configuration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33795" name="Content Placeholder 5"/>
          <p:cNvSpPr>
            <a:spLocks noGrp="1"/>
          </p:cNvSpPr>
          <p:nvPr>
            <p:ph sz="half" idx="2"/>
          </p:nvPr>
        </p:nvSpPr>
        <p:spPr>
          <a:xfrm>
            <a:off x="3443289" y="19050"/>
            <a:ext cx="5700712" cy="5780088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Calibri" charset="0"/>
              <a:buNone/>
            </a:pPr>
            <a:r>
              <a:rPr lang="en-US" sz="3000" b="1" u="sng" dirty="0">
                <a:latin typeface="Calibri" charset="0"/>
                <a:ea typeface="MS PGothic" charset="0"/>
              </a:rPr>
              <a:t>Homework</a:t>
            </a:r>
            <a:r>
              <a:rPr lang="en-US" sz="3000" dirty="0">
                <a:latin typeface="Calibri" charset="0"/>
                <a:ea typeface="MS PGothic" charset="0"/>
              </a:rPr>
              <a:t>: </a:t>
            </a:r>
            <a:r>
              <a:rPr lang="en-US" sz="3000" dirty="0" smtClean="0">
                <a:latin typeface="Calibri" charset="0"/>
                <a:ea typeface="MS PGothic" charset="0"/>
              </a:rPr>
              <a:t>Study for quiz, Agenda Qs</a:t>
            </a:r>
          </a:p>
          <a:p>
            <a:pPr marL="0" indent="0">
              <a:buFont typeface="Calibri" charset="0"/>
              <a:buNone/>
            </a:pPr>
            <a:r>
              <a:rPr lang="en-US" sz="3000" b="1" u="sng" dirty="0" smtClean="0">
                <a:latin typeface="Calibri" charset="0"/>
                <a:ea typeface="MS PGothic" charset="0"/>
              </a:rPr>
              <a:t>Objective</a:t>
            </a:r>
            <a:r>
              <a:rPr lang="en-US" sz="3000" dirty="0">
                <a:latin typeface="Calibri" charset="0"/>
                <a:ea typeface="MS PGothic" charset="0"/>
              </a:rPr>
              <a:t>: </a:t>
            </a:r>
            <a:r>
              <a:rPr lang="en-US" sz="3000" dirty="0" smtClean="0">
                <a:latin typeface="Calibri" charset="0"/>
                <a:ea typeface="MS PGothic" charset="0"/>
              </a:rPr>
              <a:t>We will be able to explain the electron configuration of common elements.</a:t>
            </a:r>
          </a:p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r>
              <a:rPr lang="en-US" sz="3000" b="1" u="sng" dirty="0" smtClean="0">
                <a:latin typeface="Calibri" charset="0"/>
                <a:ea typeface="MS PGothic" charset="0"/>
                <a:cs typeface="Calibri" charset="0"/>
              </a:rPr>
              <a:t>Standard</a:t>
            </a:r>
            <a:r>
              <a:rPr lang="en-US" sz="3000" b="1" u="sng" dirty="0" smtClean="0">
                <a:latin typeface="Calibri" charset="0"/>
                <a:ea typeface="MS PGothic" charset="0"/>
                <a:cs typeface="Calibri" charset="0"/>
              </a:rPr>
              <a:t>:</a:t>
            </a:r>
            <a:r>
              <a:rPr lang="en-US" sz="3000" dirty="0" smtClean="0">
                <a:latin typeface="Calibri" charset="0"/>
                <a:ea typeface="MS PGothic" charset="0"/>
                <a:cs typeface="Calibri" charset="0"/>
              </a:rPr>
              <a:t> IOD 401</a:t>
            </a:r>
            <a:endParaRPr lang="en-US" sz="3000" dirty="0" smtClean="0">
              <a:latin typeface="Calibri" charset="0"/>
              <a:ea typeface="MS PGothic" charset="0"/>
              <a:cs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r>
              <a:rPr lang="en-US" sz="3000" b="1" u="sng" dirty="0" smtClean="0">
                <a:latin typeface="Calibri" charset="0"/>
                <a:ea typeface="MS PGothic" charset="0"/>
                <a:cs typeface="Calibri" charset="0"/>
              </a:rPr>
              <a:t>Catalyst: </a:t>
            </a:r>
            <a:endParaRPr lang="en-US" sz="3000" b="1" u="sng" dirty="0" smtClean="0">
              <a:latin typeface="Calibri" charset="0"/>
              <a:ea typeface="MS PGothic" charset="0"/>
              <a:cs typeface="Calibri" charset="0"/>
            </a:endParaRPr>
          </a:p>
          <a:p>
            <a:pPr marL="0" indent="0">
              <a:buNone/>
            </a:pPr>
            <a:r>
              <a:rPr lang="en-US" sz="3200" b="1" dirty="0"/>
              <a:t>A. </a:t>
            </a:r>
            <a:r>
              <a:rPr lang="en-US" sz="3200" dirty="0"/>
              <a:t>increased seed germination.</a:t>
            </a:r>
          </a:p>
          <a:p>
            <a:pPr marL="0" indent="0">
              <a:buNone/>
            </a:pPr>
            <a:r>
              <a:rPr lang="en-US" sz="3200" b="1" dirty="0"/>
              <a:t>B. </a:t>
            </a:r>
            <a:r>
              <a:rPr lang="en-US" sz="3200" dirty="0"/>
              <a:t>increased seed production per plant.</a:t>
            </a:r>
          </a:p>
          <a:p>
            <a:pPr marL="0" indent="0">
              <a:buNone/>
            </a:pPr>
            <a:r>
              <a:rPr lang="en-US" sz="3200" b="1" dirty="0"/>
              <a:t>C. </a:t>
            </a:r>
            <a:r>
              <a:rPr lang="en-US" sz="3200" dirty="0"/>
              <a:t>decreased plant survival after 1 year.</a:t>
            </a:r>
          </a:p>
          <a:p>
            <a:pPr marL="0" indent="0">
              <a:buNone/>
            </a:pPr>
            <a:r>
              <a:rPr lang="en-US" sz="3200" b="1" dirty="0"/>
              <a:t>D. </a:t>
            </a:r>
            <a:r>
              <a:rPr lang="en-US" sz="3200" dirty="0"/>
              <a:t>decreased plant survival after 2 years.</a:t>
            </a:r>
          </a:p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endParaRPr lang="en-US" sz="3000" b="1" u="sng" dirty="0"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799138"/>
            <a:ext cx="9144000" cy="1058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12</a:t>
            </a:r>
            <a:r>
              <a:rPr lang="en-US" sz="2400" dirty="0" smtClean="0">
                <a:solidFill>
                  <a:srgbClr val="000000"/>
                </a:solidFill>
              </a:rPr>
              <a:t>/8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			</a:t>
            </a:r>
            <a:r>
              <a:rPr lang="en-US" sz="2400" dirty="0" smtClean="0">
                <a:solidFill>
                  <a:srgbClr val="000000"/>
                </a:solidFill>
              </a:rPr>
              <a:t>Catalyst Chart: Week </a:t>
            </a:r>
            <a:r>
              <a:rPr lang="en-US" sz="2400" dirty="0" smtClean="0">
                <a:solidFill>
                  <a:srgbClr val="000000"/>
                </a:solidFill>
              </a:rPr>
              <a:t>15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			</a:t>
            </a:r>
            <a:r>
              <a:rPr lang="en-US" sz="2400" dirty="0" smtClean="0">
                <a:solidFill>
                  <a:srgbClr val="000000"/>
                </a:solidFill>
              </a:rPr>
              <a:t>81</a:t>
            </a:r>
            <a:endParaRPr lang="en-US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12</a:t>
            </a:r>
            <a:r>
              <a:rPr lang="en-US" sz="2400" dirty="0" smtClean="0">
                <a:solidFill>
                  <a:srgbClr val="000000"/>
                </a:solidFill>
              </a:rPr>
              <a:t>/8</a:t>
            </a:r>
            <a:r>
              <a:rPr lang="en-US" sz="2400" dirty="0">
                <a:solidFill>
                  <a:srgbClr val="000000"/>
                </a:solidFill>
              </a:rPr>
              <a:t>				</a:t>
            </a:r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Week </a:t>
            </a:r>
            <a:r>
              <a:rPr lang="en-US" sz="2400" dirty="0" smtClean="0">
                <a:solidFill>
                  <a:srgbClr val="000000"/>
                </a:solidFill>
              </a:rPr>
              <a:t>15 </a:t>
            </a:r>
            <a:r>
              <a:rPr lang="en-US" sz="2400" dirty="0" smtClean="0">
                <a:solidFill>
                  <a:srgbClr val="000000"/>
                </a:solidFill>
              </a:rPr>
              <a:t>Agenda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82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12</a:t>
            </a:r>
            <a:r>
              <a:rPr lang="en-US" sz="2400" dirty="0" smtClean="0">
                <a:solidFill>
                  <a:srgbClr val="000000"/>
                </a:solidFill>
              </a:rPr>
              <a:t>/8</a:t>
            </a:r>
            <a:r>
              <a:rPr lang="en-US" sz="2400" dirty="0" smtClean="0">
                <a:solidFill>
                  <a:srgbClr val="000000"/>
                </a:solidFill>
              </a:rPr>
              <a:t>				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Notes: Electron Configuration				83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4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Orbital Diagrams</a:t>
            </a:r>
            <a:endParaRPr lang="en-US" sz="6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752" b="-11752"/>
          <a:stretch>
            <a:fillRect/>
          </a:stretch>
        </p:blipFill>
        <p:spPr>
          <a:xfrm>
            <a:off x="5275434" y="1257538"/>
            <a:ext cx="3411366" cy="3823036"/>
          </a:xfrm>
        </p:spPr>
      </p:pic>
      <p:pic>
        <p:nvPicPr>
          <p:cNvPr id="9" name="Picture 8"/>
          <p:cNvPicPr/>
          <p:nvPr/>
        </p:nvPicPr>
        <p:blipFill>
          <a:blip r:embed="rId3">
            <a:duotone>
              <a:prstClr val="black"/>
              <a:srgbClr val="09090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5515841" cy="369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9962"/>
          <a:stretch/>
        </p:blipFill>
        <p:spPr>
          <a:xfrm>
            <a:off x="1079500" y="5390364"/>
            <a:ext cx="6985000" cy="14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1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Suborbitals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Each sublevel can hold a specific number of </a:t>
            </a:r>
            <a:r>
              <a:rPr lang="en-US" u="sng" dirty="0" smtClean="0">
                <a:solidFill>
                  <a:srgbClr val="0000FF"/>
                </a:solidFill>
              </a:rPr>
              <a:t>electrons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s: holds 2 electrons, 1 pair with opposite spins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: holds 6 electrons, 3 pairs with opposite spins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: holds 10 electrons, 5 pairs with opposite spins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f: holds 14 electrons, 7 pairs with opposite spins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5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Rules for Electron Configuration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914400" indent="-914400">
              <a:buAutoNum type="arabicParenR"/>
            </a:pPr>
            <a:r>
              <a:rPr lang="en-US" sz="5500" dirty="0" smtClean="0">
                <a:solidFill>
                  <a:srgbClr val="0000FF"/>
                </a:solidFill>
              </a:rPr>
              <a:t>Electrons </a:t>
            </a:r>
            <a:r>
              <a:rPr lang="en-US" sz="5500" u="sng" dirty="0" smtClean="0">
                <a:solidFill>
                  <a:srgbClr val="0000FF"/>
                </a:solidFill>
              </a:rPr>
              <a:t>fill the lowest sublevel first.</a:t>
            </a:r>
          </a:p>
          <a:p>
            <a:pPr marL="914400" indent="-914400">
              <a:buAutoNum type="arabicParenR"/>
            </a:pPr>
            <a:r>
              <a:rPr lang="en-US" sz="5500" dirty="0" smtClean="0">
                <a:solidFill>
                  <a:srgbClr val="0000FF"/>
                </a:solidFill>
              </a:rPr>
              <a:t>Only</a:t>
            </a:r>
            <a:r>
              <a:rPr lang="en-US" sz="5500" dirty="0">
                <a:solidFill>
                  <a:srgbClr val="0000FF"/>
                </a:solidFill>
              </a:rPr>
              <a:t> </a:t>
            </a:r>
            <a:r>
              <a:rPr lang="en-US" sz="5500" u="sng" dirty="0" smtClean="0">
                <a:solidFill>
                  <a:srgbClr val="0000FF"/>
                </a:solidFill>
              </a:rPr>
              <a:t>one electron</a:t>
            </a:r>
            <a:r>
              <a:rPr lang="en-US" sz="5500" dirty="0" smtClean="0">
                <a:solidFill>
                  <a:srgbClr val="0000FF"/>
                </a:solidFill>
              </a:rPr>
              <a:t> goes in an orbital at a time </a:t>
            </a:r>
            <a:r>
              <a:rPr lang="en-US" sz="5500" u="sng" dirty="0" smtClean="0">
                <a:solidFill>
                  <a:srgbClr val="0000FF"/>
                </a:solidFill>
              </a:rPr>
              <a:t>before doubling up</a:t>
            </a:r>
            <a:r>
              <a:rPr lang="en-US" sz="5500" dirty="0" smtClean="0">
                <a:solidFill>
                  <a:srgbClr val="0000FF"/>
                </a:solidFill>
              </a:rPr>
              <a:t>.</a:t>
            </a:r>
          </a:p>
          <a:p>
            <a:pPr marL="914400" indent="-914400">
              <a:buAutoNum type="arabicParenR"/>
            </a:pPr>
            <a:r>
              <a:rPr lang="en-US" sz="5500" dirty="0" smtClean="0">
                <a:solidFill>
                  <a:srgbClr val="0000FF"/>
                </a:solidFill>
              </a:rPr>
              <a:t>Only </a:t>
            </a:r>
            <a:r>
              <a:rPr lang="en-US" sz="5500" u="sng" dirty="0" smtClean="0">
                <a:solidFill>
                  <a:srgbClr val="0000FF"/>
                </a:solidFill>
              </a:rPr>
              <a:t>2 electrons</a:t>
            </a:r>
            <a:r>
              <a:rPr lang="en-US" sz="5500" dirty="0" smtClean="0">
                <a:solidFill>
                  <a:srgbClr val="0000FF"/>
                </a:solidFill>
              </a:rPr>
              <a:t> can be in an orbital and they must have </a:t>
            </a:r>
            <a:r>
              <a:rPr lang="en-US" sz="5500" u="sng" dirty="0" smtClean="0">
                <a:solidFill>
                  <a:srgbClr val="0000FF"/>
                </a:solidFill>
              </a:rPr>
              <a:t>opposite spins</a:t>
            </a:r>
            <a:r>
              <a:rPr lang="en-US" sz="5500" dirty="0" smtClean="0">
                <a:solidFill>
                  <a:srgbClr val="0000FF"/>
                </a:solidFill>
              </a:rPr>
              <a:t>.</a:t>
            </a:r>
            <a:endParaRPr lang="en-US" sz="5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1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Example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Element: </a:t>
            </a:r>
            <a:r>
              <a:rPr lang="en-US" sz="5500" u="sng" dirty="0" smtClean="0"/>
              <a:t>Sulfur</a:t>
            </a:r>
          </a:p>
          <a:p>
            <a:r>
              <a:rPr lang="en-US" sz="5500" dirty="0" smtClean="0"/>
              <a:t>Electron Configuration:</a:t>
            </a:r>
          </a:p>
          <a:p>
            <a:r>
              <a:rPr lang="en-US" sz="5500" dirty="0" smtClean="0"/>
              <a:t>Orbital Diagram: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428436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Practice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Element: </a:t>
            </a:r>
            <a:r>
              <a:rPr lang="en-US" sz="5500" u="sng" dirty="0" smtClean="0"/>
              <a:t>Potassium</a:t>
            </a:r>
          </a:p>
          <a:p>
            <a:r>
              <a:rPr lang="en-US" sz="5500" dirty="0" smtClean="0"/>
              <a:t>Electron Configuration:</a:t>
            </a:r>
          </a:p>
          <a:p>
            <a:r>
              <a:rPr lang="en-US" sz="5500" dirty="0" smtClean="0"/>
              <a:t>Orbital Diagram: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54603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Example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Element: </a:t>
            </a:r>
            <a:r>
              <a:rPr lang="en-US" sz="5500" u="sng" dirty="0" smtClean="0"/>
              <a:t>Cobalt</a:t>
            </a:r>
          </a:p>
          <a:p>
            <a:r>
              <a:rPr lang="en-US" sz="5500" dirty="0" smtClean="0"/>
              <a:t>Electron Configuration:</a:t>
            </a:r>
          </a:p>
          <a:p>
            <a:r>
              <a:rPr lang="en-US" sz="5500" dirty="0" smtClean="0"/>
              <a:t>Orbital Diagram: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54603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Example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Element: </a:t>
            </a:r>
            <a:r>
              <a:rPr lang="en-US" sz="5500" u="sng" dirty="0" smtClean="0"/>
              <a:t>Strontium</a:t>
            </a:r>
          </a:p>
          <a:p>
            <a:r>
              <a:rPr lang="en-US" sz="5500" dirty="0" smtClean="0"/>
              <a:t>Electron Configuration:</a:t>
            </a:r>
          </a:p>
          <a:p>
            <a:r>
              <a:rPr lang="en-US" sz="5500" dirty="0" smtClean="0"/>
              <a:t>Orbital Diagram: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54603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Orbital Box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051" b="-8051"/>
          <a:stretch>
            <a:fillRect/>
          </a:stretch>
        </p:blipFill>
        <p:spPr>
          <a:xfrm>
            <a:off x="2315423" y="1600200"/>
            <a:ext cx="5055525" cy="2780344"/>
          </a:xfrm>
        </p:spPr>
      </p:pic>
    </p:spTree>
    <p:extLst>
      <p:ext uri="{BB962C8B-B14F-4D97-AF65-F5344CB8AC3E}">
        <p14:creationId xmlns:p14="http://schemas.microsoft.com/office/powerpoint/2010/main" val="310198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alibri" charset="0"/>
                <a:ea typeface="MS PGothic" charset="0"/>
              </a:rPr>
              <a:t>Practice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charset="0"/>
              <a:buNone/>
            </a:pPr>
            <a:r>
              <a:rPr lang="en-US">
                <a:solidFill>
                  <a:srgbClr val="0080FF"/>
                </a:solidFill>
                <a:latin typeface="Calibri" charset="0"/>
                <a:ea typeface="MS PGothic" charset="0"/>
              </a:rPr>
              <a:t>1.) Write the electron configuration for helium.</a:t>
            </a:r>
          </a:p>
        </p:txBody>
      </p:sp>
      <p:pic>
        <p:nvPicPr>
          <p:cNvPr id="33795" name="Picture 1" descr="blocks on the periodic 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6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alibri" charset="0"/>
                <a:ea typeface="MS PGothic" charset="0"/>
              </a:rPr>
              <a:t>Practice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Font typeface="Calibri" charset="0"/>
              <a:buNone/>
            </a:pPr>
            <a:r>
              <a:rPr lang="en-US">
                <a:solidFill>
                  <a:srgbClr val="0080FF"/>
                </a:solidFill>
                <a:latin typeface="Calibri" charset="0"/>
                <a:ea typeface="MS PGothic" charset="0"/>
              </a:rPr>
              <a:t>2.) Write the electron configuration for beryllium.</a:t>
            </a:r>
          </a:p>
        </p:txBody>
      </p:sp>
      <p:pic>
        <p:nvPicPr>
          <p:cNvPr id="35843" name="Picture 1" descr="blocks on the periodic 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74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Agenda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5500" dirty="0" smtClean="0"/>
              <a:t>Catalyst/Announcements</a:t>
            </a:r>
          </a:p>
          <a:p>
            <a:r>
              <a:rPr lang="en-US" sz="5500" dirty="0" smtClean="0"/>
              <a:t>Finish Electron Configurations POGIL</a:t>
            </a:r>
          </a:p>
          <a:p>
            <a:r>
              <a:rPr lang="en-US" sz="5500" dirty="0" smtClean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40651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alibri" charset="0"/>
                <a:ea typeface="MS PGothic" charset="0"/>
              </a:rPr>
              <a:t>Practice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charset="0"/>
              <a:buNone/>
            </a:pPr>
            <a:r>
              <a:rPr lang="en-US">
                <a:solidFill>
                  <a:srgbClr val="0080FF"/>
                </a:solidFill>
                <a:latin typeface="Calibri" charset="0"/>
                <a:ea typeface="MS PGothic" charset="0"/>
              </a:rPr>
              <a:t>3.) Write the electron configuration for fluorine.</a:t>
            </a:r>
          </a:p>
        </p:txBody>
      </p:sp>
      <p:pic>
        <p:nvPicPr>
          <p:cNvPr id="37891" name="Picture 1" descr="blocks on the periodic 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alibri" charset="0"/>
                <a:ea typeface="MS PGothic" charset="0"/>
              </a:rPr>
              <a:t>Practice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charset="0"/>
              <a:buNone/>
            </a:pPr>
            <a:r>
              <a:rPr lang="en-US">
                <a:solidFill>
                  <a:srgbClr val="0080FF"/>
                </a:solidFill>
                <a:latin typeface="Calibri" charset="0"/>
                <a:ea typeface="MS PGothic" charset="0"/>
              </a:rPr>
              <a:t>4.) Write the electron configuration for argon.</a:t>
            </a:r>
          </a:p>
        </p:txBody>
      </p:sp>
      <p:pic>
        <p:nvPicPr>
          <p:cNvPr id="39939" name="Picture 1" descr="blocks on the periodic 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07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alibri" charset="0"/>
                <a:ea typeface="MS PGothic" charset="0"/>
              </a:rPr>
              <a:t>Practice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charset="0"/>
              <a:buNone/>
            </a:pPr>
            <a:r>
              <a:rPr lang="en-US">
                <a:solidFill>
                  <a:srgbClr val="0080FF"/>
                </a:solidFill>
                <a:latin typeface="Calibri" charset="0"/>
                <a:ea typeface="MS PGothic" charset="0"/>
              </a:rPr>
              <a:t>5.) Write the orbital box for boron.</a:t>
            </a:r>
          </a:p>
        </p:txBody>
      </p:sp>
      <p:pic>
        <p:nvPicPr>
          <p:cNvPr id="41987" name="Picture 1" descr="blocks on the periodic 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1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alibri" charset="0"/>
                <a:ea typeface="MS PGothic" charset="0"/>
              </a:rPr>
              <a:t>Practice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charset="0"/>
              <a:buNone/>
            </a:pPr>
            <a:r>
              <a:rPr lang="en-US">
                <a:solidFill>
                  <a:srgbClr val="0080FF"/>
                </a:solidFill>
                <a:latin typeface="Calibri" charset="0"/>
                <a:ea typeface="MS PGothic" charset="0"/>
              </a:rPr>
              <a:t>6.) Write the orbital box for sodium.</a:t>
            </a:r>
          </a:p>
        </p:txBody>
      </p:sp>
      <p:pic>
        <p:nvPicPr>
          <p:cNvPr id="44035" name="Picture 1" descr="blocks on the periodic 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8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alibri" charset="0"/>
                <a:ea typeface="MS PGothic" charset="0"/>
              </a:rPr>
              <a:t>Practice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charset="0"/>
              <a:buNone/>
            </a:pPr>
            <a:r>
              <a:rPr lang="en-US">
                <a:solidFill>
                  <a:srgbClr val="0080FF"/>
                </a:solidFill>
                <a:latin typeface="Calibri" charset="0"/>
                <a:ea typeface="MS PGothic" charset="0"/>
              </a:rPr>
              <a:t>7.) Write the electron configuration for oxygen.</a:t>
            </a:r>
          </a:p>
        </p:txBody>
      </p:sp>
      <p:pic>
        <p:nvPicPr>
          <p:cNvPr id="46083" name="Picture 1" descr="blocks on the periodic 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4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alibri" charset="0"/>
                <a:ea typeface="MS PGothic" charset="0"/>
              </a:rPr>
              <a:t>Practice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charset="0"/>
              <a:buNone/>
            </a:pPr>
            <a:r>
              <a:rPr lang="en-US">
                <a:solidFill>
                  <a:srgbClr val="0080FF"/>
                </a:solidFill>
                <a:latin typeface="Calibri" charset="0"/>
                <a:ea typeface="MS PGothic" charset="0"/>
              </a:rPr>
              <a:t>8.) Write the orbital box for titanium.</a:t>
            </a:r>
          </a:p>
        </p:txBody>
      </p:sp>
      <p:pic>
        <p:nvPicPr>
          <p:cNvPr id="48131" name="Picture 1" descr="blocks on the periodic 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54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POGIL Review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5500" dirty="0" smtClean="0"/>
              <a:t>How were model 1 and model 2 similar?</a:t>
            </a:r>
          </a:p>
          <a:p>
            <a:r>
              <a:rPr lang="en-US" sz="5500" dirty="0" smtClean="0"/>
              <a:t>What issues are there with using the boarding house as a metaphor for electron configuration?</a:t>
            </a:r>
          </a:p>
          <a:p>
            <a:r>
              <a:rPr lang="en-US" sz="5500" dirty="0" smtClean="0"/>
              <a:t>What does the electron configuration tell us about an atom?</a:t>
            </a:r>
          </a:p>
          <a:p>
            <a:endParaRPr lang="en-US" sz="5500" dirty="0" smtClean="0"/>
          </a:p>
          <a:p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45342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stockphoto_1199095_composition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267200" y="6858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u="sng" dirty="0" smtClean="0">
                <a:solidFill>
                  <a:srgbClr val="0000FF"/>
                </a:solidFill>
                <a:latin typeface="Calibri" charset="0"/>
              </a:rPr>
              <a:t>Electron Configuration Notes</a:t>
            </a:r>
            <a:endParaRPr lang="en-US" sz="4000" b="1" u="sng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423150" y="5410200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83</a:t>
            </a:r>
            <a:endParaRPr lang="en-US" sz="38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5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9857"/>
            <a:ext cx="8229600" cy="4525963"/>
          </a:xfrm>
        </p:spPr>
        <p:txBody>
          <a:bodyPr>
            <a:normAutofit/>
          </a:bodyPr>
          <a:lstStyle/>
          <a:p>
            <a:r>
              <a:rPr lang="en-US" sz="5500" u="sng" dirty="0" smtClean="0">
                <a:solidFill>
                  <a:srgbClr val="0000FF"/>
                </a:solidFill>
              </a:rPr>
              <a:t>Electrons</a:t>
            </a:r>
            <a:r>
              <a:rPr lang="en-US" sz="5500" dirty="0" smtClean="0">
                <a:solidFill>
                  <a:srgbClr val="0000FF"/>
                </a:solidFill>
              </a:rPr>
              <a:t> are always moving around the </a:t>
            </a:r>
            <a:r>
              <a:rPr lang="en-US" sz="5500" u="sng" dirty="0" smtClean="0">
                <a:solidFill>
                  <a:srgbClr val="0000FF"/>
                </a:solidFill>
              </a:rPr>
              <a:t>nucleus</a:t>
            </a:r>
            <a:r>
              <a:rPr lang="en-US" sz="5500" dirty="0" smtClean="0">
                <a:solidFill>
                  <a:srgbClr val="0000FF"/>
                </a:solidFill>
              </a:rPr>
              <a:t> in </a:t>
            </a:r>
            <a:r>
              <a:rPr lang="en-US" sz="5500" u="sng" dirty="0" smtClean="0">
                <a:solidFill>
                  <a:srgbClr val="0000FF"/>
                </a:solidFill>
              </a:rPr>
              <a:t>energy levels</a:t>
            </a:r>
            <a:r>
              <a:rPr lang="en-US" sz="5500" dirty="0" smtClean="0">
                <a:solidFill>
                  <a:srgbClr val="0000FF"/>
                </a:solidFill>
              </a:rPr>
              <a:t>.</a:t>
            </a:r>
            <a:endParaRPr lang="en-US" sz="5500" dirty="0">
              <a:solidFill>
                <a:srgbClr val="0000FF"/>
              </a:solidFill>
            </a:endParaRPr>
          </a:p>
        </p:txBody>
      </p:sp>
      <p:pic>
        <p:nvPicPr>
          <p:cNvPr id="4" name="Picture 3" descr="C05-11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421695"/>
            <a:ext cx="6240462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7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/>
            </a:r>
            <a:br>
              <a:rPr lang="en-US">
                <a:solidFill>
                  <a:srgbClr val="000000"/>
                </a:solidFill>
                <a:latin typeface="Arial" charset="0"/>
              </a:rPr>
            </a:b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0" y="25082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85800" indent="-685800" eaLnBrk="1" hangingPunct="1">
              <a:buFont typeface="Arial"/>
              <a:buChar char="•"/>
            </a:pPr>
            <a:r>
              <a:rPr lang="en-US" sz="4800" dirty="0" smtClean="0">
                <a:solidFill>
                  <a:srgbClr val="0000FF"/>
                </a:solidFill>
              </a:rPr>
              <a:t>Within these energy levels, there are specific </a:t>
            </a:r>
            <a:r>
              <a:rPr lang="en-US" sz="4800" u="sng" dirty="0" smtClean="0">
                <a:solidFill>
                  <a:srgbClr val="0000FF"/>
                </a:solidFill>
              </a:rPr>
              <a:t>regions or sublevels where electrons are more likely to be found.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271367" name="Picture 7" descr="C05-12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3612850"/>
            <a:ext cx="6286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641448"/>
      </p:ext>
    </p:extLst>
  </p:cSld>
  <p:clrMapOvr>
    <a:masterClrMapping/>
  </p:clrMapOvr>
  <p:transition xmlns:p14="http://schemas.microsoft.com/office/powerpoint/2010/main">
    <p:wipe dir="r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Example: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Hydrogen (H):</a:t>
            </a:r>
          </a:p>
          <a:p>
            <a:pPr marL="0" indent="0" algn="ctr">
              <a:buNone/>
            </a:pPr>
            <a:r>
              <a:rPr lang="en-US" sz="5500" dirty="0" smtClean="0">
                <a:solidFill>
                  <a:srgbClr val="0000FF"/>
                </a:solidFill>
              </a:rPr>
              <a:t>1s</a:t>
            </a:r>
            <a:r>
              <a:rPr lang="en-US" sz="5500" baseline="30000" dirty="0" smtClean="0">
                <a:solidFill>
                  <a:srgbClr val="0000FF"/>
                </a:solidFill>
              </a:rPr>
              <a:t>1</a:t>
            </a:r>
            <a:endParaRPr lang="en-US" sz="5500" baseline="30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89242"/>
            <a:ext cx="2825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00FF"/>
                </a:solidFill>
              </a:rPr>
              <a:t>Energy level</a:t>
            </a:r>
            <a:endParaRPr lang="en-US" sz="45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9251" y="4117725"/>
            <a:ext cx="28256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00FF"/>
                </a:solidFill>
              </a:rPr>
              <a:t>sublevel</a:t>
            </a:r>
            <a:endParaRPr lang="en-US" sz="45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2080" y="2442357"/>
            <a:ext cx="28256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00FF"/>
                </a:solidFill>
              </a:rPr>
              <a:t># electrons</a:t>
            </a:r>
            <a:endParaRPr lang="en-US" sz="45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98896" y="3227187"/>
            <a:ext cx="1910355" cy="890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57175" y="3565461"/>
            <a:ext cx="352933" cy="552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38176" y="2951055"/>
            <a:ext cx="3529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854"/>
            <a:ext cx="9144000" cy="5909309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rgbClr val="0000FF"/>
                </a:solidFill>
              </a:rPr>
              <a:t>Energy level 1: </a:t>
            </a:r>
            <a:r>
              <a:rPr lang="en-US" sz="4500" u="sng" dirty="0" smtClean="0">
                <a:solidFill>
                  <a:srgbClr val="0000FF"/>
                </a:solidFill>
              </a:rPr>
              <a:t>1 sublevel (s)</a:t>
            </a:r>
          </a:p>
          <a:p>
            <a:r>
              <a:rPr lang="en-US" sz="4500" dirty="0" smtClean="0">
                <a:solidFill>
                  <a:srgbClr val="0000FF"/>
                </a:solidFill>
              </a:rPr>
              <a:t>Energy level 2: </a:t>
            </a:r>
            <a:r>
              <a:rPr lang="en-US" sz="4500" u="sng" dirty="0" smtClean="0">
                <a:solidFill>
                  <a:srgbClr val="0000FF"/>
                </a:solidFill>
              </a:rPr>
              <a:t>2 sublevels (s, p)</a:t>
            </a:r>
          </a:p>
          <a:p>
            <a:r>
              <a:rPr lang="en-US" sz="4500" dirty="0" smtClean="0">
                <a:solidFill>
                  <a:srgbClr val="0000FF"/>
                </a:solidFill>
              </a:rPr>
              <a:t>Energy level 3: </a:t>
            </a:r>
            <a:r>
              <a:rPr lang="en-US" sz="4500" u="sng" dirty="0" smtClean="0">
                <a:solidFill>
                  <a:srgbClr val="0000FF"/>
                </a:solidFill>
              </a:rPr>
              <a:t>3 sublevels (s, p, d)</a:t>
            </a:r>
          </a:p>
          <a:p>
            <a:r>
              <a:rPr lang="en-US" sz="4500" dirty="0" smtClean="0">
                <a:solidFill>
                  <a:srgbClr val="0000FF"/>
                </a:solidFill>
              </a:rPr>
              <a:t>Energy level 4: </a:t>
            </a:r>
            <a:r>
              <a:rPr lang="en-US" sz="4500" u="sng" dirty="0" smtClean="0">
                <a:solidFill>
                  <a:srgbClr val="0000FF"/>
                </a:solidFill>
              </a:rPr>
              <a:t>4 sublevels (s, p, d, f)</a:t>
            </a:r>
            <a:endParaRPr lang="en-US" sz="4500" u="sng" dirty="0">
              <a:solidFill>
                <a:srgbClr val="0000FF"/>
              </a:solidFill>
            </a:endParaRPr>
          </a:p>
        </p:txBody>
      </p:sp>
      <p:pic>
        <p:nvPicPr>
          <p:cNvPr id="4" name="Picture 7" descr="C05-12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3612850"/>
            <a:ext cx="6286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6184"/>
            <a:ext cx="9144000" cy="5801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9050" y="228600"/>
            <a:ext cx="2055534" cy="23870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46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493</Words>
  <Application>Microsoft Macintosh PowerPoint</Application>
  <PresentationFormat>On-screen Show (4:3)</PresentationFormat>
  <Paragraphs>94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12/8/14</vt:lpstr>
      <vt:lpstr>Agenda</vt:lpstr>
      <vt:lpstr>POGIL Review</vt:lpstr>
      <vt:lpstr>PowerPoint Presentation</vt:lpstr>
      <vt:lpstr>PowerPoint Presentation</vt:lpstr>
      <vt:lpstr> </vt:lpstr>
      <vt:lpstr>Example:</vt:lpstr>
      <vt:lpstr>PowerPoint Presentation</vt:lpstr>
      <vt:lpstr>PowerPoint Presentation</vt:lpstr>
      <vt:lpstr>Orbital Diagrams</vt:lpstr>
      <vt:lpstr>Suborbitals</vt:lpstr>
      <vt:lpstr>Rules for Electron Configuration</vt:lpstr>
      <vt:lpstr>Example</vt:lpstr>
      <vt:lpstr>Practice</vt:lpstr>
      <vt:lpstr>Example</vt:lpstr>
      <vt:lpstr>Example</vt:lpstr>
      <vt:lpstr>Orbital Box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Miller</dc:creator>
  <cp:lastModifiedBy>Betsy Miller</cp:lastModifiedBy>
  <cp:revision>35</cp:revision>
  <dcterms:created xsi:type="dcterms:W3CDTF">2013-12-10T14:21:52Z</dcterms:created>
  <dcterms:modified xsi:type="dcterms:W3CDTF">2014-12-08T21:28:57Z</dcterms:modified>
</cp:coreProperties>
</file>