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3" r:id="rId2"/>
    <p:sldId id="257" r:id="rId3"/>
    <p:sldId id="270" r:id="rId4"/>
    <p:sldId id="258" r:id="rId5"/>
    <p:sldId id="274" r:id="rId6"/>
    <p:sldId id="275" r:id="rId7"/>
    <p:sldId id="259" r:id="rId8"/>
    <p:sldId id="260" r:id="rId9"/>
    <p:sldId id="261" r:id="rId10"/>
    <p:sldId id="262" r:id="rId11"/>
    <p:sldId id="263" r:id="rId12"/>
    <p:sldId id="265" r:id="rId13"/>
    <p:sldId id="269" r:id="rId14"/>
    <p:sldId id="271" r:id="rId15"/>
    <p:sldId id="272" r:id="rId16"/>
    <p:sldId id="264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24743-166A-E84B-8A70-DBBB414DC015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60C8-3609-5249-BEA4-0D1CEC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145B6AB-A015-A547-88F8-66626C46C44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145B6AB-A015-A547-88F8-66626C46C44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FF0080"/>
                </a:solidFill>
                <a:ea typeface="MS PGothic" charset="0"/>
              </a:rPr>
              <a:t>Chem team!!! I </a:t>
            </a:r>
            <a:r>
              <a:rPr lang="en-US">
                <a:solidFill>
                  <a:srgbClr val="FF0080"/>
                </a:solidFill>
                <a:ea typeface="MS PGothic" charset="0"/>
              </a:rPr>
              <a:t>know my explanations are very over-simplified and so if you think of a better way to word these challenge questions PLEASE feel free to edit/change. </a:t>
            </a:r>
            <a:r>
              <a:rPr lang="en-US">
                <a:solidFill>
                  <a:srgbClr val="FF0080"/>
                </a:solidFill>
                <a:ea typeface="MS PGothic" charset="0"/>
                <a:sym typeface="Wingdings" charset="0"/>
              </a:rPr>
              <a:t> I just wanted to include them because students ask these every year in class.</a:t>
            </a:r>
            <a:endParaRPr lang="en-US">
              <a:solidFill>
                <a:srgbClr val="FF0080"/>
              </a:solidFill>
              <a:ea typeface="MS PGothic" charset="0"/>
            </a:endParaRPr>
          </a:p>
          <a:p>
            <a:endParaRPr lang="en-US">
              <a:ea typeface="MS PGothic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01D20F2-3E84-3C4B-AB0F-F2F3358C875E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this trend continues</a:t>
            </a:r>
            <a:r>
              <a:rPr lang="en-US" baseline="0" dirty="0" smtClean="0"/>
              <a:t> for the entire periodic table, what would we expect the largest atom to be? The smallest?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60C8-3609-5249-BEA4-0D1CEC65D1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2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0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3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6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1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5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7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1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E542-7597-F240-99AA-D2499102E6E0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ED1F0-2671-F846-B83D-98480BF5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7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 smtClean="0"/>
              <a:t>12/11/14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/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/>
              <a:t>Announcements: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No tutoring today or tomorrow after school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Tutoring next week: Monday and Tuesday after school.</a:t>
            </a:r>
          </a:p>
          <a:p>
            <a:pPr>
              <a:defRPr/>
            </a:pPr>
            <a:r>
              <a:rPr lang="en-US" sz="2400" dirty="0" smtClean="0"/>
              <a:t>Test is coming: next </a:t>
            </a:r>
            <a:r>
              <a:rPr lang="en-US" sz="2400" b="1" u="sng" dirty="0" smtClean="0"/>
              <a:t>Wednesday</a:t>
            </a:r>
            <a:r>
              <a:rPr lang="en-US" sz="2400" dirty="0" smtClean="0"/>
              <a:t>!</a:t>
            </a:r>
          </a:p>
        </p:txBody>
      </p:sp>
      <p:sp>
        <p:nvSpPr>
          <p:cNvPr id="33795" name="Content Placeholder 5"/>
          <p:cNvSpPr>
            <a:spLocks noGrp="1"/>
          </p:cNvSpPr>
          <p:nvPr>
            <p:ph sz="half" idx="2"/>
          </p:nvPr>
        </p:nvSpPr>
        <p:spPr>
          <a:xfrm>
            <a:off x="3443289" y="19050"/>
            <a:ext cx="5700712" cy="5780088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Calibri" charset="0"/>
              <a:buNone/>
            </a:pPr>
            <a:r>
              <a:rPr lang="en-US" sz="3000" b="1" u="sng" dirty="0">
                <a:latin typeface="Calibri" charset="0"/>
                <a:ea typeface="MS PGothic" charset="0"/>
              </a:rPr>
              <a:t>Homework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000" dirty="0" smtClean="0">
                <a:latin typeface="Calibri" charset="0"/>
                <a:ea typeface="MS PGothic" charset="0"/>
              </a:rPr>
              <a:t>Review #1-8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000" b="1" u="sng" dirty="0" smtClean="0">
                <a:latin typeface="Calibri" charset="0"/>
                <a:ea typeface="MS PGothic" charset="0"/>
              </a:rPr>
              <a:t>Objective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200" dirty="0">
                <a:latin typeface="Calibri" charset="0"/>
                <a:ea typeface="MS PGothic" charset="0"/>
              </a:rPr>
              <a:t>We </a:t>
            </a:r>
            <a:r>
              <a:rPr lang="en-US" sz="3200" dirty="0" smtClean="0">
                <a:latin typeface="Calibri" charset="0"/>
                <a:ea typeface="MS PGothic" charset="0"/>
              </a:rPr>
              <a:t>will be able to explain the trend in atomic radius on the periodic table.</a:t>
            </a:r>
            <a:endParaRPr lang="en-US" sz="3200" dirty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  <a:cs typeface="Calibri" charset="0"/>
              </a:rPr>
              <a:t>Standard:</a:t>
            </a: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SIN 402</a:t>
            </a:r>
            <a:endParaRPr lang="en-US" sz="3000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</a:pPr>
            <a:r>
              <a:rPr lang="en-US" sz="3200" b="1" dirty="0"/>
              <a:t>F. </a:t>
            </a:r>
            <a:r>
              <a:rPr lang="en-US" sz="3200" dirty="0"/>
              <a:t>preference of a different ant species for the seeds of both plant species.</a:t>
            </a:r>
          </a:p>
          <a:p>
            <a:pPr marL="0" indent="0">
              <a:buNone/>
            </a:pPr>
            <a:r>
              <a:rPr lang="en-US" sz="3200" b="1" dirty="0"/>
              <a:t>G. </a:t>
            </a:r>
            <a:r>
              <a:rPr lang="en-US" sz="3200" dirty="0"/>
              <a:t>seed preference of ants in an area in which both plant species were absent.</a:t>
            </a:r>
          </a:p>
          <a:p>
            <a:pPr marL="0" indent="0">
              <a:buNone/>
            </a:pPr>
            <a:r>
              <a:rPr lang="en-US" sz="3200" b="1" dirty="0"/>
              <a:t>H. </a:t>
            </a:r>
            <a:r>
              <a:rPr lang="en-US" sz="3200" dirty="0"/>
              <a:t>growth and survival of both plant species in an area where ants were not present.</a:t>
            </a:r>
          </a:p>
          <a:p>
            <a:pPr marL="0" indent="0">
              <a:buNone/>
            </a:pPr>
            <a:r>
              <a:rPr lang="en-US" sz="3200" b="1" dirty="0"/>
              <a:t>J. </a:t>
            </a:r>
            <a:r>
              <a:rPr lang="en-US" sz="3200" dirty="0"/>
              <a:t>effects of </a:t>
            </a:r>
            <a:r>
              <a:rPr lang="en-US" sz="3200" dirty="0" err="1"/>
              <a:t>elaiosome</a:t>
            </a:r>
            <a:r>
              <a:rPr lang="en-US" sz="3200" dirty="0"/>
              <a:t> mass on the seed preference of ants.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3000" b="1" u="sng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799138"/>
            <a:ext cx="9144000" cy="10588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</a:rPr>
              <a:t>12/11					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Review: Unit 4	</a:t>
            </a:r>
            <a:r>
              <a:rPr lang="en-US" sz="2400" dirty="0">
                <a:solidFill>
                  <a:srgbClr val="000000"/>
                </a:solidFill>
              </a:rPr>
              <a:t>						</a:t>
            </a:r>
            <a:r>
              <a:rPr lang="en-US" sz="2400" dirty="0" smtClean="0">
                <a:solidFill>
                  <a:srgbClr val="000000"/>
                </a:solidFill>
              </a:rPr>
              <a:t>85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</a:t>
            </a:r>
            <a:r>
              <a:rPr lang="en-US" sz="2400" dirty="0" smtClean="0">
                <a:solidFill>
                  <a:srgbClr val="000000"/>
                </a:solidFill>
              </a:rPr>
              <a:t>/11	</a:t>
            </a:r>
            <a:r>
              <a:rPr lang="en-US" sz="2400" dirty="0">
                <a:solidFill>
                  <a:srgbClr val="000000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</a:rPr>
              <a:t>			Periodic </a:t>
            </a: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able Trends	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86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12/11						Trends: Atomic Radius					</a:t>
            </a:r>
            <a:r>
              <a:rPr lang="en-US" sz="2400" dirty="0" smtClean="0">
                <a:solidFill>
                  <a:srgbClr val="000000"/>
                </a:solidFill>
              </a:rPr>
              <a:t>87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What does </a:t>
            </a:r>
            <a:r>
              <a:rPr lang="en-US" sz="6600" b="1" dirty="0" smtClean="0"/>
              <a:t>atomic radius </a:t>
            </a:r>
            <a:r>
              <a:rPr lang="en-US" sz="6600" dirty="0" smtClean="0"/>
              <a:t>mean?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064000" cy="525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The distance from the center of the nucleus to the outside of the electron cloud.</a:t>
            </a:r>
            <a:endParaRPr lang="en-US" sz="48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250" b="11642"/>
          <a:stretch/>
        </p:blipFill>
        <p:spPr>
          <a:xfrm>
            <a:off x="3871294" y="1961784"/>
            <a:ext cx="5779598" cy="389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Atomic Radius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5500" dirty="0" smtClean="0"/>
              <a:t>Look back at your trends sheet (p. </a:t>
            </a:r>
            <a:r>
              <a:rPr lang="en-US" sz="5500" dirty="0" smtClean="0"/>
              <a:t>86)</a:t>
            </a:r>
            <a:r>
              <a:rPr lang="en-US" sz="5500" dirty="0" smtClean="0"/>
              <a:t>, what trends do you notice in atomic radius on the periodic table? </a:t>
            </a:r>
          </a:p>
          <a:p>
            <a:r>
              <a:rPr lang="en-US" sz="5500" dirty="0" smtClean="0"/>
              <a:t>Work with your partner to </a:t>
            </a:r>
            <a:r>
              <a:rPr lang="en-US" sz="5500" dirty="0" smtClean="0"/>
              <a:t>determine what happens as you go across a period or down a group.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44961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500" dirty="0" smtClean="0"/>
              <a:t>Remember what we learned about </a:t>
            </a:r>
            <a:r>
              <a:rPr lang="en-US" sz="5500" dirty="0" err="1" smtClean="0"/>
              <a:t>coulombic</a:t>
            </a:r>
            <a:r>
              <a:rPr lang="en-US" sz="5500" dirty="0" smtClean="0"/>
              <a:t> attraction yesterday.</a:t>
            </a:r>
          </a:p>
          <a:p>
            <a:r>
              <a:rPr lang="en-US" sz="5500" i="1" dirty="0" smtClean="0"/>
              <a:t>As you go across a period, what happens to the number of protons? How would this impact attraction?</a:t>
            </a:r>
          </a:p>
        </p:txBody>
      </p:sp>
    </p:spTree>
    <p:extLst>
      <p:ext uri="{BB962C8B-B14F-4D97-AF65-F5344CB8AC3E}">
        <p14:creationId xmlns:p14="http://schemas.microsoft.com/office/powerpoint/2010/main" val="268051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0038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A</a:t>
            </a:r>
            <a:r>
              <a:rPr lang="en-US" sz="4000" dirty="0" smtClean="0">
                <a:solidFill>
                  <a:srgbClr val="0000FF"/>
                </a:solidFill>
              </a:rPr>
              <a:t>cross </a:t>
            </a:r>
            <a:r>
              <a:rPr lang="en-US" sz="4000" dirty="0" smtClean="0">
                <a:solidFill>
                  <a:srgbClr val="0000FF"/>
                </a:solidFill>
              </a:rPr>
              <a:t>a period, the number of protons increases. More protons means a greater </a:t>
            </a:r>
            <a:r>
              <a:rPr lang="en-US" sz="4000" dirty="0" err="1">
                <a:solidFill>
                  <a:srgbClr val="0000FF"/>
                </a:solidFill>
              </a:rPr>
              <a:t>C</a:t>
            </a:r>
            <a:r>
              <a:rPr lang="en-US" sz="4000" dirty="0" err="1" smtClean="0">
                <a:solidFill>
                  <a:srgbClr val="0000FF"/>
                </a:solidFill>
              </a:rPr>
              <a:t>oulombic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>
                <a:solidFill>
                  <a:srgbClr val="0000FF"/>
                </a:solidFill>
              </a:rPr>
              <a:t>A</a:t>
            </a:r>
            <a:r>
              <a:rPr lang="en-US" sz="4000" dirty="0" smtClean="0">
                <a:solidFill>
                  <a:srgbClr val="0000FF"/>
                </a:solidFill>
              </a:rPr>
              <a:t>ttraction</a:t>
            </a:r>
            <a:r>
              <a:rPr lang="en-US" sz="4000" dirty="0" smtClean="0">
                <a:solidFill>
                  <a:srgbClr val="0000FF"/>
                </a:solidFill>
              </a:rPr>
              <a:t>. </a:t>
            </a:r>
            <a:r>
              <a:rPr lang="en-US" sz="4000" u="sng" dirty="0" smtClean="0">
                <a:solidFill>
                  <a:srgbClr val="0000FF"/>
                </a:solidFill>
              </a:rPr>
              <a:t>More attraction means a smaller radius.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pic>
        <p:nvPicPr>
          <p:cNvPr id="5" name="Picture 4" descr="AtomicRadii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347"/>
            <a:ext cx="9144000" cy="17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3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i="1" dirty="0" smtClean="0"/>
              <a:t>As you go across a down a group, what happens to the number of orbitals? How would this impact attraction?</a:t>
            </a:r>
          </a:p>
        </p:txBody>
      </p:sp>
    </p:spTree>
    <p:extLst>
      <p:ext uri="{BB962C8B-B14F-4D97-AF65-F5344CB8AC3E}">
        <p14:creationId xmlns:p14="http://schemas.microsoft.com/office/powerpoint/2010/main" val="348387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1600200"/>
            <a:ext cx="4318000" cy="5257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own </a:t>
            </a:r>
            <a:r>
              <a:rPr lang="en-US" dirty="0" smtClean="0">
                <a:solidFill>
                  <a:srgbClr val="0000FF"/>
                </a:solidFill>
              </a:rPr>
              <a:t>a group, elements have </a:t>
            </a:r>
            <a:r>
              <a:rPr lang="en-US" u="sng" dirty="0" smtClean="0">
                <a:solidFill>
                  <a:srgbClr val="0000FF"/>
                </a:solidFill>
              </a:rPr>
              <a:t>more energy levels</a:t>
            </a:r>
            <a:r>
              <a:rPr lang="en-US" dirty="0" smtClean="0">
                <a:solidFill>
                  <a:srgbClr val="0000FF"/>
                </a:solidFill>
              </a:rPr>
              <a:t>. This means the electrons are farther away. </a:t>
            </a:r>
            <a:r>
              <a:rPr lang="en-US" dirty="0" err="1" smtClean="0">
                <a:solidFill>
                  <a:srgbClr val="0000FF"/>
                </a:solidFill>
              </a:rPr>
              <a:t>Coulombic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Attraction </a:t>
            </a:r>
            <a:r>
              <a:rPr lang="en-US" dirty="0" smtClean="0">
                <a:solidFill>
                  <a:srgbClr val="0000FF"/>
                </a:solidFill>
              </a:rPr>
              <a:t>decreases so the radius is larger.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4826000" cy="5219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42568"/>
            <a:ext cx="1793776" cy="3715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Atomic Radius</a:t>
            </a:r>
            <a:endParaRPr lang="en-US" sz="55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191" b="1191"/>
          <a:stretch>
            <a:fillRect/>
          </a:stretch>
        </p:blipFill>
        <p:spPr>
          <a:xfrm>
            <a:off x="48244" y="1600200"/>
            <a:ext cx="9103106" cy="5006358"/>
          </a:xfrm>
        </p:spPr>
      </p:pic>
    </p:spTree>
    <p:extLst>
      <p:ext uri="{BB962C8B-B14F-4D97-AF65-F5344CB8AC3E}">
        <p14:creationId xmlns:p14="http://schemas.microsoft.com/office/powerpoint/2010/main" val="312334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Skills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5500" dirty="0" smtClean="0"/>
              <a:t>Annotate the graph. What do you notice happening? What </a:t>
            </a:r>
            <a:r>
              <a:rPr lang="en-US" sz="5500" u="sng" dirty="0" smtClean="0"/>
              <a:t>trends</a:t>
            </a:r>
            <a:r>
              <a:rPr lang="en-US" sz="5500" dirty="0" smtClean="0"/>
              <a:t> do you observe? (Use your PT as well!)</a:t>
            </a:r>
          </a:p>
          <a:p>
            <a:r>
              <a:rPr lang="en-US" sz="5500" dirty="0" smtClean="0"/>
              <a:t>Use the graph of Atomic Radius vs. Atomic Number to answer the skills questions that follow.</a:t>
            </a:r>
          </a:p>
          <a:p>
            <a:r>
              <a:rPr lang="en-US" sz="5500" dirty="0" smtClean="0"/>
              <a:t>You will have 5 minutes to answer these independently.</a:t>
            </a:r>
          </a:p>
          <a:p>
            <a:r>
              <a:rPr lang="en-US" sz="5500" dirty="0" smtClean="0"/>
              <a:t>Share your answers with your partner.</a:t>
            </a:r>
          </a:p>
          <a:p>
            <a:r>
              <a:rPr lang="en-US" sz="5500" dirty="0" smtClean="0"/>
              <a:t>Discussion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45015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Write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350"/>
          </a:xfrm>
        </p:spPr>
        <p:txBody>
          <a:bodyPr>
            <a:normAutofit fontScale="92500" lnSpcReduction="20000"/>
          </a:bodyPr>
          <a:lstStyle/>
          <a:p>
            <a:r>
              <a:rPr lang="en-US" sz="5500" dirty="0" smtClean="0"/>
              <a:t>Use what you have learned today to answer the prompt provided </a:t>
            </a:r>
            <a:r>
              <a:rPr lang="en-US" sz="5500" u="sng" dirty="0" smtClean="0"/>
              <a:t>in complete sentences</a:t>
            </a:r>
            <a:r>
              <a:rPr lang="en-US" sz="5500" dirty="0" smtClean="0"/>
              <a:t>.</a:t>
            </a:r>
          </a:p>
          <a:p>
            <a:r>
              <a:rPr lang="en-US" sz="5500" dirty="0" smtClean="0"/>
              <a:t>Your answer should include specific data (numbers) and reference the trend.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93133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 smtClean="0"/>
              <a:t>12/11/14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/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/>
              <a:t>Announcements: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No tutoring today or tomorrow after school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Tutoring next week: Monday and Tuesday after school.</a:t>
            </a:r>
          </a:p>
          <a:p>
            <a:pPr>
              <a:defRPr/>
            </a:pPr>
            <a:r>
              <a:rPr lang="en-US" sz="2400" dirty="0" smtClean="0"/>
              <a:t>Test is coming: next </a:t>
            </a:r>
            <a:r>
              <a:rPr lang="en-US" sz="2400" b="1" u="sng" dirty="0" smtClean="0"/>
              <a:t>Wednesday</a:t>
            </a:r>
            <a:r>
              <a:rPr lang="en-US" sz="2400" dirty="0" smtClean="0"/>
              <a:t>!</a:t>
            </a:r>
          </a:p>
        </p:txBody>
      </p:sp>
      <p:sp>
        <p:nvSpPr>
          <p:cNvPr id="33795" name="Content Placeholder 5"/>
          <p:cNvSpPr>
            <a:spLocks noGrp="1"/>
          </p:cNvSpPr>
          <p:nvPr>
            <p:ph sz="half" idx="2"/>
          </p:nvPr>
        </p:nvSpPr>
        <p:spPr>
          <a:xfrm>
            <a:off x="3443289" y="19050"/>
            <a:ext cx="5700712" cy="5780088"/>
          </a:xfrm>
        </p:spPr>
        <p:txBody>
          <a:bodyPr>
            <a:normAutofit lnSpcReduction="10000"/>
          </a:bodyPr>
          <a:lstStyle/>
          <a:p>
            <a:pPr marL="0" indent="0">
              <a:buFont typeface="Calibri" charset="0"/>
              <a:buNone/>
            </a:pPr>
            <a:r>
              <a:rPr lang="en-US" sz="3000" b="1" u="sng" dirty="0">
                <a:latin typeface="Calibri" charset="0"/>
                <a:ea typeface="MS PGothic" charset="0"/>
              </a:rPr>
              <a:t>Homework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000" dirty="0" smtClean="0">
                <a:latin typeface="Calibri" charset="0"/>
                <a:ea typeface="MS PGothic" charset="0"/>
              </a:rPr>
              <a:t>Review #1-8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000" b="1" u="sng" dirty="0" smtClean="0">
                <a:latin typeface="Calibri" charset="0"/>
                <a:ea typeface="MS PGothic" charset="0"/>
              </a:rPr>
              <a:t>Objective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200" dirty="0">
                <a:latin typeface="Calibri" charset="0"/>
                <a:ea typeface="MS PGothic" charset="0"/>
              </a:rPr>
              <a:t>We </a:t>
            </a:r>
            <a:r>
              <a:rPr lang="en-US" sz="3200" dirty="0" smtClean="0">
                <a:latin typeface="Calibri" charset="0"/>
                <a:ea typeface="MS PGothic" charset="0"/>
              </a:rPr>
              <a:t>will be able to explain the trend in atomic radius on the periodic table.</a:t>
            </a:r>
            <a:endParaRPr lang="en-US" sz="3200" dirty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  <a:cs typeface="Calibri" charset="0"/>
              </a:rPr>
              <a:t>Standard:</a:t>
            </a: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IOD 402</a:t>
            </a:r>
            <a:endParaRPr lang="en-US" sz="3000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</a:pPr>
            <a:r>
              <a:rPr lang="en-US" sz="3200" b="1" dirty="0"/>
              <a:t>F. </a:t>
            </a:r>
            <a:r>
              <a:rPr lang="en-US" sz="3200" dirty="0"/>
              <a:t>Seed mass</a:t>
            </a:r>
          </a:p>
          <a:p>
            <a:pPr marL="0" indent="0">
              <a:buNone/>
            </a:pPr>
            <a:r>
              <a:rPr lang="en-US" sz="3200" b="1" dirty="0"/>
              <a:t>G. </a:t>
            </a:r>
            <a:r>
              <a:rPr lang="en-US" sz="3200" dirty="0" err="1"/>
              <a:t>Elaiosome</a:t>
            </a:r>
            <a:r>
              <a:rPr lang="en-US" sz="3200" dirty="0"/>
              <a:t> mass</a:t>
            </a:r>
          </a:p>
          <a:p>
            <a:pPr marL="0" indent="0">
              <a:buNone/>
            </a:pPr>
            <a:r>
              <a:rPr lang="en-US" sz="3200" b="1" dirty="0"/>
              <a:t>H. </a:t>
            </a:r>
            <a:r>
              <a:rPr lang="en-US" sz="3200" dirty="0"/>
              <a:t>Percentage of seed mass composed of </a:t>
            </a:r>
            <a:r>
              <a:rPr lang="en-US" sz="3200" dirty="0" err="1"/>
              <a:t>elaiosome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J. </a:t>
            </a:r>
            <a:r>
              <a:rPr lang="en-US" sz="3200" dirty="0"/>
              <a:t>Abundance of a plant in a given area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3000" b="1" u="sng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9138"/>
            <a:ext cx="9144000" cy="10588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</a:rPr>
              <a:t>12/11					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Review: Unit 4	</a:t>
            </a:r>
            <a:r>
              <a:rPr lang="en-US" sz="2400" dirty="0">
                <a:solidFill>
                  <a:srgbClr val="000000"/>
                </a:solidFill>
              </a:rPr>
              <a:t>						</a:t>
            </a:r>
            <a:r>
              <a:rPr lang="en-US" sz="2400" dirty="0" smtClean="0">
                <a:solidFill>
                  <a:srgbClr val="000000"/>
                </a:solidFill>
              </a:rPr>
              <a:t>85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</a:t>
            </a:r>
            <a:r>
              <a:rPr lang="en-US" sz="2400" dirty="0" smtClean="0">
                <a:solidFill>
                  <a:srgbClr val="000000"/>
                </a:solidFill>
              </a:rPr>
              <a:t>/11	</a:t>
            </a:r>
            <a:r>
              <a:rPr lang="en-US" sz="2400" dirty="0">
                <a:solidFill>
                  <a:srgbClr val="000000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</a:rPr>
              <a:t>			Periodic </a:t>
            </a: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able Trends	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86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12/11						Trends: Atomic Radius					</a:t>
            </a:r>
            <a:r>
              <a:rPr lang="en-US" sz="2400" dirty="0" smtClean="0">
                <a:solidFill>
                  <a:srgbClr val="000000"/>
                </a:solidFill>
              </a:rPr>
              <a:t>87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eriodically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r="5618"/>
          <a:stretch>
            <a:fillRect/>
          </a:stretch>
        </p:blipFill>
        <p:spPr>
          <a:xfrm>
            <a:off x="1706013" y="0"/>
            <a:ext cx="6256014" cy="7010966"/>
          </a:xfrm>
        </p:spPr>
      </p:pic>
    </p:spTree>
    <p:extLst>
      <p:ext uri="{BB962C8B-B14F-4D97-AF65-F5344CB8AC3E}">
        <p14:creationId xmlns:p14="http://schemas.microsoft.com/office/powerpoint/2010/main" val="397136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</a:t>
            </a:r>
            <a:r>
              <a:rPr lang="en-US" sz="4500" dirty="0" smtClean="0">
                <a:latin typeface="Calibri" charset="0"/>
                <a:ea typeface="MS PGothic" charset="0"/>
              </a:rPr>
              <a:t>Announcements</a:t>
            </a:r>
          </a:p>
          <a:p>
            <a:pPr eaLnBrk="1" hangingPunct="1"/>
            <a:r>
              <a:rPr lang="en-US" sz="4500" dirty="0" err="1" smtClean="0">
                <a:latin typeface="Calibri" charset="0"/>
                <a:ea typeface="MS PGothic" charset="0"/>
              </a:rPr>
              <a:t>Coulombic</a:t>
            </a:r>
            <a:r>
              <a:rPr lang="en-US" sz="4500" dirty="0" smtClean="0">
                <a:latin typeface="Calibri" charset="0"/>
                <a:ea typeface="MS PGothic" charset="0"/>
              </a:rPr>
              <a:t> Attraction Review</a:t>
            </a:r>
            <a:endParaRPr lang="en-US" sz="4500" dirty="0" smtClean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Periodic Table Trends Intro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Trend: Atomic Radius</a:t>
            </a:r>
            <a:endParaRPr lang="en-US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6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Trends</a:t>
            </a:r>
          </a:p>
        </p:txBody>
      </p:sp>
      <p:pic>
        <p:nvPicPr>
          <p:cNvPr id="3789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8" b="1668"/>
          <a:stretch>
            <a:fillRect/>
          </a:stretch>
        </p:blipFill>
        <p:spPr>
          <a:xfrm>
            <a:off x="5943600" y="1295400"/>
            <a:ext cx="3048000" cy="5562600"/>
          </a:xfr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1295400"/>
            <a:ext cx="5791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charset="0"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Think about it:</a:t>
            </a:r>
          </a:p>
          <a:p>
            <a:pPr>
              <a:buFont typeface="Arial"/>
              <a:buChar char="•"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As you go DOWN a group the number of energy levels INCREASES</a:t>
            </a:r>
          </a:p>
          <a:p>
            <a:pPr>
              <a:buFont typeface="Arial"/>
              <a:buChar char="•"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The valence electrons are farther away from the nucleus</a:t>
            </a:r>
          </a:p>
        </p:txBody>
      </p:sp>
      <p:pic>
        <p:nvPicPr>
          <p:cNvPr id="37892" name="Picture 4" descr="thumb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724400"/>
            <a:ext cx="105092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81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-138113"/>
            <a:ext cx="8229600" cy="1143001"/>
          </a:xfrm>
        </p:spPr>
        <p:txBody>
          <a:bodyPr/>
          <a:lstStyle/>
          <a:p>
            <a:r>
              <a:rPr lang="en-US" sz="6000" b="1">
                <a:latin typeface="Calibri" charset="0"/>
                <a:ea typeface="MS PGothic" charset="0"/>
              </a:rPr>
              <a:t>Trends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038600"/>
          </a:xfrm>
        </p:spPr>
        <p:txBody>
          <a:bodyPr/>
          <a:lstStyle/>
          <a:p>
            <a:pPr marL="0" indent="0">
              <a:buFont typeface="Calibri" charset="0"/>
              <a:buNone/>
              <a:defRPr/>
            </a:pPr>
            <a:r>
              <a:rPr lang="en-US" sz="4400" b="1" dirty="0">
                <a:solidFill>
                  <a:srgbClr val="000000"/>
                </a:solidFill>
                <a:latin typeface="Calibri" charset="0"/>
                <a:ea typeface="MS PGothic" charset="0"/>
              </a:rPr>
              <a:t>Think about it</a:t>
            </a:r>
            <a:r>
              <a:rPr lang="en-US" sz="4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:</a:t>
            </a:r>
          </a:p>
          <a:p>
            <a:pPr>
              <a:buFont typeface="Arial"/>
              <a:buChar char="•"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As you go ACROSS the period the atomic number (# of protons) INCREASES </a:t>
            </a:r>
          </a:p>
          <a:p>
            <a:pPr>
              <a:buFont typeface="Arial"/>
              <a:buChar char="•"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However, the energy level with the valence electrons stays the same </a:t>
            </a:r>
            <a:endParaRPr lang="en-US" sz="3600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  <p:pic>
        <p:nvPicPr>
          <p:cNvPr id="419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8839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2" descr="thumb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228600"/>
            <a:ext cx="105092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24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Periodic Table Trends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sz="5500" dirty="0" smtClean="0"/>
              <a:t>For Hydrogen, label what each part of the box means.</a:t>
            </a:r>
          </a:p>
          <a:p>
            <a:r>
              <a:rPr lang="en-US" sz="5500" i="1" dirty="0" smtClean="0"/>
              <a:t>What is a trend?</a:t>
            </a:r>
            <a:endParaRPr lang="en-US" sz="5500" dirty="0" smtClean="0"/>
          </a:p>
          <a:p>
            <a:r>
              <a:rPr lang="en-US" sz="5500" dirty="0" smtClean="0">
                <a:solidFill>
                  <a:srgbClr val="0000FF"/>
                </a:solidFill>
              </a:rPr>
              <a:t>Trend: a pattern </a:t>
            </a:r>
            <a:r>
              <a:rPr lang="en-US" sz="5500" dirty="0" smtClean="0">
                <a:solidFill>
                  <a:srgbClr val="0000FF"/>
                </a:solidFill>
              </a:rPr>
              <a:t>of change </a:t>
            </a:r>
            <a:r>
              <a:rPr lang="en-US" sz="5500" dirty="0" smtClean="0">
                <a:solidFill>
                  <a:srgbClr val="0000FF"/>
                </a:solidFill>
              </a:rPr>
              <a:t>in a set of </a:t>
            </a:r>
            <a:r>
              <a:rPr lang="en-US" sz="5500" dirty="0" smtClean="0">
                <a:solidFill>
                  <a:srgbClr val="0000FF"/>
                </a:solidFill>
              </a:rPr>
              <a:t>data that can predict future points.</a:t>
            </a:r>
            <a:endParaRPr lang="en-US" sz="5500" dirty="0" smtClean="0">
              <a:solidFill>
                <a:srgbClr val="0000FF"/>
              </a:solidFill>
            </a:endParaRPr>
          </a:p>
          <a:p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41722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Periodic Table Trends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u="sng" dirty="0" smtClean="0"/>
              <a:t>Think, pair, share</a:t>
            </a:r>
            <a:r>
              <a:rPr lang="en-US" sz="5500" dirty="0" smtClean="0"/>
              <a:t>: what trends do you notice already on this diagram?</a:t>
            </a:r>
          </a:p>
        </p:txBody>
      </p:sp>
    </p:spTree>
    <p:extLst>
      <p:ext uri="{BB962C8B-B14F-4D97-AF65-F5344CB8AC3E}">
        <p14:creationId xmlns:p14="http://schemas.microsoft.com/office/powerpoint/2010/main" val="177469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Trend #1: Atomic </a:t>
            </a:r>
            <a:r>
              <a:rPr lang="en-US" sz="6600" b="1" dirty="0" smtClean="0"/>
              <a:t>Radius</a:t>
            </a:r>
            <a:endParaRPr lang="en-US" sz="6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688710" y="1073555"/>
            <a:ext cx="10297259" cy="5663096"/>
          </a:xfrm>
        </p:spPr>
      </p:pic>
    </p:spTree>
    <p:extLst>
      <p:ext uri="{BB962C8B-B14F-4D97-AF65-F5344CB8AC3E}">
        <p14:creationId xmlns:p14="http://schemas.microsoft.com/office/powerpoint/2010/main" val="73238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742</Words>
  <Application>Microsoft Macintosh PowerPoint</Application>
  <PresentationFormat>On-screen Show (4:3)</PresentationFormat>
  <Paragraphs>82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12/11/14</vt:lpstr>
      <vt:lpstr>12/11/14</vt:lpstr>
      <vt:lpstr>PowerPoint Presentation</vt:lpstr>
      <vt:lpstr>Agenda</vt:lpstr>
      <vt:lpstr>Trends</vt:lpstr>
      <vt:lpstr>Trends </vt:lpstr>
      <vt:lpstr>Periodic Table Trends</vt:lpstr>
      <vt:lpstr>Periodic Table Trends</vt:lpstr>
      <vt:lpstr>Trend #1: Atomic Radius</vt:lpstr>
      <vt:lpstr>What does atomic radius mean?</vt:lpstr>
      <vt:lpstr>Atomic Radius</vt:lpstr>
      <vt:lpstr>What Causes this Trend?</vt:lpstr>
      <vt:lpstr>What causes this trend?</vt:lpstr>
      <vt:lpstr>What Causes this Trend?</vt:lpstr>
      <vt:lpstr>What causes this trend?</vt:lpstr>
      <vt:lpstr>Atomic Radius</vt:lpstr>
      <vt:lpstr>Skills Questions</vt:lpstr>
      <vt:lpstr>Write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12/11/14</dc:title>
  <dc:creator>Betsy Miller</dc:creator>
  <cp:lastModifiedBy>Betsy Miller</cp:lastModifiedBy>
  <cp:revision>17</cp:revision>
  <dcterms:created xsi:type="dcterms:W3CDTF">2014-12-10T17:09:11Z</dcterms:created>
  <dcterms:modified xsi:type="dcterms:W3CDTF">2014-12-11T17:39:36Z</dcterms:modified>
</cp:coreProperties>
</file>