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73" r:id="rId3"/>
    <p:sldId id="260" r:id="rId4"/>
    <p:sldId id="277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5" r:id="rId13"/>
    <p:sldId id="271" r:id="rId14"/>
    <p:sldId id="27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tsy:Desktop:Chemistry%202014-2015:Unit%204-Periodic%20Table_Miller:PT_interactiv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86888988506"/>
          <c:y val="0.0639731165603928"/>
          <c:w val="0.779026039146157"/>
          <c:h val="0.717172306703351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rgbClr val="3333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333300"/>
              </a:solidFill>
              <a:ln>
                <a:solidFill>
                  <a:srgbClr val="3333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numRef>
              <c:f>'atom properties'!$B$26:$B$63</c:f>
              <c:numCache>
                <c:formatCode>General</c:formatCode>
                <c:ptCount val="3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</c:numCache>
            </c:numRef>
          </c:xVal>
          <c:yVal>
            <c:numRef>
              <c:f>'atom properties'!$F$26:$F$63</c:f>
              <c:numCache>
                <c:formatCode>General</c:formatCode>
                <c:ptCount val="38"/>
                <c:pt idx="0">
                  <c:v>-10.0</c:v>
                </c:pt>
                <c:pt idx="1">
                  <c:v>-10.0</c:v>
                </c:pt>
                <c:pt idx="2">
                  <c:v>-10.0</c:v>
                </c:pt>
                <c:pt idx="3">
                  <c:v>-10.0</c:v>
                </c:pt>
                <c:pt idx="4">
                  <c:v>-10.0</c:v>
                </c:pt>
                <c:pt idx="5">
                  <c:v>-10.0</c:v>
                </c:pt>
                <c:pt idx="6">
                  <c:v>-10.0</c:v>
                </c:pt>
                <c:pt idx="7">
                  <c:v>-10.0</c:v>
                </c:pt>
                <c:pt idx="8">
                  <c:v>-10.0</c:v>
                </c:pt>
                <c:pt idx="9">
                  <c:v>-10.0</c:v>
                </c:pt>
                <c:pt idx="10">
                  <c:v>-10.0</c:v>
                </c:pt>
                <c:pt idx="11">
                  <c:v>-10.0</c:v>
                </c:pt>
                <c:pt idx="12">
                  <c:v>-10.0</c:v>
                </c:pt>
                <c:pt idx="13">
                  <c:v>-10.0</c:v>
                </c:pt>
                <c:pt idx="14">
                  <c:v>-10.0</c:v>
                </c:pt>
                <c:pt idx="15">
                  <c:v>-10.0</c:v>
                </c:pt>
                <c:pt idx="16">
                  <c:v>-10.0</c:v>
                </c:pt>
                <c:pt idx="17">
                  <c:v>-10.0</c:v>
                </c:pt>
                <c:pt idx="18">
                  <c:v>-10.0</c:v>
                </c:pt>
                <c:pt idx="19">
                  <c:v>-10.0</c:v>
                </c:pt>
                <c:pt idx="20">
                  <c:v>-10.0</c:v>
                </c:pt>
                <c:pt idx="21">
                  <c:v>-10.0</c:v>
                </c:pt>
                <c:pt idx="22">
                  <c:v>-10.0</c:v>
                </c:pt>
                <c:pt idx="23">
                  <c:v>-10.0</c:v>
                </c:pt>
                <c:pt idx="24">
                  <c:v>-10.0</c:v>
                </c:pt>
                <c:pt idx="25">
                  <c:v>-10.0</c:v>
                </c:pt>
                <c:pt idx="26">
                  <c:v>-10.0</c:v>
                </c:pt>
                <c:pt idx="27">
                  <c:v>-10.0</c:v>
                </c:pt>
                <c:pt idx="28">
                  <c:v>-10.0</c:v>
                </c:pt>
                <c:pt idx="29">
                  <c:v>-10.0</c:v>
                </c:pt>
                <c:pt idx="30">
                  <c:v>-10.0</c:v>
                </c:pt>
                <c:pt idx="31">
                  <c:v>-10.0</c:v>
                </c:pt>
                <c:pt idx="32">
                  <c:v>-10.0</c:v>
                </c:pt>
                <c:pt idx="33">
                  <c:v>-10.0</c:v>
                </c:pt>
                <c:pt idx="34">
                  <c:v>-10.0</c:v>
                </c:pt>
                <c:pt idx="35">
                  <c:v>-10.0</c:v>
                </c:pt>
                <c:pt idx="36">
                  <c:v>-10.0</c:v>
                </c:pt>
                <c:pt idx="37">
                  <c:v>-10.0</c:v>
                </c:pt>
              </c:numCache>
            </c:numRef>
          </c:yVal>
          <c:smooth val="0"/>
        </c:ser>
        <c:ser>
          <c:idx val="6"/>
          <c:order val="6"/>
          <c:spPr>
            <a:ln w="28575">
              <a:noFill/>
            </a:ln>
          </c:spPr>
          <c:marker>
            <c:symbol val="square"/>
            <c:size val="7"/>
            <c:spPr>
              <a:noFill/>
              <a:ln>
                <a:solidFill>
                  <a:srgbClr val="0000D4"/>
                </a:solidFill>
                <a:prstDash val="solid"/>
              </a:ln>
            </c:spPr>
          </c:marker>
          <c:xVal>
            <c:numRef>
              <c:f>'atom properties'!$D$4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'atom properties'!$E$4</c:f>
              <c:numCache>
                <c:formatCode>General</c:formatCode>
                <c:ptCount val="1"/>
                <c:pt idx="0">
                  <c:v>-10.0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3976488"/>
        <c:axId val="-2113970408"/>
      </c:scatterChart>
      <c:scatterChart>
        <c:scatterStyle val="lineMarker"/>
        <c:varyColors val="0"/>
        <c:ser>
          <c:idx val="1"/>
          <c:order val="1"/>
          <c:spPr>
            <a:ln w="25400">
              <a:solidFill>
                <a:srgbClr val="9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900000"/>
              </a:solidFill>
              <a:ln>
                <a:solidFill>
                  <a:srgbClr val="900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numRef>
              <c:f>'atom properties'!$B$26:$B$63</c:f>
              <c:numCache>
                <c:formatCode>General</c:formatCode>
                <c:ptCount val="3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</c:numCache>
            </c:numRef>
          </c:xVal>
          <c:yVal>
            <c:numRef>
              <c:f>'atom properties'!$H$26:$H$63</c:f>
              <c:numCache>
                <c:formatCode>0.00</c:formatCode>
                <c:ptCount val="38"/>
                <c:pt idx="0">
                  <c:v>1.31</c:v>
                </c:pt>
                <c:pt idx="1">
                  <c:v>2.37</c:v>
                </c:pt>
                <c:pt idx="2">
                  <c:v>0.52</c:v>
                </c:pt>
                <c:pt idx="3">
                  <c:v>0.9</c:v>
                </c:pt>
                <c:pt idx="4">
                  <c:v>0.8</c:v>
                </c:pt>
                <c:pt idx="5">
                  <c:v>1.09</c:v>
                </c:pt>
                <c:pt idx="6">
                  <c:v>1.4</c:v>
                </c:pt>
                <c:pt idx="7">
                  <c:v>1.31</c:v>
                </c:pt>
                <c:pt idx="8">
                  <c:v>1.68</c:v>
                </c:pt>
                <c:pt idx="9">
                  <c:v>2.08</c:v>
                </c:pt>
                <c:pt idx="10">
                  <c:v>0.5</c:v>
                </c:pt>
                <c:pt idx="11">
                  <c:v>0.74</c:v>
                </c:pt>
                <c:pt idx="12">
                  <c:v>0.58</c:v>
                </c:pt>
                <c:pt idx="13">
                  <c:v>0.79</c:v>
                </c:pt>
                <c:pt idx="14">
                  <c:v>1.01</c:v>
                </c:pt>
                <c:pt idx="15">
                  <c:v>1.0</c:v>
                </c:pt>
                <c:pt idx="16">
                  <c:v>1.25</c:v>
                </c:pt>
                <c:pt idx="17">
                  <c:v>1.52</c:v>
                </c:pt>
                <c:pt idx="18">
                  <c:v>0.42</c:v>
                </c:pt>
                <c:pt idx="19">
                  <c:v>0.59</c:v>
                </c:pt>
                <c:pt idx="20">
                  <c:v>0.63</c:v>
                </c:pt>
                <c:pt idx="21">
                  <c:v>0.66</c:v>
                </c:pt>
                <c:pt idx="22">
                  <c:v>0.65</c:v>
                </c:pt>
                <c:pt idx="23">
                  <c:v>0.65</c:v>
                </c:pt>
                <c:pt idx="24">
                  <c:v>0.72</c:v>
                </c:pt>
                <c:pt idx="25">
                  <c:v>0.76</c:v>
                </c:pt>
                <c:pt idx="26">
                  <c:v>0.76</c:v>
                </c:pt>
                <c:pt idx="27">
                  <c:v>0.74</c:v>
                </c:pt>
                <c:pt idx="28">
                  <c:v>0.75</c:v>
                </c:pt>
                <c:pt idx="29">
                  <c:v>0.91</c:v>
                </c:pt>
                <c:pt idx="30">
                  <c:v>0.58</c:v>
                </c:pt>
                <c:pt idx="31">
                  <c:v>0.76</c:v>
                </c:pt>
                <c:pt idx="32">
                  <c:v>0.95</c:v>
                </c:pt>
                <c:pt idx="33">
                  <c:v>0.94</c:v>
                </c:pt>
                <c:pt idx="34">
                  <c:v>1.14</c:v>
                </c:pt>
                <c:pt idx="35">
                  <c:v>1.35</c:v>
                </c:pt>
                <c:pt idx="36">
                  <c:v>0.4</c:v>
                </c:pt>
                <c:pt idx="37">
                  <c:v>0.55</c:v>
                </c:pt>
              </c:numCache>
            </c:numRef>
          </c:yVal>
          <c:smooth val="0"/>
        </c:ser>
        <c:ser>
          <c:idx val="2"/>
          <c:order val="2"/>
          <c:spPr>
            <a:ln w="25400">
              <a:solidFill>
                <a:srgbClr val="FF66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numRef>
              <c:f>'atom properties'!$B$27:$B$63</c:f>
              <c:numCache>
                <c:formatCode>General</c:formatCode>
                <c:ptCount val="37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  <c:pt idx="6">
                  <c:v>8.0</c:v>
                </c:pt>
                <c:pt idx="7">
                  <c:v>9.0</c:v>
                </c:pt>
                <c:pt idx="8">
                  <c:v>10.0</c:v>
                </c:pt>
                <c:pt idx="9">
                  <c:v>11.0</c:v>
                </c:pt>
                <c:pt idx="10">
                  <c:v>12.0</c:v>
                </c:pt>
                <c:pt idx="11">
                  <c:v>13.0</c:v>
                </c:pt>
                <c:pt idx="12">
                  <c:v>14.0</c:v>
                </c:pt>
                <c:pt idx="13">
                  <c:v>15.0</c:v>
                </c:pt>
                <c:pt idx="14">
                  <c:v>16.0</c:v>
                </c:pt>
                <c:pt idx="15">
                  <c:v>17.0</c:v>
                </c:pt>
                <c:pt idx="16">
                  <c:v>18.0</c:v>
                </c:pt>
                <c:pt idx="17">
                  <c:v>19.0</c:v>
                </c:pt>
                <c:pt idx="18">
                  <c:v>20.0</c:v>
                </c:pt>
                <c:pt idx="19">
                  <c:v>21.0</c:v>
                </c:pt>
                <c:pt idx="20">
                  <c:v>22.0</c:v>
                </c:pt>
                <c:pt idx="21">
                  <c:v>23.0</c:v>
                </c:pt>
                <c:pt idx="22">
                  <c:v>24.0</c:v>
                </c:pt>
                <c:pt idx="23">
                  <c:v>25.0</c:v>
                </c:pt>
                <c:pt idx="24">
                  <c:v>26.0</c:v>
                </c:pt>
                <c:pt idx="25">
                  <c:v>27.0</c:v>
                </c:pt>
                <c:pt idx="26">
                  <c:v>28.0</c:v>
                </c:pt>
                <c:pt idx="27">
                  <c:v>29.0</c:v>
                </c:pt>
                <c:pt idx="28">
                  <c:v>30.0</c:v>
                </c:pt>
                <c:pt idx="29">
                  <c:v>31.0</c:v>
                </c:pt>
                <c:pt idx="30">
                  <c:v>32.0</c:v>
                </c:pt>
                <c:pt idx="31">
                  <c:v>33.0</c:v>
                </c:pt>
                <c:pt idx="32">
                  <c:v>34.0</c:v>
                </c:pt>
                <c:pt idx="33">
                  <c:v>35.0</c:v>
                </c:pt>
                <c:pt idx="34">
                  <c:v>36.0</c:v>
                </c:pt>
                <c:pt idx="35">
                  <c:v>37.0</c:v>
                </c:pt>
                <c:pt idx="36">
                  <c:v>38.0</c:v>
                </c:pt>
              </c:numCache>
            </c:numRef>
          </c:xVal>
          <c:yVal>
            <c:numRef>
              <c:f>'atom properties'!$J$27:$J$63</c:f>
              <c:numCache>
                <c:formatCode>0.00</c:formatCode>
                <c:ptCount val="37"/>
                <c:pt idx="0">
                  <c:v>-10.0</c:v>
                </c:pt>
                <c:pt idx="1">
                  <c:v>-10.0</c:v>
                </c:pt>
                <c:pt idx="2">
                  <c:v>-10.0</c:v>
                </c:pt>
                <c:pt idx="3">
                  <c:v>-10.0</c:v>
                </c:pt>
                <c:pt idx="4">
                  <c:v>-10.0</c:v>
                </c:pt>
                <c:pt idx="5">
                  <c:v>-10.0</c:v>
                </c:pt>
                <c:pt idx="6">
                  <c:v>-10.0</c:v>
                </c:pt>
                <c:pt idx="7">
                  <c:v>-10.0</c:v>
                </c:pt>
                <c:pt idx="8">
                  <c:v>-10.0</c:v>
                </c:pt>
                <c:pt idx="9">
                  <c:v>-10.0</c:v>
                </c:pt>
                <c:pt idx="10">
                  <c:v>-10.0</c:v>
                </c:pt>
                <c:pt idx="11">
                  <c:v>-10.0</c:v>
                </c:pt>
                <c:pt idx="12">
                  <c:v>-10.0</c:v>
                </c:pt>
                <c:pt idx="13">
                  <c:v>-10.0</c:v>
                </c:pt>
                <c:pt idx="14">
                  <c:v>-10.0</c:v>
                </c:pt>
                <c:pt idx="15">
                  <c:v>-10.0</c:v>
                </c:pt>
                <c:pt idx="16">
                  <c:v>-10.0</c:v>
                </c:pt>
                <c:pt idx="17">
                  <c:v>-10.0</c:v>
                </c:pt>
                <c:pt idx="18">
                  <c:v>-10.0</c:v>
                </c:pt>
                <c:pt idx="19">
                  <c:v>-10.0</c:v>
                </c:pt>
                <c:pt idx="20">
                  <c:v>-10.0</c:v>
                </c:pt>
                <c:pt idx="21">
                  <c:v>-10.0</c:v>
                </c:pt>
                <c:pt idx="22">
                  <c:v>-10.0</c:v>
                </c:pt>
                <c:pt idx="23">
                  <c:v>-10.0</c:v>
                </c:pt>
                <c:pt idx="24">
                  <c:v>-10.0</c:v>
                </c:pt>
                <c:pt idx="25">
                  <c:v>-10.0</c:v>
                </c:pt>
                <c:pt idx="26">
                  <c:v>-10.0</c:v>
                </c:pt>
                <c:pt idx="27">
                  <c:v>-10.0</c:v>
                </c:pt>
                <c:pt idx="28">
                  <c:v>-10.0</c:v>
                </c:pt>
                <c:pt idx="29">
                  <c:v>-10.0</c:v>
                </c:pt>
                <c:pt idx="30">
                  <c:v>-10.0</c:v>
                </c:pt>
                <c:pt idx="31">
                  <c:v>-10.0</c:v>
                </c:pt>
                <c:pt idx="32">
                  <c:v>-10.0</c:v>
                </c:pt>
                <c:pt idx="33">
                  <c:v>-10.0</c:v>
                </c:pt>
                <c:pt idx="34">
                  <c:v>-10.0</c:v>
                </c:pt>
                <c:pt idx="35">
                  <c:v>-10.0</c:v>
                </c:pt>
                <c:pt idx="36">
                  <c:v>-10.0</c:v>
                </c:pt>
              </c:numCache>
            </c:numRef>
          </c:yVal>
          <c:smooth val="0"/>
        </c:ser>
        <c:ser>
          <c:idx val="3"/>
          <c:order val="3"/>
          <c:spPr>
            <a:ln w="25400">
              <a:solidFill>
                <a:srgbClr val="4600A5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4600A5"/>
              </a:solidFill>
              <a:ln>
                <a:solidFill>
                  <a:srgbClr val="4600A5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numRef>
              <c:f>'atom properties'!$B$26:$B$63</c:f>
              <c:numCache>
                <c:formatCode>General</c:formatCode>
                <c:ptCount val="3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</c:numCache>
            </c:numRef>
          </c:xVal>
          <c:yVal>
            <c:numRef>
              <c:f>'atom properties'!$L$26:$L$63</c:f>
              <c:numCache>
                <c:formatCode>0.000</c:formatCode>
                <c:ptCount val="38"/>
                <c:pt idx="0">
                  <c:v>-10.0</c:v>
                </c:pt>
                <c:pt idx="1">
                  <c:v>-10.0</c:v>
                </c:pt>
                <c:pt idx="2">
                  <c:v>-10.0</c:v>
                </c:pt>
                <c:pt idx="3">
                  <c:v>-10.0</c:v>
                </c:pt>
                <c:pt idx="4">
                  <c:v>-10.0</c:v>
                </c:pt>
                <c:pt idx="5">
                  <c:v>-10.0</c:v>
                </c:pt>
                <c:pt idx="6">
                  <c:v>-10.0</c:v>
                </c:pt>
                <c:pt idx="7">
                  <c:v>-10.0</c:v>
                </c:pt>
                <c:pt idx="8">
                  <c:v>-10.0</c:v>
                </c:pt>
                <c:pt idx="9">
                  <c:v>-10.0</c:v>
                </c:pt>
                <c:pt idx="10">
                  <c:v>-10.0</c:v>
                </c:pt>
                <c:pt idx="11">
                  <c:v>-10.0</c:v>
                </c:pt>
                <c:pt idx="12">
                  <c:v>-10.0</c:v>
                </c:pt>
                <c:pt idx="13">
                  <c:v>-10.0</c:v>
                </c:pt>
                <c:pt idx="14">
                  <c:v>-10.0</c:v>
                </c:pt>
                <c:pt idx="15">
                  <c:v>-10.0</c:v>
                </c:pt>
                <c:pt idx="16">
                  <c:v>-10.0</c:v>
                </c:pt>
                <c:pt idx="17">
                  <c:v>-10.0</c:v>
                </c:pt>
                <c:pt idx="18">
                  <c:v>-10.0</c:v>
                </c:pt>
                <c:pt idx="19">
                  <c:v>-10.0</c:v>
                </c:pt>
                <c:pt idx="20">
                  <c:v>-10.0</c:v>
                </c:pt>
                <c:pt idx="21">
                  <c:v>-10.0</c:v>
                </c:pt>
                <c:pt idx="22">
                  <c:v>-10.0</c:v>
                </c:pt>
                <c:pt idx="23">
                  <c:v>-10.0</c:v>
                </c:pt>
                <c:pt idx="24">
                  <c:v>-10.0</c:v>
                </c:pt>
                <c:pt idx="25">
                  <c:v>-10.0</c:v>
                </c:pt>
                <c:pt idx="26">
                  <c:v>-10.0</c:v>
                </c:pt>
                <c:pt idx="27">
                  <c:v>-10.0</c:v>
                </c:pt>
                <c:pt idx="28">
                  <c:v>-10.0</c:v>
                </c:pt>
                <c:pt idx="29">
                  <c:v>-10.0</c:v>
                </c:pt>
                <c:pt idx="30">
                  <c:v>-10.0</c:v>
                </c:pt>
                <c:pt idx="31">
                  <c:v>-10.0</c:v>
                </c:pt>
                <c:pt idx="32">
                  <c:v>-10.0</c:v>
                </c:pt>
                <c:pt idx="33">
                  <c:v>-10.0</c:v>
                </c:pt>
                <c:pt idx="34">
                  <c:v>-10.0</c:v>
                </c:pt>
                <c:pt idx="35">
                  <c:v>-10.0</c:v>
                </c:pt>
                <c:pt idx="36">
                  <c:v>-10.0</c:v>
                </c:pt>
                <c:pt idx="37">
                  <c:v>-10.0</c:v>
                </c:pt>
              </c:numCache>
            </c:numRef>
          </c:yVal>
          <c:smooth val="0"/>
        </c:ser>
        <c:ser>
          <c:idx val="4"/>
          <c:order val="4"/>
          <c:spPr>
            <a:ln w="12700">
              <a:solidFill>
                <a:srgbClr val="800080"/>
              </a:solidFill>
              <a:prstDash val="sysDash"/>
            </a:ln>
          </c:spPr>
          <c:marker>
            <c:symbol val="none"/>
          </c:marker>
          <c:xVal>
            <c:numRef>
              <c:f>'atom properties'!$F$8:$F$9</c:f>
              <c:numCache>
                <c:formatCode>0.000</c:formatCode>
                <c:ptCount val="2"/>
                <c:pt idx="0">
                  <c:v>0.0</c:v>
                </c:pt>
                <c:pt idx="1">
                  <c:v>37.0</c:v>
                </c:pt>
              </c:numCache>
            </c:numRef>
          </c:xVal>
          <c:yVal>
            <c:numRef>
              <c:f>'atom properties'!$G$8:$G$9</c:f>
              <c:numCache>
                <c:formatCode>General</c:formatCode>
                <c:ptCount val="2"/>
                <c:pt idx="0">
                  <c:v>-10.0</c:v>
                </c:pt>
                <c:pt idx="1">
                  <c:v>-10.0</c:v>
                </c:pt>
              </c:numCache>
            </c:numRef>
          </c:yVal>
          <c:smooth val="0"/>
        </c:ser>
        <c:ser>
          <c:idx val="5"/>
          <c:order val="5"/>
          <c:spPr>
            <a:ln w="25400">
              <a:solidFill>
                <a:srgbClr val="1FB714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1FB714"/>
              </a:solidFill>
              <a:ln>
                <a:solidFill>
                  <a:srgbClr val="1FB714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numRef>
              <c:f>'atom properties'!$B$26:$B$63</c:f>
              <c:numCache>
                <c:formatCode>General</c:formatCode>
                <c:ptCount val="3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</c:numCache>
            </c:numRef>
          </c:xVal>
          <c:yVal>
            <c:numRef>
              <c:f>'atom properties'!$N$26:$N$63</c:f>
              <c:numCache>
                <c:formatCode>General</c:formatCode>
                <c:ptCount val="38"/>
                <c:pt idx="0">
                  <c:v>-10.0</c:v>
                </c:pt>
                <c:pt idx="1">
                  <c:v>-10.0</c:v>
                </c:pt>
                <c:pt idx="2">
                  <c:v>-10.0</c:v>
                </c:pt>
                <c:pt idx="3">
                  <c:v>-10.0</c:v>
                </c:pt>
                <c:pt idx="4">
                  <c:v>-10.0</c:v>
                </c:pt>
                <c:pt idx="5">
                  <c:v>-10.0</c:v>
                </c:pt>
                <c:pt idx="6">
                  <c:v>-10.0</c:v>
                </c:pt>
                <c:pt idx="7">
                  <c:v>-10.0</c:v>
                </c:pt>
                <c:pt idx="8">
                  <c:v>-10.0</c:v>
                </c:pt>
                <c:pt idx="9">
                  <c:v>-10.0</c:v>
                </c:pt>
                <c:pt idx="10">
                  <c:v>-10.0</c:v>
                </c:pt>
                <c:pt idx="11">
                  <c:v>-10.0</c:v>
                </c:pt>
                <c:pt idx="12">
                  <c:v>-10.0</c:v>
                </c:pt>
                <c:pt idx="13">
                  <c:v>-10.0</c:v>
                </c:pt>
                <c:pt idx="14">
                  <c:v>-10.0</c:v>
                </c:pt>
                <c:pt idx="15">
                  <c:v>-10.0</c:v>
                </c:pt>
                <c:pt idx="16">
                  <c:v>-10.0</c:v>
                </c:pt>
                <c:pt idx="17">
                  <c:v>-10.0</c:v>
                </c:pt>
                <c:pt idx="18">
                  <c:v>-10.0</c:v>
                </c:pt>
                <c:pt idx="19">
                  <c:v>-10.0</c:v>
                </c:pt>
                <c:pt idx="20">
                  <c:v>-10.0</c:v>
                </c:pt>
                <c:pt idx="21">
                  <c:v>-10.0</c:v>
                </c:pt>
                <c:pt idx="22">
                  <c:v>-10.0</c:v>
                </c:pt>
                <c:pt idx="23">
                  <c:v>-10.0</c:v>
                </c:pt>
                <c:pt idx="24">
                  <c:v>-10.0</c:v>
                </c:pt>
                <c:pt idx="25">
                  <c:v>-10.0</c:v>
                </c:pt>
                <c:pt idx="26">
                  <c:v>-10.0</c:v>
                </c:pt>
                <c:pt idx="27">
                  <c:v>-10.0</c:v>
                </c:pt>
                <c:pt idx="28">
                  <c:v>-10.0</c:v>
                </c:pt>
                <c:pt idx="29">
                  <c:v>-10.0</c:v>
                </c:pt>
                <c:pt idx="30">
                  <c:v>-10.0</c:v>
                </c:pt>
                <c:pt idx="31">
                  <c:v>-10.0</c:v>
                </c:pt>
                <c:pt idx="32">
                  <c:v>-10.0</c:v>
                </c:pt>
                <c:pt idx="33">
                  <c:v>-10.0</c:v>
                </c:pt>
                <c:pt idx="34">
                  <c:v>-10.0</c:v>
                </c:pt>
                <c:pt idx="35">
                  <c:v>-10.0</c:v>
                </c:pt>
                <c:pt idx="36">
                  <c:v>-10.0</c:v>
                </c:pt>
                <c:pt idx="37">
                  <c:v>-10.0</c:v>
                </c:pt>
              </c:numCache>
            </c:numRef>
          </c:yVal>
          <c:smooth val="0"/>
        </c:ser>
        <c:ser>
          <c:idx val="7"/>
          <c:order val="7"/>
          <c:spPr>
            <a:ln w="12700">
              <a:solidFill>
                <a:srgbClr val="0000FF"/>
              </a:solidFill>
              <a:prstDash val="solid"/>
            </a:ln>
          </c:spPr>
          <c:marker>
            <c:symbol val="square"/>
            <c:size val="7"/>
            <c:spPr>
              <a:noFill/>
              <a:ln>
                <a:solidFill>
                  <a:srgbClr val="0000D4"/>
                </a:solidFill>
                <a:prstDash val="solid"/>
              </a:ln>
            </c:spPr>
          </c:marker>
          <c:xVal>
            <c:numRef>
              <c:f>'atom properties'!$D$4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'atom properties'!$F$4</c:f>
              <c:numCache>
                <c:formatCode>General</c:formatCode>
                <c:ptCount val="1"/>
                <c:pt idx="0">
                  <c:v>1.31</c:v>
                </c:pt>
              </c:numCache>
            </c:numRef>
          </c:yVal>
          <c:smooth val="0"/>
        </c:ser>
        <c:ser>
          <c:idx val="8"/>
          <c:order val="8"/>
          <c:spPr>
            <a:ln w="12700">
              <a:solidFill>
                <a:srgbClr val="00CCFF"/>
              </a:solidFill>
              <a:prstDash val="solid"/>
            </a:ln>
          </c:spPr>
          <c:marker>
            <c:symbol val="square"/>
            <c:size val="7"/>
            <c:spPr>
              <a:noFill/>
              <a:ln>
                <a:solidFill>
                  <a:srgbClr val="0000D4"/>
                </a:solidFill>
                <a:prstDash val="solid"/>
              </a:ln>
            </c:spPr>
          </c:marker>
          <c:xVal>
            <c:numRef>
              <c:f>'atom properties'!$D$4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'atom properties'!$G$4</c:f>
              <c:numCache>
                <c:formatCode>General</c:formatCode>
                <c:ptCount val="1"/>
                <c:pt idx="0">
                  <c:v>-25.0</c:v>
                </c:pt>
              </c:numCache>
            </c:numRef>
          </c:yVal>
          <c:smooth val="0"/>
        </c:ser>
        <c:ser>
          <c:idx val="9"/>
          <c:order val="9"/>
          <c:spPr>
            <a:ln w="12700">
              <a:solidFill>
                <a:srgbClr val="CCFFFF"/>
              </a:solidFill>
              <a:prstDash val="solid"/>
            </a:ln>
          </c:spPr>
          <c:marker>
            <c:symbol val="square"/>
            <c:size val="7"/>
            <c:spPr>
              <a:noFill/>
              <a:ln>
                <a:solidFill>
                  <a:srgbClr val="0000D4"/>
                </a:solidFill>
                <a:prstDash val="solid"/>
              </a:ln>
            </c:spPr>
          </c:marker>
          <c:xVal>
            <c:numRef>
              <c:f>'atom properties'!$D$4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'atom properties'!$H$4</c:f>
              <c:numCache>
                <c:formatCode>General</c:formatCode>
                <c:ptCount val="1"/>
                <c:pt idx="0">
                  <c:v>-10.0</c:v>
                </c:pt>
              </c:numCache>
            </c:numRef>
          </c:yVal>
          <c:smooth val="0"/>
        </c:ser>
        <c:ser>
          <c:idx val="10"/>
          <c:order val="10"/>
          <c:spPr>
            <a:ln w="12700">
              <a:solidFill>
                <a:srgbClr val="CCFFCC"/>
              </a:solidFill>
              <a:prstDash val="solid"/>
            </a:ln>
          </c:spPr>
          <c:marker>
            <c:symbol val="square"/>
            <c:size val="7"/>
            <c:spPr>
              <a:noFill/>
              <a:ln>
                <a:solidFill>
                  <a:srgbClr val="0000D4"/>
                </a:solidFill>
                <a:prstDash val="solid"/>
              </a:ln>
            </c:spPr>
          </c:marker>
          <c:xVal>
            <c:numRef>
              <c:f>'atom properties'!$D$4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'atom properties'!$I$4</c:f>
              <c:numCache>
                <c:formatCode>General</c:formatCode>
                <c:ptCount val="1"/>
                <c:pt idx="0">
                  <c:v>-10.0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3964520"/>
        <c:axId val="-2113961544"/>
      </c:scatterChart>
      <c:valAx>
        <c:axId val="-2113976488"/>
        <c:scaling>
          <c:orientation val="minMax"/>
          <c:max val="39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en-US"/>
                  <a:t>atomic number</a:t>
                </a:r>
              </a:p>
            </c:rich>
          </c:tx>
          <c:layout>
            <c:manualLayout>
              <c:xMode val="edge"/>
              <c:yMode val="edge"/>
              <c:x val="0.419475507977233"/>
              <c:y val="0.87205466740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</a:defRPr>
            </a:pPr>
            <a:endParaRPr lang="en-US"/>
          </a:p>
        </c:txPr>
        <c:crossAx val="-2113970408"/>
        <c:crosses val="autoZero"/>
        <c:crossBetween val="midCat"/>
        <c:majorUnit val="2.0"/>
      </c:valAx>
      <c:valAx>
        <c:axId val="-2113970408"/>
        <c:scaling>
          <c:orientation val="minMax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en-US"/>
                  <a:t>atomic radius, pm</a:t>
                </a:r>
              </a:p>
            </c:rich>
          </c:tx>
          <c:layout>
            <c:manualLayout>
              <c:xMode val="edge"/>
              <c:yMode val="edge"/>
              <c:x val="0.0131086142322097"/>
              <c:y val="0.27946154457965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</a:defRPr>
            </a:pPr>
            <a:endParaRPr lang="en-US"/>
          </a:p>
        </c:txPr>
        <c:crossAx val="-2113976488"/>
        <c:crosses val="autoZero"/>
        <c:crossBetween val="midCat"/>
      </c:valAx>
      <c:valAx>
        <c:axId val="-2113964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13961544"/>
        <c:crosses val="autoZero"/>
        <c:crossBetween val="midCat"/>
      </c:valAx>
      <c:valAx>
        <c:axId val="-2113961544"/>
        <c:scaling>
          <c:orientation val="minMax"/>
          <c:min val="-0.12"/>
        </c:scaling>
        <c:delete val="0"/>
        <c:axPos val="r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en-US"/>
                  <a:t>MJ/mole</a:t>
                </a:r>
              </a:p>
            </c:rich>
          </c:tx>
          <c:layout>
            <c:manualLayout>
              <c:xMode val="edge"/>
              <c:yMode val="edge"/>
              <c:x val="0.955056032321802"/>
              <c:y val="0.346801611919722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</a:defRPr>
            </a:pPr>
            <a:endParaRPr lang="en-US"/>
          </a:p>
        </c:txPr>
        <c:crossAx val="-2113964520"/>
        <c:crosses val="max"/>
        <c:crossBetween val="midCat"/>
      </c:valAx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8100">
      <a:solidFill>
        <a:srgbClr val="33CCCC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omic Sans MS"/>
          <a:ea typeface="Comic Sans MS"/>
          <a:cs typeface="Comic Sans M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D14CA-1814-DD4D-8AF5-CFA5844F85D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59225-D7B4-3A4A-AABB-71D3B79BC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0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145B6AB-A015-A547-88F8-66626C46C44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145B6AB-A015-A547-88F8-66626C46C441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1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1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1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2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0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0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1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6B06-F07A-1A4D-BC38-E44DFFE00822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C0ABC-41CB-FD4A-9486-B4244BEB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2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30213" y="19050"/>
            <a:ext cx="4570413" cy="1073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600" b="1" dirty="0" smtClean="0"/>
              <a:t>12/12/14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638" y="1092200"/>
            <a:ext cx="3422650" cy="47069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Font typeface="Calibri" charset="0"/>
              <a:buNone/>
              <a:defRPr/>
            </a:pPr>
            <a:r>
              <a:rPr lang="en-US" sz="2400" b="1" dirty="0" smtClean="0"/>
              <a:t>***READ THIS!!!!***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sz="2400" b="1" dirty="0" smtClean="0"/>
              <a:t>Announcements:</a:t>
            </a:r>
          </a:p>
          <a:p>
            <a:pPr>
              <a:defRPr/>
            </a:pPr>
            <a:r>
              <a:rPr lang="en-US" sz="2400" dirty="0" smtClean="0">
                <a:sym typeface="Wingdings"/>
              </a:rPr>
              <a:t>No tutoring today after school</a:t>
            </a:r>
          </a:p>
          <a:p>
            <a:pPr>
              <a:defRPr/>
            </a:pPr>
            <a:r>
              <a:rPr lang="en-US" sz="2400" dirty="0" smtClean="0">
                <a:sym typeface="Wingdings"/>
              </a:rPr>
              <a:t>Tutoring next week: Monday and Tuesday after school.</a:t>
            </a:r>
          </a:p>
          <a:p>
            <a:pPr>
              <a:defRPr/>
            </a:pPr>
            <a:r>
              <a:rPr lang="en-US" sz="2400" dirty="0" smtClean="0"/>
              <a:t>Test is coming: next </a:t>
            </a:r>
            <a:r>
              <a:rPr lang="en-US" sz="2400" b="1" u="sng" dirty="0" smtClean="0"/>
              <a:t>Wednesday</a:t>
            </a:r>
            <a:r>
              <a:rPr lang="en-US" sz="2400" dirty="0" smtClean="0"/>
              <a:t>!</a:t>
            </a:r>
          </a:p>
          <a:p>
            <a:pPr>
              <a:defRPr/>
            </a:pPr>
            <a:r>
              <a:rPr lang="en-US" sz="2400" dirty="0" smtClean="0"/>
              <a:t>Notebook check: next </a:t>
            </a:r>
            <a:r>
              <a:rPr lang="en-US" sz="2400" b="1" u="sng" dirty="0" smtClean="0"/>
              <a:t>Thursday</a:t>
            </a:r>
            <a:r>
              <a:rPr lang="en-US" sz="2400" dirty="0" smtClean="0"/>
              <a:t>!</a:t>
            </a:r>
          </a:p>
        </p:txBody>
      </p:sp>
      <p:sp>
        <p:nvSpPr>
          <p:cNvPr id="33795" name="Content Placeholder 5"/>
          <p:cNvSpPr>
            <a:spLocks noGrp="1"/>
          </p:cNvSpPr>
          <p:nvPr>
            <p:ph sz="half" idx="2"/>
          </p:nvPr>
        </p:nvSpPr>
        <p:spPr>
          <a:xfrm>
            <a:off x="3443289" y="19050"/>
            <a:ext cx="5700712" cy="6269708"/>
          </a:xfrm>
        </p:spPr>
        <p:txBody>
          <a:bodyPr>
            <a:normAutofit lnSpcReduction="10000"/>
          </a:bodyPr>
          <a:lstStyle/>
          <a:p>
            <a:pPr marL="0" indent="0">
              <a:buFont typeface="Calibri" charset="0"/>
              <a:buNone/>
            </a:pPr>
            <a:r>
              <a:rPr lang="en-US" sz="3000" b="1" u="sng" dirty="0">
                <a:latin typeface="Calibri" charset="0"/>
                <a:ea typeface="MS PGothic" charset="0"/>
              </a:rPr>
              <a:t>Homework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000" dirty="0" smtClean="0">
                <a:latin typeface="Calibri" charset="0"/>
                <a:ea typeface="MS PGothic" charset="0"/>
              </a:rPr>
              <a:t>Review #9-</a:t>
            </a:r>
            <a:r>
              <a:rPr lang="en-US" sz="3000" dirty="0" smtClean="0">
                <a:latin typeface="Calibri" charset="0"/>
                <a:ea typeface="MS PGothic" charset="0"/>
              </a:rPr>
              <a:t>13, organize NB</a:t>
            </a:r>
            <a:endParaRPr lang="en-US" sz="3000" dirty="0" smtClean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r>
              <a:rPr lang="en-US" sz="3000" b="1" u="sng" dirty="0" smtClean="0">
                <a:latin typeface="Calibri" charset="0"/>
                <a:ea typeface="MS PGothic" charset="0"/>
              </a:rPr>
              <a:t>Objective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200" dirty="0">
                <a:latin typeface="Calibri" charset="0"/>
                <a:ea typeface="MS PGothic" charset="0"/>
              </a:rPr>
              <a:t>We </a:t>
            </a:r>
            <a:r>
              <a:rPr lang="en-US" sz="3200" dirty="0" smtClean="0">
                <a:latin typeface="Calibri" charset="0"/>
                <a:ea typeface="MS PGothic" charset="0"/>
              </a:rPr>
              <a:t>will be able to explain the trend in ionization energy on the periodic table.</a:t>
            </a:r>
            <a:endParaRPr lang="en-US" sz="3200" dirty="0">
              <a:latin typeface="Calibri" charset="0"/>
              <a:ea typeface="MS PGothic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200" b="1" u="sng" dirty="0">
                <a:latin typeface="Calibri" charset="0"/>
                <a:ea typeface="MS PGothic" charset="0"/>
                <a:cs typeface="Calibri" charset="0"/>
              </a:rPr>
              <a:t>Standard:</a:t>
            </a:r>
            <a:r>
              <a:rPr lang="en-US" sz="3200" dirty="0">
                <a:latin typeface="Calibri" charset="0"/>
                <a:ea typeface="MS PGothic" charset="0"/>
                <a:cs typeface="Calibri" charset="0"/>
              </a:rPr>
              <a:t> IOD 402</a:t>
            </a:r>
          </a:p>
          <a:p>
            <a:pPr marL="0" indent="0">
              <a:buNone/>
            </a:pPr>
            <a:r>
              <a:rPr lang="en-US" sz="3200" b="1" dirty="0"/>
              <a:t>F. </a:t>
            </a:r>
            <a:r>
              <a:rPr lang="en-US" sz="3200" dirty="0"/>
              <a:t>Seed mass</a:t>
            </a:r>
          </a:p>
          <a:p>
            <a:pPr marL="0" indent="0">
              <a:buNone/>
            </a:pPr>
            <a:r>
              <a:rPr lang="en-US" sz="3200" b="1" dirty="0"/>
              <a:t>G. </a:t>
            </a:r>
            <a:r>
              <a:rPr lang="en-US" sz="3200" dirty="0" err="1"/>
              <a:t>Elaiosome</a:t>
            </a:r>
            <a:r>
              <a:rPr lang="en-US" sz="3200" dirty="0"/>
              <a:t> mass</a:t>
            </a:r>
          </a:p>
          <a:p>
            <a:pPr marL="0" indent="0">
              <a:buNone/>
            </a:pPr>
            <a:r>
              <a:rPr lang="en-US" sz="3200" b="1" dirty="0"/>
              <a:t>H. </a:t>
            </a:r>
            <a:r>
              <a:rPr lang="en-US" sz="3200" dirty="0"/>
              <a:t>Percentage of seed mass composed of </a:t>
            </a:r>
            <a:r>
              <a:rPr lang="en-US" sz="3200" dirty="0" err="1"/>
              <a:t>elaiosome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J. </a:t>
            </a:r>
            <a:r>
              <a:rPr lang="en-US" sz="3200" dirty="0"/>
              <a:t>Abundance of a plant in a given area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0" y="6288758"/>
            <a:ext cx="9144000" cy="56924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12/12						Trends: Ionization Energy					88	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3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500" i="1" dirty="0" smtClean="0"/>
              <a:t>As you go across a down a group, what happens to the number of orbitals? How would this impact attraction? </a:t>
            </a:r>
            <a:r>
              <a:rPr lang="en-US" sz="5500" b="1" i="1" u="sng" dirty="0" smtClean="0"/>
              <a:t>Energy to remove electrons?</a:t>
            </a:r>
          </a:p>
        </p:txBody>
      </p:sp>
    </p:spTree>
    <p:extLst>
      <p:ext uri="{BB962C8B-B14F-4D97-AF65-F5344CB8AC3E}">
        <p14:creationId xmlns:p14="http://schemas.microsoft.com/office/powerpoint/2010/main" val="855228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1600200"/>
            <a:ext cx="4318000" cy="52578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own a group, more energy levels decrease </a:t>
            </a:r>
            <a:r>
              <a:rPr lang="en-US" dirty="0" err="1" smtClean="0">
                <a:solidFill>
                  <a:srgbClr val="0000FF"/>
                </a:solidFill>
              </a:rPr>
              <a:t>Coulombic</a:t>
            </a:r>
            <a:r>
              <a:rPr lang="en-US" dirty="0" smtClean="0">
                <a:solidFill>
                  <a:srgbClr val="0000FF"/>
                </a:solidFill>
              </a:rPr>
              <a:t> Attraction. Electrons are less attracted to the nucleus, so it takes less energy to remove them.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4826000" cy="5219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42568"/>
            <a:ext cx="1793776" cy="3715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7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Connect Your Learning!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Think. Pair. Share. How does ionization energy relate to atomic radius?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21064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Skills Questions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5500" dirty="0" smtClean="0"/>
              <a:t>Annotate the graph. What do you notice happening? What </a:t>
            </a:r>
            <a:r>
              <a:rPr lang="en-US" sz="5500" u="sng" dirty="0" smtClean="0"/>
              <a:t>trends</a:t>
            </a:r>
            <a:r>
              <a:rPr lang="en-US" sz="5500" dirty="0" smtClean="0"/>
              <a:t> do you observe? (Use your PT as well!)</a:t>
            </a:r>
          </a:p>
          <a:p>
            <a:r>
              <a:rPr lang="en-US" sz="5500" dirty="0" smtClean="0"/>
              <a:t>Use the graph of Ionization Energy vs. Atomic Number to answer the skills questions that follow.</a:t>
            </a:r>
          </a:p>
          <a:p>
            <a:r>
              <a:rPr lang="en-US" sz="5500" dirty="0" smtClean="0"/>
              <a:t>You will have 5 minutes to answer these independently.</a:t>
            </a:r>
          </a:p>
          <a:p>
            <a:r>
              <a:rPr lang="en-US" sz="5500" dirty="0" smtClean="0"/>
              <a:t>Share your answers with your partner.</a:t>
            </a:r>
          </a:p>
          <a:p>
            <a:r>
              <a:rPr lang="en-US" sz="5500" dirty="0" smtClean="0"/>
              <a:t>Discussion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93451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603471"/>
              </p:ext>
            </p:extLst>
          </p:nvPr>
        </p:nvGraphicFramePr>
        <p:xfrm>
          <a:off x="-968667" y="768498"/>
          <a:ext cx="10393103" cy="5780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392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Write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8350"/>
          </a:xfrm>
        </p:spPr>
        <p:txBody>
          <a:bodyPr>
            <a:normAutofit fontScale="92500" lnSpcReduction="20000"/>
          </a:bodyPr>
          <a:lstStyle/>
          <a:p>
            <a:r>
              <a:rPr lang="en-US" sz="5500" dirty="0" smtClean="0"/>
              <a:t>Use what you have learned today to answer the prompt provided </a:t>
            </a:r>
            <a:r>
              <a:rPr lang="en-US" sz="5500" u="sng" dirty="0" smtClean="0"/>
              <a:t>in complete sentences</a:t>
            </a:r>
            <a:r>
              <a:rPr lang="en-US" sz="5500" dirty="0" smtClean="0"/>
              <a:t>.</a:t>
            </a:r>
          </a:p>
          <a:p>
            <a:r>
              <a:rPr lang="en-US" sz="5500" dirty="0" smtClean="0"/>
              <a:t>Your answer should include specific data (numbers) and reference the trend.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78319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30213" y="19050"/>
            <a:ext cx="4570413" cy="1073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600" b="1" dirty="0" smtClean="0"/>
              <a:t>12/12/14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638" y="1092200"/>
            <a:ext cx="3422650" cy="47069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Font typeface="Calibri" charset="0"/>
              <a:buNone/>
              <a:defRPr/>
            </a:pPr>
            <a:r>
              <a:rPr lang="en-US" sz="2400" b="1" dirty="0" smtClean="0"/>
              <a:t>***READ THIS!!!!***</a:t>
            </a:r>
          </a:p>
          <a:p>
            <a:pPr marL="0" indent="0">
              <a:buFont typeface="Calibri" charset="0"/>
              <a:buNone/>
              <a:defRPr/>
            </a:pPr>
            <a:r>
              <a:rPr lang="en-US" sz="2400" b="1" dirty="0" smtClean="0"/>
              <a:t>Announcements:</a:t>
            </a:r>
          </a:p>
          <a:p>
            <a:pPr>
              <a:defRPr/>
            </a:pPr>
            <a:r>
              <a:rPr lang="en-US" sz="2400" dirty="0" smtClean="0">
                <a:sym typeface="Wingdings"/>
              </a:rPr>
              <a:t>No tutoring today after school</a:t>
            </a:r>
          </a:p>
          <a:p>
            <a:pPr>
              <a:defRPr/>
            </a:pPr>
            <a:r>
              <a:rPr lang="en-US" sz="2400" dirty="0" smtClean="0">
                <a:sym typeface="Wingdings"/>
              </a:rPr>
              <a:t>Tutoring next week: Monday and Tuesday after school.</a:t>
            </a:r>
          </a:p>
          <a:p>
            <a:pPr>
              <a:defRPr/>
            </a:pPr>
            <a:r>
              <a:rPr lang="en-US" sz="2400" dirty="0" smtClean="0"/>
              <a:t>Test is coming: next </a:t>
            </a:r>
            <a:r>
              <a:rPr lang="en-US" sz="2400" b="1" u="sng" dirty="0" smtClean="0"/>
              <a:t>Wednesday</a:t>
            </a:r>
            <a:r>
              <a:rPr lang="en-US" sz="2400" dirty="0" smtClean="0"/>
              <a:t>!</a:t>
            </a:r>
          </a:p>
          <a:p>
            <a:pPr>
              <a:defRPr/>
            </a:pPr>
            <a:r>
              <a:rPr lang="en-US" sz="2400" dirty="0" smtClean="0"/>
              <a:t>Notebook check: next </a:t>
            </a:r>
            <a:r>
              <a:rPr lang="en-US" sz="2400" b="1" u="sng" dirty="0" smtClean="0"/>
              <a:t>Thursday</a:t>
            </a:r>
            <a:r>
              <a:rPr lang="en-US" sz="2400" dirty="0" smtClean="0"/>
              <a:t>!</a:t>
            </a:r>
          </a:p>
        </p:txBody>
      </p:sp>
      <p:sp>
        <p:nvSpPr>
          <p:cNvPr id="33795" name="Content Placeholder 5"/>
          <p:cNvSpPr>
            <a:spLocks noGrp="1"/>
          </p:cNvSpPr>
          <p:nvPr>
            <p:ph sz="half" idx="2"/>
          </p:nvPr>
        </p:nvSpPr>
        <p:spPr>
          <a:xfrm>
            <a:off x="3443289" y="19050"/>
            <a:ext cx="5700712" cy="6269708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Calibri" charset="0"/>
              <a:buNone/>
            </a:pPr>
            <a:r>
              <a:rPr lang="en-US" sz="3000" b="1" u="sng" dirty="0">
                <a:latin typeface="Calibri" charset="0"/>
                <a:ea typeface="MS PGothic" charset="0"/>
              </a:rPr>
              <a:t>Homework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000" dirty="0" smtClean="0">
                <a:latin typeface="Calibri" charset="0"/>
                <a:ea typeface="MS PGothic" charset="0"/>
              </a:rPr>
              <a:t>Review #9-13.</a:t>
            </a:r>
          </a:p>
          <a:p>
            <a:pPr marL="0" indent="0">
              <a:buFont typeface="Calibri" charset="0"/>
              <a:buNone/>
            </a:pPr>
            <a:r>
              <a:rPr lang="en-US" sz="3000" b="1" u="sng" dirty="0" smtClean="0">
                <a:latin typeface="Calibri" charset="0"/>
                <a:ea typeface="MS PGothic" charset="0"/>
              </a:rPr>
              <a:t>Objective</a:t>
            </a:r>
            <a:r>
              <a:rPr lang="en-US" sz="3000" dirty="0">
                <a:latin typeface="Calibri" charset="0"/>
                <a:ea typeface="MS PGothic" charset="0"/>
              </a:rPr>
              <a:t>: </a:t>
            </a:r>
            <a:r>
              <a:rPr lang="en-US" sz="3200" dirty="0">
                <a:latin typeface="Calibri" charset="0"/>
                <a:ea typeface="MS PGothic" charset="0"/>
              </a:rPr>
              <a:t>We </a:t>
            </a:r>
            <a:r>
              <a:rPr lang="en-US" sz="3200" dirty="0" smtClean="0">
                <a:latin typeface="Calibri" charset="0"/>
                <a:ea typeface="MS PGothic" charset="0"/>
              </a:rPr>
              <a:t>will be able to explain the trend in ionization energy on the periodic table.</a:t>
            </a:r>
            <a:endParaRPr lang="en-US" sz="3200" dirty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3000" b="1" u="sng" dirty="0" smtClean="0">
                <a:latin typeface="Calibri" charset="0"/>
                <a:ea typeface="MS PGothic" charset="0"/>
                <a:cs typeface="Calibri" charset="0"/>
              </a:rPr>
              <a:t>Standard</a:t>
            </a:r>
            <a:r>
              <a:rPr lang="en-US" sz="3000" b="1" u="sng" dirty="0" smtClean="0">
                <a:latin typeface="Calibri" charset="0"/>
                <a:ea typeface="MS PGothic" charset="0"/>
                <a:cs typeface="Calibri" charset="0"/>
              </a:rPr>
              <a:t>:</a:t>
            </a:r>
            <a:r>
              <a:rPr lang="en-US" sz="3000" b="1" dirty="0" smtClean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3000" dirty="0" smtClean="0">
                <a:latin typeface="Calibri" charset="0"/>
                <a:ea typeface="MS PGothic" charset="0"/>
                <a:cs typeface="Calibri" charset="0"/>
              </a:rPr>
              <a:t>EMI 502</a:t>
            </a:r>
          </a:p>
          <a:p>
            <a:pPr marL="0" indent="0">
              <a:buNone/>
            </a:pPr>
            <a:r>
              <a:rPr lang="en-US" sz="3200" b="1" dirty="0"/>
              <a:t>A. </a:t>
            </a:r>
            <a:r>
              <a:rPr lang="en-US" sz="3200" dirty="0"/>
              <a:t>Some plants were not present at each site.</a:t>
            </a:r>
          </a:p>
          <a:p>
            <a:pPr marL="0" indent="0">
              <a:buNone/>
            </a:pPr>
            <a:r>
              <a:rPr lang="en-US" sz="3200" b="1" dirty="0"/>
              <a:t>B. </a:t>
            </a:r>
            <a:r>
              <a:rPr lang="en-US" sz="3200" dirty="0"/>
              <a:t>Some seeds were not present at each site.</a:t>
            </a:r>
          </a:p>
          <a:p>
            <a:pPr marL="0" indent="0">
              <a:buNone/>
            </a:pPr>
            <a:r>
              <a:rPr lang="en-US" sz="3200" b="1" dirty="0"/>
              <a:t>C. </a:t>
            </a:r>
            <a:r>
              <a:rPr lang="en-US" sz="3200" dirty="0"/>
              <a:t>The seeds may have been removed from the dishes by animals other than ants.</a:t>
            </a:r>
          </a:p>
          <a:p>
            <a:pPr marL="0" indent="0">
              <a:buNone/>
            </a:pPr>
            <a:r>
              <a:rPr lang="en-US" sz="3200" b="1" dirty="0"/>
              <a:t>D. </a:t>
            </a:r>
            <a:r>
              <a:rPr lang="en-US" sz="3200" dirty="0"/>
              <a:t>The plants may have been eaten by animals other than ants.</a:t>
            </a: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3000" b="1" u="sng" dirty="0">
              <a:latin typeface="Calibri" charset="0"/>
              <a:ea typeface="MS PGothic" charset="0"/>
              <a:cs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288758"/>
            <a:ext cx="9144000" cy="56924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12/12						Trends: Ionization Energy					88	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4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>
                <a:latin typeface="Calibri" charset="0"/>
                <a:ea typeface="MS PGothic" charset="0"/>
              </a:rPr>
              <a:t>Agenda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Catalyst/</a:t>
            </a:r>
            <a:r>
              <a:rPr lang="en-US" sz="4500" dirty="0" smtClean="0">
                <a:latin typeface="Calibri" charset="0"/>
                <a:ea typeface="MS PGothic" charset="0"/>
              </a:rPr>
              <a:t>Announcements</a:t>
            </a: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Review </a:t>
            </a:r>
            <a:r>
              <a:rPr lang="en-US" sz="4500" dirty="0" smtClean="0">
                <a:latin typeface="Calibri" charset="0"/>
                <a:ea typeface="MS PGothic" charset="0"/>
              </a:rPr>
              <a:t>Atomic Radius</a:t>
            </a:r>
            <a:endParaRPr lang="en-US" sz="4500" dirty="0" smtClean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Trend: Ionization Energy</a:t>
            </a:r>
            <a:endParaRPr lang="en-US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5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Atomic Radius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What’s the trend across a period? Why?</a:t>
            </a:r>
          </a:p>
          <a:p>
            <a:r>
              <a:rPr lang="en-US" sz="5500" dirty="0" smtClean="0"/>
              <a:t>What’s the trend down a group? Why?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77289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17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Trend # 2: Ionization Energy</a:t>
            </a:r>
            <a:endParaRPr lang="en-US" sz="6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37477" r="-37477"/>
          <a:stretch>
            <a:fillRect/>
          </a:stretch>
        </p:blipFill>
        <p:spPr>
          <a:xfrm>
            <a:off x="-657736" y="1138826"/>
            <a:ext cx="10018526" cy="5509803"/>
          </a:xfrm>
        </p:spPr>
      </p:pic>
    </p:spTree>
    <p:extLst>
      <p:ext uri="{BB962C8B-B14F-4D97-AF65-F5344CB8AC3E}">
        <p14:creationId xmlns:p14="http://schemas.microsoft.com/office/powerpoint/2010/main" val="53595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What does </a:t>
            </a:r>
            <a:r>
              <a:rPr lang="en-US" sz="6600" b="1" dirty="0" smtClean="0"/>
              <a:t>ionization energy </a:t>
            </a:r>
            <a:r>
              <a:rPr lang="en-US" sz="6600" dirty="0" smtClean="0"/>
              <a:t>mean?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318" y="1600199"/>
            <a:ext cx="4064000" cy="5257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The amount of energy required to remove an electron to form an ion.</a:t>
            </a:r>
            <a:endParaRPr lang="en-US" sz="4800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9140"/>
          <a:stretch/>
        </p:blipFill>
        <p:spPr>
          <a:xfrm>
            <a:off x="4286916" y="1600199"/>
            <a:ext cx="4796615" cy="481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4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Ionization Energy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5500" dirty="0" smtClean="0"/>
              <a:t>Look back at your trends sheet (p. 86), what trends do you notice in ionization energy on the periodic table? </a:t>
            </a:r>
          </a:p>
          <a:p>
            <a:r>
              <a:rPr lang="en-US" sz="5500" dirty="0" smtClean="0"/>
              <a:t>Work with your partner to determine what happens across a period and down a group.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266445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500" dirty="0" smtClean="0"/>
              <a:t>Remember what we learned about </a:t>
            </a:r>
            <a:r>
              <a:rPr lang="en-US" sz="5500" dirty="0" err="1"/>
              <a:t>C</a:t>
            </a:r>
            <a:r>
              <a:rPr lang="en-US" sz="5500" dirty="0" err="1" smtClean="0"/>
              <a:t>oulombic</a:t>
            </a:r>
            <a:r>
              <a:rPr lang="en-US" sz="5500" dirty="0" smtClean="0"/>
              <a:t> attraction.</a:t>
            </a:r>
          </a:p>
          <a:p>
            <a:r>
              <a:rPr lang="en-US" sz="5500" i="1" dirty="0" smtClean="0"/>
              <a:t>As you go across a period, what happens to the number of protons? How would this impact attraction? </a:t>
            </a:r>
            <a:r>
              <a:rPr lang="en-US" sz="5500" b="1" i="1" u="sng" dirty="0" smtClean="0"/>
              <a:t>Energy to remove electrons?</a:t>
            </a:r>
          </a:p>
        </p:txBody>
      </p:sp>
    </p:spTree>
    <p:extLst>
      <p:ext uri="{BB962C8B-B14F-4D97-AF65-F5344CB8AC3E}">
        <p14:creationId xmlns:p14="http://schemas.microsoft.com/office/powerpoint/2010/main" val="170546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causes this trend?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0038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A</a:t>
            </a:r>
            <a:r>
              <a:rPr lang="en-US" sz="4000" dirty="0" smtClean="0">
                <a:solidFill>
                  <a:srgbClr val="0000FF"/>
                </a:solidFill>
              </a:rPr>
              <a:t>cross a period, the </a:t>
            </a:r>
            <a:r>
              <a:rPr lang="en-US" sz="4000" dirty="0" err="1" smtClean="0">
                <a:solidFill>
                  <a:srgbClr val="0000FF"/>
                </a:solidFill>
              </a:rPr>
              <a:t>Coulombic</a:t>
            </a:r>
            <a:r>
              <a:rPr lang="en-US" sz="4000" dirty="0" smtClean="0">
                <a:solidFill>
                  <a:srgbClr val="0000FF"/>
                </a:solidFill>
              </a:rPr>
              <a:t> Attraction increases. More attraction means electrons are harder to remove. Also, valence # increases so atoms are less likely to give up electrons.</a:t>
            </a:r>
            <a:endParaRPr lang="en-US" sz="4000" dirty="0">
              <a:solidFill>
                <a:srgbClr val="0000FF"/>
              </a:solidFill>
            </a:endParaRPr>
          </a:p>
        </p:txBody>
      </p:sp>
      <p:pic>
        <p:nvPicPr>
          <p:cNvPr id="5" name="Picture 4" descr="AtomicRadii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1347"/>
            <a:ext cx="9144000" cy="173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607</Words>
  <Application>Microsoft Macintosh PowerPoint</Application>
  <PresentationFormat>On-screen Show (4:3)</PresentationFormat>
  <Paragraphs>68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12/12/14</vt:lpstr>
      <vt:lpstr>12/12/14</vt:lpstr>
      <vt:lpstr>Agenda</vt:lpstr>
      <vt:lpstr>Atomic Radius</vt:lpstr>
      <vt:lpstr>Trend # 2: Ionization Energy</vt:lpstr>
      <vt:lpstr>What does ionization energy mean?</vt:lpstr>
      <vt:lpstr>Ionization Energy</vt:lpstr>
      <vt:lpstr>What Causes this Trend?</vt:lpstr>
      <vt:lpstr>What causes this trend?</vt:lpstr>
      <vt:lpstr>What Causes this Trend?</vt:lpstr>
      <vt:lpstr>What causes this trend?</vt:lpstr>
      <vt:lpstr>Connect Your Learning!</vt:lpstr>
      <vt:lpstr>Skills Questions</vt:lpstr>
      <vt:lpstr>PowerPoint Presentation</vt:lpstr>
      <vt:lpstr>Write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12/12/14</dc:title>
  <dc:creator>Betsy Miller</dc:creator>
  <cp:lastModifiedBy>Betsy Miller</cp:lastModifiedBy>
  <cp:revision>12</cp:revision>
  <dcterms:created xsi:type="dcterms:W3CDTF">2014-12-11T15:30:02Z</dcterms:created>
  <dcterms:modified xsi:type="dcterms:W3CDTF">2014-12-12T21:15:31Z</dcterms:modified>
</cp:coreProperties>
</file>