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93" r:id="rId2"/>
    <p:sldId id="294" r:id="rId3"/>
    <p:sldId id="288" r:id="rId4"/>
    <p:sldId id="289" r:id="rId5"/>
    <p:sldId id="290" r:id="rId6"/>
    <p:sldId id="292" r:id="rId7"/>
    <p:sldId id="291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C13E3-E485-1942-B24D-F7E61C37FA65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61D34-98A9-0148-B767-940AD159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6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8648DE-2678-E94E-A5D8-0D65FF36C346}" type="slidenum">
              <a:rPr lang="en-US" sz="1200">
                <a:ea typeface="MS PGothic" charset="0"/>
                <a:cs typeface="MS PGothic" charset="0"/>
              </a:rPr>
              <a:pPr eaLnBrk="1" hangingPunct="1"/>
              <a:t>1</a:t>
            </a:fld>
            <a:endParaRPr lang="en-US" sz="1200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8648DE-2678-E94E-A5D8-0D65FF36C346}" type="slidenum">
              <a:rPr lang="en-US" sz="1200">
                <a:ea typeface="MS PGothic" charset="0"/>
                <a:cs typeface="MS PGothic" charset="0"/>
              </a:rPr>
              <a:pPr eaLnBrk="1" hangingPunct="1"/>
              <a:t>2</a:t>
            </a:fld>
            <a:endParaRPr lang="en-US" sz="1200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8648DE-2678-E94E-A5D8-0D65FF36C346}" type="slidenum">
              <a:rPr lang="en-US" sz="1200">
                <a:ea typeface="MS PGothic" charset="0"/>
                <a:cs typeface="MS PGothic" charset="0"/>
              </a:rPr>
              <a:pPr eaLnBrk="1" hangingPunct="1"/>
              <a:t>3</a:t>
            </a:fld>
            <a:endParaRPr lang="en-US" sz="1200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7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3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8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0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6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2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7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91F9-9F19-BA48-9AB8-9EBE8CBD7523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B8D18-51C9-444A-8C79-15E7248FE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1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30213" y="19050"/>
            <a:ext cx="4570413" cy="1073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600" b="1" dirty="0">
                <a:ea typeface="MS PGothic" pitchFamily="34" charset="-128"/>
              </a:rPr>
              <a:t>2</a:t>
            </a:r>
            <a:r>
              <a:rPr lang="en-US" sz="6600" b="1" dirty="0" smtClean="0">
                <a:ea typeface="MS PGothic" pitchFamily="34" charset="-128"/>
              </a:rPr>
              <a:t>/</a:t>
            </a:r>
            <a:r>
              <a:rPr lang="en-US" sz="6600" b="1" dirty="0" smtClean="0">
                <a:ea typeface="MS PGothic" pitchFamily="34" charset="-128"/>
              </a:rPr>
              <a:t>23/</a:t>
            </a:r>
            <a:r>
              <a:rPr lang="en-US" sz="6600" b="1" dirty="0" smtClean="0">
                <a:ea typeface="MS PGothic" pitchFamily="34" charset="-128"/>
              </a:rPr>
              <a:t>15</a:t>
            </a:r>
            <a:endParaRPr lang="en-US" sz="6600" b="1" dirty="0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638" y="1092200"/>
            <a:ext cx="3422650" cy="47069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Font typeface="Calibri" charset="0"/>
              <a:buNone/>
              <a:defRPr/>
            </a:pPr>
            <a:r>
              <a:rPr lang="en-US" sz="2400" b="1" dirty="0" smtClean="0">
                <a:ea typeface="MS PGothic" pitchFamily="34" charset="-128"/>
              </a:rPr>
              <a:t>***READ THIS!!!!***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sz="2400" b="1" dirty="0" smtClean="0">
                <a:ea typeface="MS PGothic" pitchFamily="34" charset="-128"/>
              </a:rPr>
              <a:t>Announcements:</a:t>
            </a:r>
          </a:p>
          <a:p>
            <a:pPr>
              <a:defRPr/>
            </a:pPr>
            <a:r>
              <a:rPr lang="en-US" sz="2400" dirty="0" smtClean="0">
                <a:ea typeface="MS PGothic" pitchFamily="34" charset="-128"/>
                <a:sym typeface="Wingdings"/>
              </a:rPr>
              <a:t>No tutoring today after school.</a:t>
            </a:r>
          </a:p>
          <a:p>
            <a:pPr>
              <a:defRPr/>
            </a:pPr>
            <a:r>
              <a:rPr lang="en-US" sz="2400" dirty="0" smtClean="0">
                <a:ea typeface="MS PGothic" pitchFamily="34" charset="-128"/>
                <a:sym typeface="Wingdings"/>
              </a:rPr>
              <a:t>Tutoring this week: Tuesday before school, Wednesday and Thursday after school.</a:t>
            </a:r>
          </a:p>
          <a:p>
            <a:pPr>
              <a:defRPr/>
            </a:pPr>
            <a:r>
              <a:rPr lang="en-US" sz="2400" dirty="0" smtClean="0">
                <a:ea typeface="MS PGothic" pitchFamily="34" charset="-128"/>
                <a:sym typeface="Wingdings"/>
              </a:rPr>
              <a:t>Test </a:t>
            </a:r>
            <a:r>
              <a:rPr lang="en-US" sz="2400" dirty="0" smtClean="0">
                <a:ea typeface="MS PGothic" pitchFamily="34" charset="-128"/>
                <a:sym typeface="Wingdings"/>
              </a:rPr>
              <a:t>Tuesday (2/24)!!</a:t>
            </a:r>
            <a:r>
              <a:rPr lang="en-US" sz="2400" dirty="0" smtClean="0">
                <a:ea typeface="MS PGothic" pitchFamily="34" charset="-128"/>
                <a:sym typeface="Wingdings"/>
              </a:rPr>
              <a:t>!</a:t>
            </a:r>
          </a:p>
          <a:p>
            <a:pPr>
              <a:defRPr/>
            </a:pPr>
            <a:r>
              <a:rPr lang="en-US" sz="2400" dirty="0">
                <a:ea typeface="MS PGothic" pitchFamily="34" charset="-128"/>
                <a:sym typeface="Wingdings"/>
              </a:rPr>
              <a:t>Lab due Wednesday (2/25</a:t>
            </a:r>
            <a:r>
              <a:rPr lang="en-US" sz="2400" dirty="0" smtClean="0">
                <a:ea typeface="MS PGothic" pitchFamily="34" charset="-128"/>
                <a:sym typeface="Wingdings"/>
              </a:rPr>
              <a:t>)</a:t>
            </a:r>
            <a:r>
              <a:rPr lang="en-US" sz="2400" dirty="0" smtClean="0">
                <a:ea typeface="MS PGothic" pitchFamily="34" charset="-128"/>
                <a:sym typeface="Wingdings"/>
              </a:rPr>
              <a:t> </a:t>
            </a:r>
            <a:endParaRPr lang="en-US" dirty="0" smtClean="0">
              <a:ea typeface="MS PGothic" pitchFamily="34" charset="-128"/>
              <a:sym typeface="Wingdings"/>
            </a:endParaRPr>
          </a:p>
        </p:txBody>
      </p:sp>
      <p:sp>
        <p:nvSpPr>
          <p:cNvPr id="50180" name="Content Placeholder 5"/>
          <p:cNvSpPr>
            <a:spLocks noGrp="1"/>
          </p:cNvSpPr>
          <p:nvPr>
            <p:ph sz="half" idx="2"/>
          </p:nvPr>
        </p:nvSpPr>
        <p:spPr>
          <a:xfrm>
            <a:off x="3443288" y="19050"/>
            <a:ext cx="5700712" cy="6330196"/>
          </a:xfrm>
        </p:spPr>
        <p:txBody>
          <a:bodyPr>
            <a:noAutofit/>
          </a:bodyPr>
          <a:lstStyle/>
          <a:p>
            <a:pPr marL="0" indent="0">
              <a:buFont typeface="Calibri" charset="0"/>
              <a:buNone/>
            </a:pPr>
            <a:r>
              <a:rPr lang="en-US" sz="2400" b="1" u="sng" dirty="0">
                <a:latin typeface="Calibri" charset="0"/>
              </a:rPr>
              <a:t>Homework</a:t>
            </a:r>
            <a:r>
              <a:rPr lang="en-US" sz="2400" dirty="0">
                <a:latin typeface="Calibri" charset="0"/>
              </a:rPr>
              <a:t>: </a:t>
            </a:r>
            <a:r>
              <a:rPr lang="en-US" sz="2400" dirty="0" smtClean="0">
                <a:latin typeface="Calibri" charset="0"/>
              </a:rPr>
              <a:t>STUDY for tomorr</a:t>
            </a:r>
            <a:r>
              <a:rPr lang="en-US" sz="2400" dirty="0" smtClean="0">
                <a:latin typeface="Calibri" charset="0"/>
              </a:rPr>
              <a:t>ow’s Unit 5 test!!!!</a:t>
            </a:r>
            <a:endParaRPr lang="en-US" sz="2400" dirty="0">
              <a:latin typeface="Calibri" charset="0"/>
            </a:endParaRPr>
          </a:p>
          <a:p>
            <a:pPr marL="0" indent="0">
              <a:buFont typeface="Calibri" charset="0"/>
              <a:buNone/>
            </a:pPr>
            <a:r>
              <a:rPr lang="en-US" sz="2400" b="1" u="sng" dirty="0">
                <a:latin typeface="Calibri" charset="0"/>
              </a:rPr>
              <a:t>Objective</a:t>
            </a:r>
            <a:r>
              <a:rPr lang="en-US" sz="2400" dirty="0">
                <a:latin typeface="Calibri" charset="0"/>
              </a:rPr>
              <a:t>: </a:t>
            </a:r>
            <a:r>
              <a:rPr lang="en-US" sz="2400" dirty="0"/>
              <a:t>We </a:t>
            </a:r>
            <a:r>
              <a:rPr lang="en-US" sz="2400" dirty="0" smtClean="0"/>
              <a:t>will review ionic and covalent bonding for our test.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b="1" u="sng" dirty="0" smtClean="0">
                <a:latin typeface="Calibri" charset="0"/>
              </a:rPr>
              <a:t>Catalyst</a:t>
            </a:r>
            <a:r>
              <a:rPr lang="en-US" sz="2400" dirty="0" smtClean="0">
                <a:latin typeface="Calibri" charset="0"/>
              </a:rPr>
              <a:t>:</a:t>
            </a:r>
          </a:p>
          <a:p>
            <a:pPr marL="0" indent="0">
              <a:buNone/>
            </a:pPr>
            <a:r>
              <a:rPr lang="en-US" dirty="0"/>
              <a:t>Based on the results of Study 1, the highest percent of finches on Island B and Island C had a beak depth of: </a:t>
            </a:r>
          </a:p>
          <a:p>
            <a:pPr marL="0" indent="0">
              <a:buNone/>
            </a:pPr>
            <a:r>
              <a:rPr lang="en-US" u="sng" dirty="0" smtClean="0"/>
              <a:t>  Island </a:t>
            </a:r>
            <a:r>
              <a:rPr lang="en-US" u="sng" dirty="0"/>
              <a:t>B</a:t>
            </a:r>
            <a:r>
              <a:rPr lang="en-US" dirty="0"/>
              <a:t>	</a:t>
            </a:r>
            <a:r>
              <a:rPr lang="en-US" dirty="0" smtClean="0"/>
              <a:t>      </a:t>
            </a:r>
            <a:r>
              <a:rPr lang="en-US" u="sng" dirty="0" smtClean="0"/>
              <a:t>Island </a:t>
            </a:r>
            <a:r>
              <a:rPr lang="en-US" u="sng" dirty="0"/>
              <a:t>C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A. 	8 mm 		8mm </a:t>
            </a:r>
          </a:p>
          <a:p>
            <a:pPr marL="0" indent="0">
              <a:buNone/>
            </a:pPr>
            <a:r>
              <a:rPr lang="en-US" dirty="0"/>
              <a:t>B. 	9 mm		12 mm</a:t>
            </a:r>
          </a:p>
          <a:p>
            <a:pPr marL="0" indent="0">
              <a:buNone/>
            </a:pPr>
            <a:r>
              <a:rPr lang="en-US" dirty="0"/>
              <a:t>C. 	10 mm	</a:t>
            </a:r>
            <a:r>
              <a:rPr lang="en-US" dirty="0" smtClean="0"/>
              <a:t>8 </a:t>
            </a:r>
            <a:r>
              <a:rPr lang="en-US" dirty="0"/>
              <a:t>mm </a:t>
            </a:r>
          </a:p>
          <a:p>
            <a:pPr marL="0" indent="0">
              <a:buNone/>
            </a:pPr>
            <a:r>
              <a:rPr lang="en-US" dirty="0"/>
              <a:t>D. 	10 mm	</a:t>
            </a:r>
            <a:r>
              <a:rPr lang="en-US" dirty="0" smtClean="0"/>
              <a:t>10 </a:t>
            </a:r>
            <a:r>
              <a:rPr lang="en-US" dirty="0"/>
              <a:t>mm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349246"/>
            <a:ext cx="9144000" cy="50875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2/23					Catalyst Sheet: Week 24					122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54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Ionic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Why don’t noble gases form bonds with other atoms?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Noble gases already have a full valence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03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Ionic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Draw Tin (IV) oxide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smtClean="0">
                <a:solidFill>
                  <a:srgbClr val="000000"/>
                </a:solidFill>
              </a:rPr>
              <a:t>O]</a:t>
            </a:r>
            <a:r>
              <a:rPr lang="en-US" sz="2400" baseline="30000" dirty="0" smtClean="0">
                <a:solidFill>
                  <a:srgbClr val="000000"/>
                </a:solidFill>
              </a:rPr>
              <a:t>2-</a:t>
            </a:r>
            <a:r>
              <a:rPr lang="en-US" sz="2400" dirty="0" smtClean="0">
                <a:solidFill>
                  <a:srgbClr val="000000"/>
                </a:solidFill>
              </a:rPr>
              <a:t> Sn</a:t>
            </a:r>
            <a:r>
              <a:rPr lang="en-US" sz="2400" baseline="30000" dirty="0" smtClean="0">
                <a:solidFill>
                  <a:srgbClr val="000000"/>
                </a:solidFill>
              </a:rPr>
              <a:t>4+</a:t>
            </a:r>
            <a:r>
              <a:rPr lang="en-US" sz="2400" dirty="0" smtClean="0">
                <a:solidFill>
                  <a:srgbClr val="000000"/>
                </a:solidFill>
              </a:rPr>
              <a:t> [O]</a:t>
            </a:r>
            <a:r>
              <a:rPr lang="en-US" sz="2400" baseline="30000" dirty="0" smtClean="0">
                <a:solidFill>
                  <a:srgbClr val="000000"/>
                </a:solidFill>
              </a:rPr>
              <a:t>2-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783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Ionic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Draw Magnesium nitride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Mg</a:t>
            </a:r>
            <a:r>
              <a:rPr lang="en-US" sz="2400" baseline="30000" dirty="0" smtClean="0">
                <a:solidFill>
                  <a:srgbClr val="000000"/>
                </a:solidFill>
              </a:rPr>
              <a:t>2+  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smtClean="0">
                <a:solidFill>
                  <a:srgbClr val="000000"/>
                </a:solidFill>
              </a:rPr>
              <a:t>N]</a:t>
            </a:r>
            <a:r>
              <a:rPr lang="en-US" sz="2400" baseline="30000" dirty="0" smtClean="0">
                <a:solidFill>
                  <a:srgbClr val="000000"/>
                </a:solidFill>
              </a:rPr>
              <a:t>3-</a:t>
            </a:r>
            <a:r>
              <a:rPr lang="en-US" sz="2400" dirty="0" smtClean="0">
                <a:solidFill>
                  <a:srgbClr val="000000"/>
                </a:solidFill>
              </a:rPr>
              <a:t> Mg</a:t>
            </a:r>
            <a:r>
              <a:rPr lang="en-US" sz="2400" baseline="30000" dirty="0" smtClean="0">
                <a:solidFill>
                  <a:srgbClr val="000000"/>
                </a:solidFill>
              </a:rPr>
              <a:t>2+</a:t>
            </a:r>
            <a:r>
              <a:rPr lang="en-US" sz="2400" dirty="0" smtClean="0">
                <a:solidFill>
                  <a:srgbClr val="000000"/>
                </a:solidFill>
              </a:rPr>
              <a:t> [N]</a:t>
            </a:r>
            <a:r>
              <a:rPr lang="en-US" sz="2400" baseline="30000" dirty="0" smtClean="0">
                <a:solidFill>
                  <a:srgbClr val="000000"/>
                </a:solidFill>
              </a:rPr>
              <a:t>3-</a:t>
            </a:r>
            <a:r>
              <a:rPr lang="en-US" sz="2400" dirty="0" smtClean="0">
                <a:solidFill>
                  <a:srgbClr val="000000"/>
                </a:solidFill>
              </a:rPr>
              <a:t> Mg</a:t>
            </a:r>
            <a:r>
              <a:rPr lang="en-US" sz="2400" baseline="30000" dirty="0" smtClean="0">
                <a:solidFill>
                  <a:srgbClr val="000000"/>
                </a:solidFill>
              </a:rPr>
              <a:t>2+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92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Ionic Naming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500" dirty="0" smtClean="0"/>
              <a:t>What would be the charge on the transition metal in: </a:t>
            </a:r>
          </a:p>
          <a:p>
            <a:pPr lvl="1"/>
            <a:r>
              <a:rPr lang="en-US" sz="5100" dirty="0" smtClean="0"/>
              <a:t>Mn</a:t>
            </a:r>
            <a:r>
              <a:rPr lang="en-US" sz="5100" baseline="-25000" dirty="0" smtClean="0"/>
              <a:t>2</a:t>
            </a:r>
            <a:r>
              <a:rPr lang="en-US" sz="5100" dirty="0" smtClean="0"/>
              <a:t>S</a:t>
            </a:r>
            <a:r>
              <a:rPr lang="en-US" sz="5100" baseline="-25000" dirty="0" smtClean="0"/>
              <a:t>3</a:t>
            </a:r>
          </a:p>
          <a:p>
            <a:pPr lvl="1"/>
            <a:r>
              <a:rPr lang="en-US" sz="5100" dirty="0" err="1" smtClean="0"/>
              <a:t>Pb</a:t>
            </a:r>
            <a:r>
              <a:rPr lang="en-US" sz="5100" dirty="0" smtClean="0"/>
              <a:t>(SO</a:t>
            </a:r>
            <a:r>
              <a:rPr lang="en-US" sz="5100" baseline="-25000" dirty="0" smtClean="0"/>
              <a:t>4</a:t>
            </a:r>
            <a:r>
              <a:rPr lang="en-US" sz="5100" dirty="0" smtClean="0"/>
              <a:t>)</a:t>
            </a:r>
            <a:r>
              <a:rPr lang="en-US" sz="5100" baseline="-25000" dirty="0" smtClean="0"/>
              <a:t>2</a:t>
            </a:r>
            <a:endParaRPr lang="en-US" sz="5100" dirty="0" smtClean="0"/>
          </a:p>
          <a:p>
            <a:pPr lvl="1"/>
            <a:r>
              <a:rPr lang="en-US" sz="5100" dirty="0" err="1" smtClean="0"/>
              <a:t>CrO</a:t>
            </a:r>
            <a:endParaRPr lang="en-US" sz="5100" dirty="0" smtClean="0"/>
          </a:p>
          <a:p>
            <a:pPr lvl="1"/>
            <a:endParaRPr lang="en-US" sz="51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Mn</a:t>
            </a:r>
            <a:r>
              <a:rPr lang="en-US" sz="2400" dirty="0" smtClean="0">
                <a:solidFill>
                  <a:srgbClr val="000000"/>
                </a:solidFill>
              </a:rPr>
              <a:t>: +3</a:t>
            </a: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Pb</a:t>
            </a:r>
            <a:r>
              <a:rPr lang="en-US" sz="2400" dirty="0" smtClean="0">
                <a:solidFill>
                  <a:srgbClr val="000000"/>
                </a:solidFill>
              </a:rPr>
              <a:t>: +4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Cr: +2</a:t>
            </a: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1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Ionic Naming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Write the formula for the compound formed when calcium reacts </a:t>
            </a:r>
          </a:p>
          <a:p>
            <a:pPr marL="0" indent="0">
              <a:buNone/>
            </a:pPr>
            <a:r>
              <a:rPr lang="en-US" sz="5500" dirty="0" smtClean="0"/>
              <a:t>with hydroxide.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5117000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Ca</a:t>
            </a:r>
            <a:r>
              <a:rPr lang="en-US" sz="2400" dirty="0" smtClean="0">
                <a:solidFill>
                  <a:srgbClr val="000000"/>
                </a:solidFill>
              </a:rPr>
              <a:t>(OH)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1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Ionic Naming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(HONORS) Why can transition metals have different charges?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5117000" y="4211980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They can lose electrons from their s and d orbitals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1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Ionic Naming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500" dirty="0" smtClean="0"/>
              <a:t>Name the following:</a:t>
            </a:r>
          </a:p>
          <a:p>
            <a:pPr lvl="1"/>
            <a:r>
              <a:rPr lang="en-US" sz="5100" dirty="0" smtClean="0"/>
              <a:t>Ag</a:t>
            </a:r>
            <a:r>
              <a:rPr lang="en-US" sz="5100" baseline="-25000" dirty="0" smtClean="0"/>
              <a:t>2</a:t>
            </a:r>
            <a:r>
              <a:rPr lang="en-US" sz="5100" dirty="0" smtClean="0"/>
              <a:t>CO</a:t>
            </a:r>
            <a:r>
              <a:rPr lang="en-US" sz="5100" baseline="-25000" dirty="0" smtClean="0"/>
              <a:t>3</a:t>
            </a:r>
            <a:endParaRPr lang="en-US" sz="5100" dirty="0" smtClean="0"/>
          </a:p>
          <a:p>
            <a:pPr lvl="1"/>
            <a:r>
              <a:rPr lang="en-US" sz="5100" dirty="0" smtClean="0"/>
              <a:t>BaBr</a:t>
            </a:r>
            <a:r>
              <a:rPr lang="en-US" sz="5100" baseline="-25000" dirty="0" smtClean="0"/>
              <a:t>2</a:t>
            </a:r>
            <a:endParaRPr lang="en-US" sz="5100" dirty="0" smtClean="0"/>
          </a:p>
          <a:p>
            <a:pPr lvl="1"/>
            <a:r>
              <a:rPr lang="en-US" sz="5100" dirty="0" smtClean="0"/>
              <a:t>RbClO</a:t>
            </a:r>
            <a:r>
              <a:rPr lang="en-US" sz="5100" baseline="-25000" dirty="0" smtClean="0"/>
              <a:t>3</a:t>
            </a:r>
          </a:p>
          <a:p>
            <a:pPr lvl="1"/>
            <a:r>
              <a:rPr lang="en-US" sz="5100" dirty="0" smtClean="0"/>
              <a:t>Zn</a:t>
            </a:r>
            <a:r>
              <a:rPr lang="en-US" sz="5100" baseline="-25000" dirty="0" smtClean="0"/>
              <a:t>3</a:t>
            </a:r>
            <a:r>
              <a:rPr lang="en-US" sz="5100" dirty="0" smtClean="0"/>
              <a:t>(PO</a:t>
            </a:r>
            <a:r>
              <a:rPr lang="en-US" sz="5100" baseline="-25000" dirty="0" smtClean="0"/>
              <a:t>4</a:t>
            </a:r>
            <a:r>
              <a:rPr lang="en-US" sz="5100" dirty="0" smtClean="0"/>
              <a:t>)</a:t>
            </a:r>
            <a:r>
              <a:rPr lang="en-US" sz="5100" baseline="-25000" dirty="0" smtClean="0"/>
              <a:t>2</a:t>
            </a:r>
            <a:endParaRPr lang="en-US" sz="5100" dirty="0" smtClean="0"/>
          </a:p>
          <a:p>
            <a:pPr lvl="1"/>
            <a:endParaRPr lang="en-US" sz="51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Silver (I) carbonate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Barium bromide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Rubidium chlorate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Zinc (II) phosphate</a:t>
            </a: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1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Ionic Naming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500" dirty="0" smtClean="0"/>
              <a:t>Write the formula for the following:</a:t>
            </a:r>
          </a:p>
          <a:p>
            <a:pPr lvl="1"/>
            <a:r>
              <a:rPr lang="en-US" sz="5100" dirty="0" smtClean="0"/>
              <a:t> tin (II) hydroxide</a:t>
            </a:r>
          </a:p>
          <a:p>
            <a:pPr lvl="1"/>
            <a:r>
              <a:rPr lang="en-US" sz="5100" dirty="0"/>
              <a:t> </a:t>
            </a:r>
            <a:r>
              <a:rPr lang="en-US" sz="5100" dirty="0" smtClean="0"/>
              <a:t>lead (IV) </a:t>
            </a:r>
            <a:r>
              <a:rPr lang="en-US" sz="5100" dirty="0" err="1" smtClean="0"/>
              <a:t>sufide</a:t>
            </a:r>
            <a:endParaRPr lang="en-US" sz="5100" dirty="0" smtClean="0"/>
          </a:p>
          <a:p>
            <a:pPr lvl="1"/>
            <a:r>
              <a:rPr lang="en-US" sz="5100" dirty="0"/>
              <a:t> </a:t>
            </a:r>
            <a:r>
              <a:rPr lang="en-US" sz="5100" dirty="0" smtClean="0"/>
              <a:t>calcium nitride</a:t>
            </a:r>
          </a:p>
          <a:p>
            <a:pPr lvl="1"/>
            <a:r>
              <a:rPr lang="en-US" sz="5100" dirty="0" smtClean="0"/>
              <a:t>Calcium nitrite</a:t>
            </a:r>
            <a:endParaRPr lang="en-US" sz="5100" dirty="0"/>
          </a:p>
        </p:txBody>
      </p:sp>
      <p:sp>
        <p:nvSpPr>
          <p:cNvPr id="6" name="Rectangle 5"/>
          <p:cNvSpPr/>
          <p:nvPr/>
        </p:nvSpPr>
        <p:spPr>
          <a:xfrm>
            <a:off x="6093880" y="4293381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Sn</a:t>
            </a:r>
            <a:r>
              <a:rPr lang="en-US" sz="2400" dirty="0" smtClean="0">
                <a:solidFill>
                  <a:srgbClr val="000000"/>
                </a:solidFill>
              </a:rPr>
              <a:t>(OH)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PbS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Ca</a:t>
            </a:r>
            <a:r>
              <a:rPr lang="en-US" sz="2400" baseline="-25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N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Ca</a:t>
            </a:r>
            <a:r>
              <a:rPr lang="en-US" sz="2400" dirty="0" smtClean="0">
                <a:solidFill>
                  <a:srgbClr val="000000"/>
                </a:solidFill>
              </a:rPr>
              <a:t>(NO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1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Covalent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happens in a covalent bond? </a:t>
            </a:r>
            <a:r>
              <a:rPr lang="en-US" sz="5500" u="sng" dirty="0" smtClean="0"/>
              <a:t>Why?</a:t>
            </a:r>
            <a:endParaRPr lang="en-US" sz="5500" u="sng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Electrons are shared because both atoms have a high ionization energy so neither can pull the electrons away from the other atom.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1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Covalent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types of elements form covalent bonds?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Nonmetals only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30213" y="19050"/>
            <a:ext cx="4570413" cy="1073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600" b="1" dirty="0">
                <a:ea typeface="MS PGothic" pitchFamily="34" charset="-128"/>
              </a:rPr>
              <a:t>2</a:t>
            </a:r>
            <a:r>
              <a:rPr lang="en-US" sz="6600" b="1" dirty="0" smtClean="0">
                <a:ea typeface="MS PGothic" pitchFamily="34" charset="-128"/>
              </a:rPr>
              <a:t>/20/15</a:t>
            </a:r>
            <a:endParaRPr lang="en-US" sz="6600" b="1" dirty="0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638" y="1092200"/>
            <a:ext cx="3422650" cy="47069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Font typeface="Calibri" charset="0"/>
              <a:buNone/>
              <a:defRPr/>
            </a:pPr>
            <a:r>
              <a:rPr lang="en-US" sz="2400" b="1" dirty="0" smtClean="0">
                <a:ea typeface="MS PGothic" pitchFamily="34" charset="-128"/>
              </a:rPr>
              <a:t>***READ THIS!!!!***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sz="2400" b="1" dirty="0" smtClean="0">
                <a:ea typeface="MS PGothic" pitchFamily="34" charset="-128"/>
              </a:rPr>
              <a:t>Announcements:</a:t>
            </a:r>
          </a:p>
          <a:p>
            <a:pPr>
              <a:defRPr/>
            </a:pPr>
            <a:r>
              <a:rPr lang="en-US" sz="2400" dirty="0" smtClean="0">
                <a:ea typeface="MS PGothic" pitchFamily="34" charset="-128"/>
                <a:sym typeface="Wingdings"/>
              </a:rPr>
              <a:t>No tutoring today after school.</a:t>
            </a:r>
          </a:p>
          <a:p>
            <a:pPr>
              <a:defRPr/>
            </a:pPr>
            <a:r>
              <a:rPr lang="en-US" sz="2400" dirty="0" smtClean="0">
                <a:ea typeface="MS PGothic" pitchFamily="34" charset="-128"/>
                <a:sym typeface="Wingdings"/>
              </a:rPr>
              <a:t>Tutoring this week: Tuesday before school, Wednesday and Thursday after school.</a:t>
            </a:r>
          </a:p>
          <a:p>
            <a:pPr>
              <a:defRPr/>
            </a:pPr>
            <a:r>
              <a:rPr lang="en-US" sz="2400" dirty="0" smtClean="0">
                <a:ea typeface="MS PGothic" pitchFamily="34" charset="-128"/>
                <a:sym typeface="Wingdings"/>
              </a:rPr>
              <a:t>Test </a:t>
            </a:r>
            <a:r>
              <a:rPr lang="en-US" sz="2400" dirty="0" smtClean="0">
                <a:ea typeface="MS PGothic" pitchFamily="34" charset="-128"/>
                <a:sym typeface="Wingdings"/>
              </a:rPr>
              <a:t>Tuesday (2/24)!!</a:t>
            </a:r>
            <a:r>
              <a:rPr lang="en-US" sz="2400" dirty="0" smtClean="0">
                <a:ea typeface="MS PGothic" pitchFamily="34" charset="-128"/>
                <a:sym typeface="Wingdings"/>
              </a:rPr>
              <a:t>!</a:t>
            </a:r>
          </a:p>
          <a:p>
            <a:pPr>
              <a:defRPr/>
            </a:pPr>
            <a:r>
              <a:rPr lang="en-US" sz="2400" dirty="0">
                <a:ea typeface="MS PGothic" pitchFamily="34" charset="-128"/>
                <a:sym typeface="Wingdings"/>
              </a:rPr>
              <a:t>Lab due Wednesday (2/25</a:t>
            </a:r>
            <a:r>
              <a:rPr lang="en-US" sz="2400" dirty="0" smtClean="0">
                <a:ea typeface="MS PGothic" pitchFamily="34" charset="-128"/>
                <a:sym typeface="Wingdings"/>
              </a:rPr>
              <a:t>)</a:t>
            </a:r>
            <a:r>
              <a:rPr lang="en-US" sz="2400" dirty="0" smtClean="0">
                <a:ea typeface="MS PGothic" pitchFamily="34" charset="-128"/>
                <a:sym typeface="Wingdings"/>
              </a:rPr>
              <a:t> </a:t>
            </a:r>
            <a:endParaRPr lang="en-US" dirty="0" smtClean="0">
              <a:ea typeface="MS PGothic" pitchFamily="34" charset="-128"/>
              <a:sym typeface="Wingdings"/>
            </a:endParaRPr>
          </a:p>
        </p:txBody>
      </p:sp>
      <p:sp>
        <p:nvSpPr>
          <p:cNvPr id="50180" name="Content Placeholder 5"/>
          <p:cNvSpPr>
            <a:spLocks noGrp="1"/>
          </p:cNvSpPr>
          <p:nvPr>
            <p:ph sz="half" idx="2"/>
          </p:nvPr>
        </p:nvSpPr>
        <p:spPr>
          <a:xfrm>
            <a:off x="3443288" y="19050"/>
            <a:ext cx="5700712" cy="6330196"/>
          </a:xfrm>
        </p:spPr>
        <p:txBody>
          <a:bodyPr>
            <a:noAutofit/>
          </a:bodyPr>
          <a:lstStyle/>
          <a:p>
            <a:pPr marL="0" indent="0">
              <a:buFont typeface="Calibri" charset="0"/>
              <a:buNone/>
            </a:pPr>
            <a:r>
              <a:rPr lang="en-US" sz="2400" b="1" u="sng" dirty="0">
                <a:latin typeface="Calibri" charset="0"/>
              </a:rPr>
              <a:t>Homework</a:t>
            </a:r>
            <a:r>
              <a:rPr lang="en-US" sz="2400" dirty="0">
                <a:latin typeface="Calibri" charset="0"/>
              </a:rPr>
              <a:t>: </a:t>
            </a:r>
            <a:r>
              <a:rPr lang="en-US" sz="2400" dirty="0" smtClean="0">
                <a:latin typeface="Calibri" charset="0"/>
              </a:rPr>
              <a:t>STUDY for tomorr</a:t>
            </a:r>
            <a:r>
              <a:rPr lang="en-US" sz="2400" dirty="0" smtClean="0">
                <a:latin typeface="Calibri" charset="0"/>
              </a:rPr>
              <a:t>ow’s Unit 5 test!!!!</a:t>
            </a:r>
            <a:endParaRPr lang="en-US" sz="2400" dirty="0">
              <a:latin typeface="Calibri" charset="0"/>
            </a:endParaRPr>
          </a:p>
          <a:p>
            <a:pPr marL="0" indent="0">
              <a:buFont typeface="Calibri" charset="0"/>
              <a:buNone/>
            </a:pPr>
            <a:r>
              <a:rPr lang="en-US" sz="2400" b="1" u="sng" dirty="0">
                <a:latin typeface="Calibri" charset="0"/>
              </a:rPr>
              <a:t>Objective</a:t>
            </a:r>
            <a:r>
              <a:rPr lang="en-US" sz="2400" dirty="0">
                <a:latin typeface="Calibri" charset="0"/>
              </a:rPr>
              <a:t>: </a:t>
            </a:r>
            <a:r>
              <a:rPr lang="en-US" sz="2400" dirty="0"/>
              <a:t>We </a:t>
            </a:r>
            <a:r>
              <a:rPr lang="en-US" sz="2400" dirty="0" smtClean="0"/>
              <a:t>will review ionic and covalent bonding for our test.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b="1" u="sng" dirty="0" smtClean="0">
                <a:latin typeface="Calibri" charset="0"/>
              </a:rPr>
              <a:t>Catalyst</a:t>
            </a:r>
            <a:r>
              <a:rPr lang="en-US" sz="2400" dirty="0" smtClean="0">
                <a:latin typeface="Calibri" charset="0"/>
              </a:rPr>
              <a:t>:</a:t>
            </a:r>
          </a:p>
          <a:p>
            <a:pPr marL="0" indent="0">
              <a:buNone/>
            </a:pPr>
            <a:r>
              <a:rPr lang="en-US" dirty="0"/>
              <a:t>During which of the following years were small seeds likely most abundant on Island B ? </a:t>
            </a:r>
          </a:p>
          <a:p>
            <a:pPr marL="0" indent="0">
              <a:buNone/>
            </a:pPr>
            <a:r>
              <a:rPr lang="en-US" b="1" dirty="0"/>
              <a:t>F. </a:t>
            </a:r>
            <a:r>
              <a:rPr lang="en-US" dirty="0"/>
              <a:t>1977 </a:t>
            </a:r>
          </a:p>
          <a:p>
            <a:pPr marL="0" indent="0">
              <a:buNone/>
            </a:pPr>
            <a:r>
              <a:rPr lang="en-US" b="1" dirty="0"/>
              <a:t>G. </a:t>
            </a:r>
            <a:r>
              <a:rPr lang="en-US" dirty="0"/>
              <a:t>1980 </a:t>
            </a:r>
          </a:p>
          <a:p>
            <a:pPr marL="0" indent="0">
              <a:buNone/>
            </a:pPr>
            <a:r>
              <a:rPr lang="en-US" b="1" dirty="0"/>
              <a:t>H. </a:t>
            </a:r>
            <a:r>
              <a:rPr lang="en-US" dirty="0"/>
              <a:t>1982 </a:t>
            </a:r>
          </a:p>
          <a:p>
            <a:pPr marL="0" indent="0">
              <a:buNone/>
            </a:pPr>
            <a:r>
              <a:rPr lang="en-US" b="1" dirty="0"/>
              <a:t>J. </a:t>
            </a:r>
            <a:r>
              <a:rPr lang="en-US" dirty="0"/>
              <a:t>1984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349246"/>
            <a:ext cx="9144000" cy="50875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2/23					Catalyst Sheet: Week 24					122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Covalent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5500" dirty="0" smtClean="0"/>
              <a:t>How many bonds are shared in:</a:t>
            </a:r>
          </a:p>
          <a:p>
            <a:pPr lvl="1"/>
            <a:r>
              <a:rPr lang="en-US" sz="5100" dirty="0" smtClean="0"/>
              <a:t>H</a:t>
            </a:r>
            <a:r>
              <a:rPr lang="en-US" sz="5100" baseline="-25000" dirty="0" smtClean="0"/>
              <a:t>2</a:t>
            </a:r>
            <a:endParaRPr lang="en-US" sz="5100" dirty="0" smtClean="0"/>
          </a:p>
          <a:p>
            <a:pPr lvl="1"/>
            <a:r>
              <a:rPr lang="en-US" sz="5100" dirty="0" smtClean="0"/>
              <a:t>O</a:t>
            </a:r>
            <a:r>
              <a:rPr lang="en-US" sz="5100" baseline="-25000" dirty="0" smtClean="0"/>
              <a:t>2</a:t>
            </a:r>
            <a:endParaRPr lang="en-US" sz="5100" dirty="0" smtClean="0"/>
          </a:p>
          <a:p>
            <a:pPr lvl="1"/>
            <a:r>
              <a:rPr lang="en-US" sz="5100" dirty="0" smtClean="0"/>
              <a:t>N</a:t>
            </a:r>
            <a:r>
              <a:rPr lang="en-US" sz="5100" baseline="-25000" dirty="0" smtClean="0"/>
              <a:t>2</a:t>
            </a:r>
            <a:endParaRPr lang="en-US" sz="5100" dirty="0" smtClean="0"/>
          </a:p>
          <a:p>
            <a:r>
              <a:rPr lang="en-US" sz="5500" dirty="0" smtClean="0"/>
              <a:t>How many </a:t>
            </a:r>
          </a:p>
          <a:p>
            <a:pPr marL="0" indent="0">
              <a:buNone/>
            </a:pPr>
            <a:r>
              <a:rPr lang="en-US" sz="5500" dirty="0" smtClean="0"/>
              <a:t>electrons is this?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5117000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1 bond (2 electrons)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2 bonds (4 electrons)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3 bonds (6 electrons)</a:t>
            </a:r>
          </a:p>
        </p:txBody>
      </p:sp>
    </p:spTree>
    <p:extLst>
      <p:ext uri="{BB962C8B-B14F-4D97-AF65-F5344CB8AC3E}">
        <p14:creationId xmlns:p14="http://schemas.microsoft.com/office/powerpoint/2010/main" val="102009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Covalent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are the traits of covalent compounds?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Low Melting Point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Solid, Liquid or Gas at room temperature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More malleable than ionic compounds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Doesn’t conduct electricity</a:t>
            </a:r>
          </a:p>
        </p:txBody>
      </p:sp>
    </p:spTree>
    <p:extLst>
      <p:ext uri="{BB962C8B-B14F-4D97-AF65-F5344CB8AC3E}">
        <p14:creationId xmlns:p14="http://schemas.microsoft.com/office/powerpoint/2010/main" val="102009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Lewis Dot Structures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Draw SiS</a:t>
            </a:r>
            <a:r>
              <a:rPr lang="en-US" sz="5500" baseline="-25000" dirty="0" smtClean="0"/>
              <a:t>2</a:t>
            </a:r>
          </a:p>
          <a:p>
            <a:r>
              <a:rPr lang="en-US" sz="5500" dirty="0" smtClean="0"/>
              <a:t>What is the shape of this molecule?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linear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408" y="4418568"/>
            <a:ext cx="2375005" cy="50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9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Covalent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Draw Sulfur trioxide.</a:t>
            </a:r>
          </a:p>
          <a:p>
            <a:r>
              <a:rPr lang="en-US" sz="5500" dirty="0" smtClean="0"/>
              <a:t>What is the shape of this molecule?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pPr algn="ctr"/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Trigonal</a:t>
            </a:r>
            <a:r>
              <a:rPr lang="en-US" sz="2400" dirty="0" smtClean="0">
                <a:solidFill>
                  <a:srgbClr val="000000"/>
                </a:solidFill>
              </a:rPr>
              <a:t> Planar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180" y="4004908"/>
            <a:ext cx="1735381" cy="166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9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Covalent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Draw hydronium (H</a:t>
            </a:r>
            <a:r>
              <a:rPr lang="en-US" sz="5500" baseline="-25000" dirty="0" smtClean="0"/>
              <a:t>3</a:t>
            </a:r>
            <a:r>
              <a:rPr lang="en-US" sz="5500" dirty="0" smtClean="0"/>
              <a:t>O</a:t>
            </a:r>
            <a:r>
              <a:rPr lang="en-US" sz="5500" baseline="30000" dirty="0" smtClean="0"/>
              <a:t>+</a:t>
            </a:r>
            <a:r>
              <a:rPr lang="en-US" sz="5500" dirty="0"/>
              <a:t>)</a:t>
            </a:r>
            <a:r>
              <a:rPr lang="en-US" sz="5500" dirty="0" smtClean="0"/>
              <a:t>.</a:t>
            </a:r>
          </a:p>
          <a:p>
            <a:r>
              <a:rPr lang="en-US" sz="5500" dirty="0" smtClean="0"/>
              <a:t>What is the shape of this molecule?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pPr algn="ctr"/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Trigonal</a:t>
            </a:r>
            <a:r>
              <a:rPr lang="en-US" sz="2400" dirty="0" smtClean="0">
                <a:solidFill>
                  <a:srgbClr val="000000"/>
                </a:solidFill>
              </a:rPr>
              <a:t> pyramidal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152" y="4030006"/>
            <a:ext cx="2021634" cy="177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52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Covalent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Draw sulfate (SO</a:t>
            </a:r>
            <a:r>
              <a:rPr lang="en-US" sz="5500" baseline="-25000" dirty="0"/>
              <a:t>4</a:t>
            </a:r>
            <a:r>
              <a:rPr lang="en-US" sz="5500" baseline="30000" dirty="0" smtClean="0"/>
              <a:t>2-</a:t>
            </a:r>
            <a:r>
              <a:rPr lang="en-US" sz="5500" dirty="0" smtClean="0"/>
              <a:t>).</a:t>
            </a:r>
          </a:p>
          <a:p>
            <a:r>
              <a:rPr lang="en-US" sz="5500" dirty="0" smtClean="0"/>
              <a:t>What is the shape of this molecule?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pPr algn="ctr"/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tetrahedral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7232" y="4098781"/>
            <a:ext cx="1982930" cy="175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2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Covalent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is the molecular geometry of each of the compounds below?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7000" y="4098781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Trigonal</a:t>
            </a:r>
            <a:r>
              <a:rPr lang="en-US" sz="2400" dirty="0" smtClean="0">
                <a:solidFill>
                  <a:srgbClr val="000000"/>
                </a:solidFill>
              </a:rPr>
              <a:t> pyramidal</a:t>
            </a: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Trigonal</a:t>
            </a:r>
            <a:r>
              <a:rPr lang="en-US" sz="2400" dirty="0" smtClean="0">
                <a:solidFill>
                  <a:srgbClr val="000000"/>
                </a:solidFill>
              </a:rPr>
              <a:t> planar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linear</a:t>
            </a: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20" y="4098780"/>
            <a:ext cx="2168878" cy="14527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377" y="4098781"/>
            <a:ext cx="2572623" cy="13781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677" y="5611813"/>
            <a:ext cx="35814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48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Lewis Dot Structures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the number of bonds and lone pairs in each of the following molecular geometries?</a:t>
            </a:r>
          </a:p>
          <a:p>
            <a:pPr lvl="1"/>
            <a:r>
              <a:rPr lang="en-US" sz="4000" dirty="0" err="1" smtClean="0"/>
              <a:t>Trigonal</a:t>
            </a:r>
            <a:r>
              <a:rPr lang="en-US" sz="4000" dirty="0" smtClean="0"/>
              <a:t> planar</a:t>
            </a:r>
          </a:p>
          <a:p>
            <a:pPr lvl="1"/>
            <a:r>
              <a:rPr lang="en-US" sz="4000" dirty="0" smtClean="0"/>
              <a:t>Linear</a:t>
            </a:r>
          </a:p>
          <a:p>
            <a:pPr lvl="1"/>
            <a:r>
              <a:rPr lang="en-US" sz="4000" dirty="0" smtClean="0"/>
              <a:t>bent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3 bonds, 0 lone pairs</a:t>
            </a:r>
          </a:p>
          <a:p>
            <a:pPr algn="ctr"/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2 bonds, 0 lone pairs</a:t>
            </a:r>
          </a:p>
          <a:p>
            <a:pPr algn="ctr"/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2 bonds, 1 lone pair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 OR 2 bonds, 2 lone pairs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11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Naming Covalent Compounds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500" dirty="0" smtClean="0"/>
              <a:t>Write the formulae for the following:</a:t>
            </a:r>
          </a:p>
          <a:p>
            <a:pPr lvl="1"/>
            <a:r>
              <a:rPr lang="en-US" sz="5100" dirty="0" err="1" smtClean="0"/>
              <a:t>Tricarbon</a:t>
            </a:r>
            <a:r>
              <a:rPr lang="en-US" sz="5100" dirty="0" smtClean="0"/>
              <a:t> </a:t>
            </a:r>
            <a:r>
              <a:rPr lang="en-US" sz="5100" dirty="0" err="1" smtClean="0"/>
              <a:t>decahydride</a:t>
            </a:r>
            <a:endParaRPr lang="en-US" sz="5100" dirty="0" smtClean="0"/>
          </a:p>
          <a:p>
            <a:pPr lvl="1"/>
            <a:r>
              <a:rPr lang="en-US" sz="5100" dirty="0" smtClean="0"/>
              <a:t>Di boron </a:t>
            </a:r>
            <a:r>
              <a:rPr lang="en-US" sz="5100" dirty="0" err="1" smtClean="0"/>
              <a:t>hexachloride</a:t>
            </a:r>
            <a:endParaRPr lang="en-US" sz="5100" dirty="0" smtClean="0"/>
          </a:p>
          <a:p>
            <a:pPr lvl="1"/>
            <a:r>
              <a:rPr lang="en-US" sz="5100" dirty="0" smtClean="0"/>
              <a:t>Selenium </a:t>
            </a:r>
          </a:p>
          <a:p>
            <a:pPr marL="457200" lvl="1" indent="0">
              <a:buNone/>
            </a:pPr>
            <a:r>
              <a:rPr lang="en-US" sz="5100" dirty="0" err="1"/>
              <a:t>m</a:t>
            </a:r>
            <a:r>
              <a:rPr lang="en-US" sz="5100" dirty="0" err="1" smtClean="0"/>
              <a:t>onoxdide</a:t>
            </a:r>
            <a:endParaRPr lang="en-US" sz="5100" dirty="0"/>
          </a:p>
        </p:txBody>
      </p:sp>
      <p:sp>
        <p:nvSpPr>
          <p:cNvPr id="6" name="Rectangle 5"/>
          <p:cNvSpPr/>
          <p:nvPr/>
        </p:nvSpPr>
        <p:spPr>
          <a:xfrm>
            <a:off x="5117000" y="4322175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C</a:t>
            </a:r>
            <a:r>
              <a:rPr lang="en-US" sz="2400" baseline="-25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H</a:t>
            </a:r>
            <a:r>
              <a:rPr lang="en-US" sz="2400" baseline="-25000" dirty="0" smtClean="0">
                <a:solidFill>
                  <a:srgbClr val="000000"/>
                </a:solidFill>
              </a:rPr>
              <a:t>5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B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Cl</a:t>
            </a:r>
            <a:r>
              <a:rPr lang="en-US" sz="2400" baseline="-25000" dirty="0" smtClean="0">
                <a:solidFill>
                  <a:srgbClr val="000000"/>
                </a:solidFill>
              </a:rPr>
              <a:t>6</a:t>
            </a: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SeO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11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Naming Covalent Compounds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500" dirty="0" smtClean="0"/>
              <a:t>Write the name for the following:</a:t>
            </a:r>
          </a:p>
          <a:p>
            <a:pPr lvl="1"/>
            <a:r>
              <a:rPr lang="en-US" sz="5100" dirty="0" err="1" smtClean="0"/>
              <a:t>FCl</a:t>
            </a:r>
            <a:endParaRPr lang="en-US" sz="5100" dirty="0" smtClean="0"/>
          </a:p>
          <a:p>
            <a:pPr lvl="1"/>
            <a:r>
              <a:rPr lang="en-US" sz="5100" dirty="0" smtClean="0"/>
              <a:t>N</a:t>
            </a:r>
            <a:r>
              <a:rPr lang="en-US" sz="5100" baseline="-25000" dirty="0" smtClean="0"/>
              <a:t>2</a:t>
            </a:r>
            <a:r>
              <a:rPr lang="en-US" sz="5100" dirty="0" smtClean="0"/>
              <a:t>S</a:t>
            </a:r>
            <a:r>
              <a:rPr lang="en-US" sz="5100" baseline="-25000" dirty="0" smtClean="0"/>
              <a:t>6</a:t>
            </a:r>
            <a:endParaRPr lang="en-US" sz="5100" dirty="0" smtClean="0"/>
          </a:p>
          <a:p>
            <a:pPr lvl="1"/>
            <a:r>
              <a:rPr lang="en-US" sz="5100" dirty="0" smtClean="0"/>
              <a:t>P</a:t>
            </a:r>
            <a:r>
              <a:rPr lang="en-US" sz="5100" baseline="-25000" dirty="0" smtClean="0"/>
              <a:t>3</a:t>
            </a:r>
            <a:r>
              <a:rPr lang="en-US" sz="5100" dirty="0" smtClean="0"/>
              <a:t>Br</a:t>
            </a:r>
            <a:r>
              <a:rPr lang="en-US" sz="5100" baseline="-25000" dirty="0" smtClean="0"/>
              <a:t>7</a:t>
            </a:r>
            <a:endParaRPr lang="en-US" sz="51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Fluorine </a:t>
            </a:r>
            <a:r>
              <a:rPr lang="en-US" sz="2400" dirty="0" err="1" smtClean="0">
                <a:solidFill>
                  <a:srgbClr val="000000"/>
                </a:solidFill>
              </a:rPr>
              <a:t>monochloride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Dinitrogen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hexasulfide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Triphosphorus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heptabromide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7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30213" y="19050"/>
            <a:ext cx="4570413" cy="1073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600" b="1" dirty="0">
                <a:ea typeface="MS PGothic" pitchFamily="34" charset="-128"/>
              </a:rPr>
              <a:t>2</a:t>
            </a:r>
            <a:r>
              <a:rPr lang="en-US" sz="6600" b="1" dirty="0" smtClean="0">
                <a:ea typeface="MS PGothic" pitchFamily="34" charset="-128"/>
              </a:rPr>
              <a:t>/20/15</a:t>
            </a:r>
            <a:endParaRPr lang="en-US" sz="6600" b="1" dirty="0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638" y="1092199"/>
            <a:ext cx="3422650" cy="497970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Font typeface="Calibri" charset="0"/>
              <a:buNone/>
              <a:defRPr/>
            </a:pPr>
            <a:r>
              <a:rPr lang="en-US" sz="2400" b="1" dirty="0" smtClean="0">
                <a:ea typeface="MS PGothic" pitchFamily="34" charset="-128"/>
              </a:rPr>
              <a:t>***READ THIS!!!!***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sz="2400" b="1" dirty="0" smtClean="0">
                <a:ea typeface="MS PGothic" pitchFamily="34" charset="-128"/>
              </a:rPr>
              <a:t>Announcements:</a:t>
            </a:r>
          </a:p>
          <a:p>
            <a:pPr>
              <a:defRPr/>
            </a:pPr>
            <a:r>
              <a:rPr lang="en-US" sz="2400" dirty="0" smtClean="0">
                <a:ea typeface="MS PGothic" pitchFamily="34" charset="-128"/>
                <a:sym typeface="Wingdings"/>
              </a:rPr>
              <a:t>No tutoring today or tomorrow school.</a:t>
            </a:r>
          </a:p>
          <a:p>
            <a:pPr>
              <a:defRPr/>
            </a:pPr>
            <a:r>
              <a:rPr lang="en-US" sz="2400" dirty="0" smtClean="0">
                <a:ea typeface="MS PGothic" pitchFamily="34" charset="-128"/>
                <a:sym typeface="Wingdings"/>
              </a:rPr>
              <a:t>Tutoring this week: Tuesday &amp; Wednesday before school, Wednesday after school.</a:t>
            </a:r>
          </a:p>
          <a:p>
            <a:pPr>
              <a:defRPr/>
            </a:pPr>
            <a:r>
              <a:rPr lang="en-US" sz="2400" dirty="0" smtClean="0">
                <a:ea typeface="MS PGothic" pitchFamily="34" charset="-128"/>
                <a:sym typeface="Wingdings"/>
              </a:rPr>
              <a:t>Test </a:t>
            </a:r>
            <a:r>
              <a:rPr lang="en-US" sz="2400" dirty="0" smtClean="0">
                <a:ea typeface="MS PGothic" pitchFamily="34" charset="-128"/>
                <a:sym typeface="Wingdings"/>
              </a:rPr>
              <a:t>Tuesday (2/24)!!</a:t>
            </a:r>
            <a:r>
              <a:rPr lang="en-US" sz="2400" dirty="0" smtClean="0">
                <a:ea typeface="MS PGothic" pitchFamily="34" charset="-128"/>
                <a:sym typeface="Wingdings"/>
              </a:rPr>
              <a:t>!</a:t>
            </a:r>
          </a:p>
          <a:p>
            <a:pPr>
              <a:defRPr/>
            </a:pPr>
            <a:r>
              <a:rPr lang="en-US" sz="2400" dirty="0">
                <a:ea typeface="MS PGothic" pitchFamily="34" charset="-128"/>
                <a:sym typeface="Wingdings"/>
              </a:rPr>
              <a:t>Lab due Wednesday (2/25</a:t>
            </a:r>
            <a:r>
              <a:rPr lang="en-US" sz="2400" dirty="0" smtClean="0">
                <a:ea typeface="MS PGothic" pitchFamily="34" charset="-128"/>
                <a:sym typeface="Wingdings"/>
              </a:rPr>
              <a:t>)</a:t>
            </a:r>
            <a:r>
              <a:rPr lang="en-US" sz="2400" dirty="0" smtClean="0">
                <a:ea typeface="MS PGothic" pitchFamily="34" charset="-128"/>
                <a:sym typeface="Wingdings"/>
              </a:rPr>
              <a:t> </a:t>
            </a:r>
            <a:endParaRPr lang="en-US" dirty="0" smtClean="0">
              <a:ea typeface="MS PGothic" pitchFamily="34" charset="-128"/>
              <a:sym typeface="Wingdings"/>
            </a:endParaRPr>
          </a:p>
        </p:txBody>
      </p:sp>
      <p:sp>
        <p:nvSpPr>
          <p:cNvPr id="50180" name="Content Placeholder 5"/>
          <p:cNvSpPr>
            <a:spLocks noGrp="1"/>
          </p:cNvSpPr>
          <p:nvPr>
            <p:ph sz="half" idx="2"/>
          </p:nvPr>
        </p:nvSpPr>
        <p:spPr>
          <a:xfrm>
            <a:off x="3443288" y="19050"/>
            <a:ext cx="5700712" cy="6330196"/>
          </a:xfrm>
        </p:spPr>
        <p:txBody>
          <a:bodyPr>
            <a:noAutofit/>
          </a:bodyPr>
          <a:lstStyle/>
          <a:p>
            <a:pPr marL="0" indent="0">
              <a:buFont typeface="Calibri" charset="0"/>
              <a:buNone/>
            </a:pPr>
            <a:r>
              <a:rPr lang="en-US" b="1" u="sng" dirty="0">
                <a:latin typeface="Calibri" charset="0"/>
              </a:rPr>
              <a:t>Homework</a:t>
            </a:r>
            <a:r>
              <a:rPr lang="en-US" dirty="0">
                <a:latin typeface="Calibri" charset="0"/>
              </a:rPr>
              <a:t>: </a:t>
            </a:r>
            <a:r>
              <a:rPr lang="en-US" dirty="0" smtClean="0">
                <a:latin typeface="Calibri" charset="0"/>
              </a:rPr>
              <a:t>STUDY for tomorr</a:t>
            </a:r>
            <a:r>
              <a:rPr lang="en-US" dirty="0" smtClean="0">
                <a:latin typeface="Calibri" charset="0"/>
              </a:rPr>
              <a:t>ow’s Unit 5 test!!!!</a:t>
            </a:r>
            <a:endParaRPr lang="en-US" dirty="0">
              <a:latin typeface="Calibri" charset="0"/>
            </a:endParaRPr>
          </a:p>
          <a:p>
            <a:pPr marL="0" indent="0">
              <a:buFont typeface="Calibri" charset="0"/>
              <a:buNone/>
            </a:pPr>
            <a:r>
              <a:rPr lang="en-US" b="1" u="sng" dirty="0">
                <a:latin typeface="Calibri" charset="0"/>
              </a:rPr>
              <a:t>Objective</a:t>
            </a:r>
            <a:r>
              <a:rPr lang="en-US" dirty="0">
                <a:latin typeface="Calibri" charset="0"/>
              </a:rPr>
              <a:t>: </a:t>
            </a:r>
            <a:r>
              <a:rPr lang="en-US" dirty="0"/>
              <a:t>We </a:t>
            </a:r>
            <a:r>
              <a:rPr lang="en-US" dirty="0" smtClean="0"/>
              <a:t>will review ionic and covalent bonding for our test.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b="1" u="sng" dirty="0" smtClean="0">
                <a:latin typeface="Calibri" charset="0"/>
              </a:rPr>
              <a:t>Catalyst</a:t>
            </a:r>
            <a:r>
              <a:rPr lang="en-US" dirty="0" smtClean="0">
                <a:latin typeface="Calibri" charset="0"/>
              </a:rPr>
              <a:t>: a. Draw two molecules of water (H</a:t>
            </a:r>
            <a:r>
              <a:rPr lang="en-US" baseline="-25000" dirty="0" smtClean="0">
                <a:latin typeface="Calibri" charset="0"/>
              </a:rPr>
              <a:t>2</a:t>
            </a:r>
            <a:r>
              <a:rPr lang="en-US" dirty="0" smtClean="0">
                <a:latin typeface="Calibri" charset="0"/>
              </a:rPr>
              <a:t>O)</a:t>
            </a:r>
          </a:p>
          <a:p>
            <a:pPr marL="0" indent="0">
              <a:buNone/>
            </a:pPr>
            <a:r>
              <a:rPr lang="en-US" sz="3200" dirty="0" smtClean="0">
                <a:latin typeface="Calibri" charset="0"/>
              </a:rPr>
              <a:t>b. Show the polarity of each molecule.</a:t>
            </a:r>
          </a:p>
          <a:p>
            <a:pPr marL="0" indent="0">
              <a:buNone/>
            </a:pPr>
            <a:r>
              <a:rPr lang="en-US" sz="3200" dirty="0" smtClean="0">
                <a:latin typeface="Calibri" charset="0"/>
              </a:rPr>
              <a:t>c. Draw a dotted line to show intermolecular attraction between the two molecules.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6349246"/>
            <a:ext cx="9144000" cy="50875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2/23					Catalyst Sheet: Week 24					122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84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Naming Covalent Compounds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Name the compounds shown below:</a:t>
            </a:r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Hydrogen </a:t>
            </a:r>
            <a:r>
              <a:rPr lang="en-US" sz="2400" dirty="0" err="1" smtClean="0">
                <a:solidFill>
                  <a:srgbClr val="000000"/>
                </a:solidFill>
              </a:rPr>
              <a:t>monochloride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Boron </a:t>
            </a:r>
            <a:r>
              <a:rPr lang="en-US" sz="2400" dirty="0" err="1" smtClean="0">
                <a:solidFill>
                  <a:srgbClr val="000000"/>
                </a:solidFill>
              </a:rPr>
              <a:t>trihydride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Sulfur hexafluoride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35103"/>
            <a:ext cx="1920068" cy="10473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9172" r="39105" b="7602"/>
          <a:stretch/>
        </p:blipFill>
        <p:spPr>
          <a:xfrm>
            <a:off x="522271" y="5063116"/>
            <a:ext cx="1397797" cy="1617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883" y="3707295"/>
            <a:ext cx="2057790" cy="183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73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Molecular Polarity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is a polar covalent molecule?</a:t>
            </a:r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 molecule with an unequal sharing of electrons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27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Molecular Polarity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500" dirty="0" smtClean="0"/>
              <a:t>What is the polarity of each of the molecules below:</a:t>
            </a:r>
          </a:p>
          <a:p>
            <a:pPr lvl="1"/>
            <a:r>
              <a:rPr lang="en-US" sz="5100" dirty="0" err="1" smtClean="0"/>
              <a:t>BeS</a:t>
            </a:r>
            <a:endParaRPr lang="en-US" sz="5100" dirty="0" smtClean="0"/>
          </a:p>
          <a:p>
            <a:pPr lvl="1"/>
            <a:r>
              <a:rPr lang="en-US" sz="5100" dirty="0" smtClean="0"/>
              <a:t>HF</a:t>
            </a:r>
          </a:p>
          <a:p>
            <a:pPr lvl="1"/>
            <a:r>
              <a:rPr lang="en-US" sz="5100" dirty="0" err="1" smtClean="0"/>
              <a:t>NCl</a:t>
            </a:r>
            <a:endParaRPr lang="en-US" sz="5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Ionic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Polar covalent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Nonpolar covalent</a:t>
            </a:r>
          </a:p>
        </p:txBody>
      </p:sp>
    </p:spTree>
    <p:extLst>
      <p:ext uri="{BB962C8B-B14F-4D97-AF65-F5344CB8AC3E}">
        <p14:creationId xmlns:p14="http://schemas.microsoft.com/office/powerpoint/2010/main" val="9608423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Molecular Polarity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500" dirty="0" smtClean="0"/>
              <a:t>What is the polarity of each of the molecules below:</a:t>
            </a:r>
          </a:p>
          <a:p>
            <a:pPr lvl="1"/>
            <a:r>
              <a:rPr lang="en-US" sz="5100" dirty="0" err="1" smtClean="0"/>
              <a:t>BeS</a:t>
            </a:r>
            <a:endParaRPr lang="en-US" sz="5100" dirty="0" smtClean="0"/>
          </a:p>
          <a:p>
            <a:pPr lvl="1"/>
            <a:r>
              <a:rPr lang="en-US" sz="5100" dirty="0" smtClean="0"/>
              <a:t>HF</a:t>
            </a:r>
          </a:p>
          <a:p>
            <a:pPr lvl="1"/>
            <a:r>
              <a:rPr lang="en-US" sz="5100" dirty="0" err="1" smtClean="0"/>
              <a:t>NCl</a:t>
            </a:r>
            <a:endParaRPr lang="en-US" sz="5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Ionic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Polar covalent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Nonpolar covalent</a:t>
            </a:r>
          </a:p>
        </p:txBody>
      </p:sp>
    </p:spTree>
    <p:extLst>
      <p:ext uri="{BB962C8B-B14F-4D97-AF65-F5344CB8AC3E}">
        <p14:creationId xmlns:p14="http://schemas.microsoft.com/office/powerpoint/2010/main" val="14569689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Molecular Polarity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Draw an example of a polar covalent compound and a nonpolar covalent compound.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0476" y="4211980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Answers will vary.</a:t>
            </a:r>
          </a:p>
        </p:txBody>
      </p:sp>
    </p:spTree>
    <p:extLst>
      <p:ext uri="{BB962C8B-B14F-4D97-AF65-F5344CB8AC3E}">
        <p14:creationId xmlns:p14="http://schemas.microsoft.com/office/powerpoint/2010/main" val="17003230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Molecular Polarity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5500" dirty="0" smtClean="0"/>
              <a:t>Put the following in order from MOST polar to LEAST:</a:t>
            </a:r>
          </a:p>
          <a:p>
            <a:pPr lvl="1"/>
            <a:r>
              <a:rPr lang="en-US" sz="5100" dirty="0" smtClean="0"/>
              <a:t>H</a:t>
            </a:r>
            <a:r>
              <a:rPr lang="en-US" sz="5100" dirty="0" smtClean="0">
                <a:latin typeface="American Typewriter"/>
                <a:cs typeface="American Typewriter"/>
              </a:rPr>
              <a:t>I</a:t>
            </a:r>
          </a:p>
          <a:p>
            <a:pPr lvl="1"/>
            <a:r>
              <a:rPr lang="en-US" sz="5100" dirty="0" err="1" smtClean="0"/>
              <a:t>HCl</a:t>
            </a:r>
            <a:endParaRPr lang="en-US" sz="5100" dirty="0" smtClean="0"/>
          </a:p>
          <a:p>
            <a:pPr lvl="1"/>
            <a:r>
              <a:rPr lang="en-US" sz="5100" dirty="0" err="1" smtClean="0"/>
              <a:t>HBr</a:t>
            </a:r>
            <a:endParaRPr lang="en-US" sz="5100" dirty="0" smtClean="0"/>
          </a:p>
          <a:p>
            <a:pPr lvl="1"/>
            <a:r>
              <a:rPr lang="en-US" sz="5100" dirty="0" smtClean="0"/>
              <a:t>HF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0476" y="4211980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HF</a:t>
            </a: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HCl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HBr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I</a:t>
            </a:r>
          </a:p>
          <a:p>
            <a:pPr algn="ctr"/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970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Intermolecular Forces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5500" dirty="0" smtClean="0"/>
              <a:t>What is a hydrogen bond?</a:t>
            </a:r>
            <a:endParaRPr lang="en-US" sz="5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117000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An intermolecular force between a hydrogen atom and a very electronegative atom on another molecule</a:t>
            </a:r>
          </a:p>
        </p:txBody>
      </p:sp>
    </p:spTree>
    <p:extLst>
      <p:ext uri="{BB962C8B-B14F-4D97-AF65-F5344CB8AC3E}">
        <p14:creationId xmlns:p14="http://schemas.microsoft.com/office/powerpoint/2010/main" val="12071093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Intermolecular Forces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Identify what type of intermolecular force would occur between multiple of each of the molecules below:</a:t>
            </a:r>
            <a:endParaRPr lang="en-US" sz="4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117000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O: hydrogen bonding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HI: dipole-dipole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I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: dispersion forces</a:t>
            </a:r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81" t="11807" b="11785"/>
          <a:stretch/>
        </p:blipFill>
        <p:spPr bwMode="auto">
          <a:xfrm>
            <a:off x="0" y="4313047"/>
            <a:ext cx="1982803" cy="21208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3" r="4925" b="33819"/>
          <a:stretch/>
        </p:blipFill>
        <p:spPr bwMode="auto">
          <a:xfrm>
            <a:off x="1837200" y="4313047"/>
            <a:ext cx="3289476" cy="10012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" t="13100" r="-213" b="37229"/>
          <a:stretch/>
        </p:blipFill>
        <p:spPr bwMode="auto">
          <a:xfrm>
            <a:off x="1837200" y="5820042"/>
            <a:ext cx="3815722" cy="10379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18462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Intermolecular Forces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types of molecules do each of the following forces occur between:</a:t>
            </a:r>
          </a:p>
          <a:p>
            <a:pPr lvl="1"/>
            <a:r>
              <a:rPr lang="en-US" sz="3600" dirty="0" smtClean="0"/>
              <a:t>Ionic bonds</a:t>
            </a:r>
          </a:p>
          <a:p>
            <a:pPr lvl="1"/>
            <a:r>
              <a:rPr lang="en-US" sz="3600" dirty="0" smtClean="0"/>
              <a:t>Dipole-Dipole</a:t>
            </a:r>
          </a:p>
          <a:p>
            <a:pPr lvl="1"/>
            <a:r>
              <a:rPr lang="en-US" sz="3600" dirty="0" smtClean="0"/>
              <a:t>Dispersion Forces</a:t>
            </a:r>
          </a:p>
          <a:p>
            <a:pPr lvl="1"/>
            <a:r>
              <a:rPr lang="en-US" sz="3600" dirty="0" smtClean="0"/>
              <a:t>Hydrogen Bonds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7000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Ionic Compounds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Polar </a:t>
            </a:r>
            <a:r>
              <a:rPr lang="en-US" sz="2400" dirty="0" err="1" smtClean="0">
                <a:solidFill>
                  <a:srgbClr val="000000"/>
                </a:solidFill>
              </a:rPr>
              <a:t>Covalents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Nonpolar </a:t>
            </a:r>
            <a:r>
              <a:rPr lang="en-US" sz="2400" dirty="0" err="1" smtClean="0">
                <a:solidFill>
                  <a:srgbClr val="000000"/>
                </a:solidFill>
              </a:rPr>
              <a:t>Covalents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Polar </a:t>
            </a:r>
            <a:r>
              <a:rPr lang="en-US" sz="2400" dirty="0" err="1" smtClean="0">
                <a:solidFill>
                  <a:srgbClr val="000000"/>
                </a:solidFill>
              </a:rPr>
              <a:t>covalents</a:t>
            </a:r>
            <a:r>
              <a:rPr lang="en-US" sz="2400" dirty="0" smtClean="0">
                <a:solidFill>
                  <a:srgbClr val="000000"/>
                </a:solidFill>
              </a:rPr>
              <a:t> with H &amp; O, F or N</a:t>
            </a:r>
          </a:p>
        </p:txBody>
      </p:sp>
    </p:spTree>
    <p:extLst>
      <p:ext uri="{BB962C8B-B14F-4D97-AF65-F5344CB8AC3E}">
        <p14:creationId xmlns:p14="http://schemas.microsoft.com/office/powerpoint/2010/main" val="509636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Intermolecular Forces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Why is the boiling point of 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lower than the boiling point of HF?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7000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molecules have dispersion forces between them while HF molecules have hydrogen bonds between them, which are stronger.</a:t>
            </a:r>
          </a:p>
        </p:txBody>
      </p:sp>
    </p:spTree>
    <p:extLst>
      <p:ext uri="{BB962C8B-B14F-4D97-AF65-F5344CB8AC3E}">
        <p14:creationId xmlns:p14="http://schemas.microsoft.com/office/powerpoint/2010/main" val="201306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Agenda</a:t>
            </a:r>
            <a:endParaRPr lang="en-US" sz="6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Announcements/Catalyst</a:t>
            </a:r>
          </a:p>
          <a:p>
            <a:r>
              <a:rPr lang="en-US" sz="4400" dirty="0" smtClean="0"/>
              <a:t>HW Review</a:t>
            </a:r>
          </a:p>
          <a:p>
            <a:r>
              <a:rPr lang="en-US" sz="4400" dirty="0" smtClean="0"/>
              <a:t>Review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1963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HW Review</a:t>
            </a:r>
            <a:endParaRPr lang="en-US" sz="6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Lab Write Up Questions?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sz="5500" dirty="0" smtClean="0"/>
              <a:t>Choose </a:t>
            </a:r>
            <a:r>
              <a:rPr lang="en-US" sz="5500" b="1" u="sng" dirty="0" smtClean="0"/>
              <a:t>one</a:t>
            </a:r>
            <a:r>
              <a:rPr lang="en-US" sz="5500" dirty="0" smtClean="0"/>
              <a:t> experiment to focus on for your lab write up.</a:t>
            </a:r>
          </a:p>
          <a:p>
            <a:r>
              <a:rPr lang="en-US" sz="5500" dirty="0" smtClean="0"/>
              <a:t>Procedure is past tense, paragraph form with no pronouns (I, we, you, etc.)</a:t>
            </a:r>
          </a:p>
          <a:p>
            <a:r>
              <a:rPr lang="en-US" sz="5500" dirty="0" smtClean="0"/>
              <a:t>Copy BOTH tables from the experiment you chose.</a:t>
            </a:r>
          </a:p>
          <a:p>
            <a:r>
              <a:rPr lang="en-US" sz="5500" dirty="0" smtClean="0"/>
              <a:t>Experiment 1: Line Graph (time v. temp.)</a:t>
            </a:r>
          </a:p>
          <a:p>
            <a:r>
              <a:rPr lang="en-US" sz="5500" dirty="0" smtClean="0"/>
              <a:t>Experiment 2: Bar graph (all trials and the averages)</a:t>
            </a:r>
          </a:p>
          <a:p>
            <a:r>
              <a:rPr lang="en-US" sz="5500" dirty="0" smtClean="0"/>
              <a:t>Conclusion: 3 full paragraphs addressing everything on the assignment sheet:</a:t>
            </a:r>
          </a:p>
          <a:p>
            <a:pPr lvl="1"/>
            <a:r>
              <a:rPr lang="en-US" sz="5100" dirty="0" smtClean="0"/>
              <a:t>Paragraph 1: hypothesis + data</a:t>
            </a:r>
          </a:p>
          <a:p>
            <a:pPr lvl="1"/>
            <a:r>
              <a:rPr lang="en-US" sz="5100" dirty="0" smtClean="0"/>
              <a:t>Paragraph 2: intermolecular forces</a:t>
            </a:r>
          </a:p>
          <a:p>
            <a:pPr lvl="1"/>
            <a:r>
              <a:rPr lang="en-US" sz="5100" dirty="0" smtClean="0"/>
              <a:t>Paragraph 3: lab conclusions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415944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Test Review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5500" dirty="0" smtClean="0"/>
              <a:t>Take turns asking your partner questions from the cards.</a:t>
            </a:r>
          </a:p>
          <a:p>
            <a:r>
              <a:rPr lang="en-US" sz="5500" dirty="0" smtClean="0"/>
              <a:t>You should answer on the whiteboard if needed.</a:t>
            </a:r>
          </a:p>
          <a:p>
            <a:r>
              <a:rPr lang="en-US" sz="5500" dirty="0" smtClean="0"/>
              <a:t>Try to get through as many questions as possible in the time allowed.</a:t>
            </a:r>
          </a:p>
          <a:p>
            <a:r>
              <a:rPr lang="en-US" sz="5500" dirty="0" smtClean="0"/>
              <a:t>If you have trouble reading something, ask a group around you to clarify or choose another question.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46737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Ionic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Name the properties of </a:t>
            </a:r>
            <a:r>
              <a:rPr lang="en-US" sz="5500" u="sng" dirty="0" smtClean="0"/>
              <a:t>ionic</a:t>
            </a:r>
            <a:r>
              <a:rPr lang="en-US" sz="5500" dirty="0" smtClean="0"/>
              <a:t> compounds?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Crystalline solid at room temperature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High Melting Point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Good conductors when melted or dissolved in water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2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Ionic Bonding Basics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happens in an ionic bond?</a:t>
            </a:r>
            <a:endParaRPr lang="en-US" sz="5500" dirty="0"/>
          </a:p>
        </p:txBody>
      </p:sp>
      <p:sp>
        <p:nvSpPr>
          <p:cNvPr id="6" name="Rectangle 5"/>
          <p:cNvSpPr/>
          <p:nvPr/>
        </p:nvSpPr>
        <p:spPr>
          <a:xfrm>
            <a:off x="4816911" y="3837537"/>
            <a:ext cx="4027000" cy="3020463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Metals </a:t>
            </a:r>
            <a:r>
              <a:rPr lang="en-US" sz="2400" b="1" u="sng" dirty="0" smtClean="0">
                <a:solidFill>
                  <a:srgbClr val="000000"/>
                </a:solidFill>
              </a:rPr>
              <a:t>transfer</a:t>
            </a:r>
            <a:r>
              <a:rPr lang="en-US" sz="2400" dirty="0" smtClean="0">
                <a:solidFill>
                  <a:srgbClr val="000000"/>
                </a:solidFill>
              </a:rPr>
              <a:t> electrons to nonmetals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4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1302</Words>
  <Application>Microsoft Macintosh PowerPoint</Application>
  <PresentationFormat>On-screen Show (4:3)</PresentationFormat>
  <Paragraphs>262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2/23/15</vt:lpstr>
      <vt:lpstr>2/20/15</vt:lpstr>
      <vt:lpstr>2/20/15</vt:lpstr>
      <vt:lpstr>Agenda</vt:lpstr>
      <vt:lpstr>HW Review</vt:lpstr>
      <vt:lpstr>Lab Write Up Questions?</vt:lpstr>
      <vt:lpstr>Test Review</vt:lpstr>
      <vt:lpstr>Ionic Bonding Basics</vt:lpstr>
      <vt:lpstr>Ionic Bonding Basics</vt:lpstr>
      <vt:lpstr>Ionic Bonding Basics</vt:lpstr>
      <vt:lpstr>Ionic Bonding Basics</vt:lpstr>
      <vt:lpstr>Ionic Bonding Basics</vt:lpstr>
      <vt:lpstr>Ionic Naming</vt:lpstr>
      <vt:lpstr>Ionic Naming</vt:lpstr>
      <vt:lpstr>Ionic Naming</vt:lpstr>
      <vt:lpstr>Ionic Naming</vt:lpstr>
      <vt:lpstr>Ionic Naming</vt:lpstr>
      <vt:lpstr>Covalent Bonding Basics</vt:lpstr>
      <vt:lpstr>Covalent Bonding Basics</vt:lpstr>
      <vt:lpstr>Covalent Bonding Basics</vt:lpstr>
      <vt:lpstr>Covalent Bonding Basics</vt:lpstr>
      <vt:lpstr>Lewis Dot Structures</vt:lpstr>
      <vt:lpstr>Covalent Bonding Basics</vt:lpstr>
      <vt:lpstr>Covalent Bonding Basics</vt:lpstr>
      <vt:lpstr>Covalent Bonding Basics</vt:lpstr>
      <vt:lpstr>Covalent Bonding Basics</vt:lpstr>
      <vt:lpstr>Lewis Dot Structures</vt:lpstr>
      <vt:lpstr>Naming Covalent Compounds</vt:lpstr>
      <vt:lpstr>Naming Covalent Compounds</vt:lpstr>
      <vt:lpstr>Naming Covalent Compounds</vt:lpstr>
      <vt:lpstr>Molecular Polarity</vt:lpstr>
      <vt:lpstr>Molecular Polarity</vt:lpstr>
      <vt:lpstr>Molecular Polarity</vt:lpstr>
      <vt:lpstr>Molecular Polarity</vt:lpstr>
      <vt:lpstr>Molecular Polarity</vt:lpstr>
      <vt:lpstr>Intermolecular Forces</vt:lpstr>
      <vt:lpstr>Intermolecular Forces</vt:lpstr>
      <vt:lpstr>Intermolecular Forces</vt:lpstr>
      <vt:lpstr>Intermolecular Forces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Miller</dc:creator>
  <cp:lastModifiedBy>Betsy Miller</cp:lastModifiedBy>
  <cp:revision>15</cp:revision>
  <dcterms:created xsi:type="dcterms:W3CDTF">2015-02-13T15:23:06Z</dcterms:created>
  <dcterms:modified xsi:type="dcterms:W3CDTF">2015-02-23T13:54:15Z</dcterms:modified>
</cp:coreProperties>
</file>