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2" r:id="rId2"/>
    <p:sldId id="266" r:id="rId3"/>
    <p:sldId id="267" r:id="rId4"/>
    <p:sldId id="302" r:id="rId5"/>
    <p:sldId id="298" r:id="rId6"/>
    <p:sldId id="300" r:id="rId7"/>
    <p:sldId id="279" r:id="rId8"/>
    <p:sldId id="281" r:id="rId9"/>
    <p:sldId id="282" r:id="rId10"/>
    <p:sldId id="301" r:id="rId11"/>
    <p:sldId id="303" r:id="rId12"/>
    <p:sldId id="304" r:id="rId13"/>
    <p:sldId id="305" r:id="rId14"/>
    <p:sldId id="306" r:id="rId15"/>
    <p:sldId id="312" r:id="rId16"/>
    <p:sldId id="307" r:id="rId17"/>
    <p:sldId id="308" r:id="rId18"/>
    <p:sldId id="309" r:id="rId19"/>
    <p:sldId id="311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281D-7E8B-C141-8B65-D1DD66F75CDA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B8C7-E6D4-D547-8617-F8AEFB685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8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45B6AB-A015-A547-88F8-66626C46C441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*Matter has a density.</a:t>
            </a:r>
            <a:r>
              <a:rPr lang="en-US" baseline="0" dirty="0" smtClean="0"/>
              <a:t> Mass/volume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C13B-E344-A648-9736-4ECE63AEF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5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5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3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1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0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75E5-5F8D-2843-B729-9F31152D5532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CE3F-7318-E247-9924-3DFBE9680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1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0213" y="19050"/>
            <a:ext cx="4570413" cy="1073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dirty="0" smtClean="0"/>
              <a:t>2/3/15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638" y="1092200"/>
            <a:ext cx="3422650" cy="4706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Font typeface="Calibri" charset="0"/>
              <a:buNone/>
              <a:defRPr/>
            </a:pPr>
            <a:r>
              <a:rPr lang="en-US" sz="2400" b="1" dirty="0" smtClean="0"/>
              <a:t>***READ THIS!!!!***</a:t>
            </a:r>
          </a:p>
          <a:p>
            <a:pPr marL="0" indent="0">
              <a:buFont typeface="Calibri" charset="0"/>
              <a:buNone/>
              <a:defRPr/>
            </a:pPr>
            <a:r>
              <a:rPr lang="en-US" sz="2400" b="1" dirty="0" smtClean="0"/>
              <a:t>Announcements:</a:t>
            </a:r>
          </a:p>
          <a:p>
            <a:pPr>
              <a:defRPr/>
            </a:pPr>
            <a:r>
              <a:rPr lang="en-US" sz="2400" dirty="0" smtClean="0">
                <a:sym typeface="Wingdings"/>
              </a:rPr>
              <a:t>New Semester starts today</a:t>
            </a:r>
          </a:p>
          <a:p>
            <a:pPr>
              <a:defRPr/>
            </a:pPr>
            <a:r>
              <a:rPr lang="en-US" sz="2400" dirty="0" smtClean="0">
                <a:sym typeface="Wingdings"/>
              </a:rPr>
              <a:t>Re-Quiz on </a:t>
            </a:r>
            <a:r>
              <a:rPr lang="en-US" sz="2400" dirty="0" err="1" smtClean="0">
                <a:sym typeface="Wingdings"/>
              </a:rPr>
              <a:t>Polyatomics</a:t>
            </a:r>
            <a:r>
              <a:rPr lang="en-US" sz="2400" dirty="0" smtClean="0">
                <a:sym typeface="Wingdings"/>
              </a:rPr>
              <a:t> TOMORROW</a:t>
            </a:r>
            <a:r>
              <a:rPr lang="en-US" sz="2400" smtClean="0">
                <a:sym typeface="Wingdings"/>
              </a:rPr>
              <a:t>!</a:t>
            </a:r>
            <a:r>
              <a:rPr lang="en-US" sz="2400">
                <a:sym typeface="Wingdings"/>
              </a:rPr>
              <a:t> </a:t>
            </a:r>
            <a:endParaRPr lang="en-US" sz="2400" dirty="0" smtClean="0">
              <a:sym typeface="Wingdings"/>
            </a:endParaRPr>
          </a:p>
        </p:txBody>
      </p:sp>
      <p:sp>
        <p:nvSpPr>
          <p:cNvPr id="33795" name="Content Placeholder 5"/>
          <p:cNvSpPr>
            <a:spLocks noGrp="1"/>
          </p:cNvSpPr>
          <p:nvPr>
            <p:ph sz="half" idx="2"/>
          </p:nvPr>
        </p:nvSpPr>
        <p:spPr>
          <a:xfrm>
            <a:off x="3443289" y="19050"/>
            <a:ext cx="5700712" cy="6269708"/>
          </a:xfrm>
        </p:spPr>
        <p:txBody>
          <a:bodyPr>
            <a:noAutofit/>
          </a:bodyPr>
          <a:lstStyle/>
          <a:p>
            <a:pPr marL="0" indent="0">
              <a:buFont typeface="Calibri" charset="0"/>
              <a:buNone/>
            </a:pPr>
            <a:r>
              <a:rPr lang="en-US" sz="3200" b="1" u="sng" dirty="0">
                <a:latin typeface="Calibri" charset="0"/>
                <a:ea typeface="MS PGothic" charset="0"/>
              </a:rPr>
              <a:t>Homework</a:t>
            </a:r>
            <a:r>
              <a:rPr lang="en-US" sz="3200" dirty="0">
                <a:latin typeface="Calibri" charset="0"/>
                <a:ea typeface="MS PGothic" charset="0"/>
              </a:rPr>
              <a:t>: </a:t>
            </a:r>
            <a:r>
              <a:rPr lang="en-US" sz="3200" dirty="0" smtClean="0">
                <a:latin typeface="Calibri" charset="0"/>
                <a:ea typeface="MS PGothic" charset="0"/>
              </a:rPr>
              <a:t>Agenda Questions 1-8, Study Polyatomic Ions!!!</a:t>
            </a:r>
          </a:p>
          <a:p>
            <a:pPr marL="0" indent="0">
              <a:buNone/>
            </a:pPr>
            <a:r>
              <a:rPr lang="en-US" sz="3200" b="1" u="sng" dirty="0" smtClean="0">
                <a:latin typeface="Calibri" charset="0"/>
                <a:ea typeface="MS PGothic" charset="0"/>
              </a:rPr>
              <a:t>Objective</a:t>
            </a:r>
            <a:r>
              <a:rPr lang="en-US" sz="3200" dirty="0">
                <a:latin typeface="Calibri" charset="0"/>
                <a:ea typeface="MS PGothic" charset="0"/>
              </a:rPr>
              <a:t>: </a:t>
            </a:r>
            <a:r>
              <a:rPr lang="en-US" sz="3200" dirty="0"/>
              <a:t>We will describe the formation, structure and physical properties of </a:t>
            </a:r>
            <a:r>
              <a:rPr lang="en-US" sz="3200" dirty="0" smtClean="0"/>
              <a:t>a covalent bond. </a:t>
            </a:r>
            <a:r>
              <a:rPr lang="en-US" sz="3200" b="1" u="sng" dirty="0" smtClean="0">
                <a:latin typeface="Calibri" charset="0"/>
                <a:ea typeface="MS PGothic" charset="0"/>
                <a:cs typeface="Calibri" charset="0"/>
              </a:rPr>
              <a:t>Standard:</a:t>
            </a:r>
            <a:r>
              <a:rPr lang="en-US" sz="3200" dirty="0" smtClean="0">
                <a:latin typeface="Calibri" charset="0"/>
                <a:ea typeface="MS PGothic" charset="0"/>
                <a:cs typeface="Calibri" charset="0"/>
              </a:rPr>
              <a:t> IOD 401</a:t>
            </a:r>
          </a:p>
          <a:p>
            <a:pPr marL="0" indent="0">
              <a:buNone/>
            </a:pPr>
            <a:r>
              <a:rPr lang="en-US" sz="3200" b="1" dirty="0"/>
              <a:t>F. </a:t>
            </a:r>
            <a:r>
              <a:rPr lang="en-US" sz="3200" dirty="0"/>
              <a:t>5.</a:t>
            </a:r>
          </a:p>
          <a:p>
            <a:pPr marL="0" indent="0">
              <a:buNone/>
            </a:pPr>
            <a:r>
              <a:rPr lang="en-US" sz="3200" b="1" dirty="0"/>
              <a:t>G. </a:t>
            </a:r>
            <a:r>
              <a:rPr lang="en-US" sz="3200" dirty="0"/>
              <a:t>6.</a:t>
            </a:r>
          </a:p>
          <a:p>
            <a:pPr marL="0" indent="0">
              <a:buNone/>
            </a:pPr>
            <a:r>
              <a:rPr lang="en-US" sz="3200" b="1" dirty="0"/>
              <a:t>H. </a:t>
            </a:r>
            <a:r>
              <a:rPr lang="en-US" sz="3200" dirty="0"/>
              <a:t>8.</a:t>
            </a:r>
          </a:p>
          <a:p>
            <a:pPr marL="0" indent="0">
              <a:buNone/>
            </a:pPr>
            <a:r>
              <a:rPr lang="en-US" sz="3200" b="1" dirty="0"/>
              <a:t>J. </a:t>
            </a:r>
            <a:r>
              <a:rPr lang="en-US" sz="3200" dirty="0"/>
              <a:t>9.</a:t>
            </a:r>
          </a:p>
          <a:p>
            <a:pPr marL="0" indent="0">
              <a:buNone/>
            </a:pPr>
            <a:endParaRPr lang="en-US" sz="3200" dirty="0" smtClean="0"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799138"/>
            <a:ext cx="9144000" cy="105886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2/3						Catalyst Chart: Week 21						106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2/3							Week 21 Agenda							107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2/3						Defining Covalent Compounds				108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6681" y="3578087"/>
            <a:ext cx="2927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***Answer the </a:t>
            </a:r>
            <a:r>
              <a:rPr lang="en-US" b="1" i="1" u="sng" dirty="0" smtClean="0"/>
              <a:t>MONDAY</a:t>
            </a:r>
            <a:r>
              <a:rPr lang="en-US" i="1" dirty="0" smtClean="0"/>
              <a:t> question. Be sure to include reasoning with your answer to receive full credit!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07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Fill in the table of properties for ionic compounds based on what you learned/saw in labs during the last unit.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66535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788" y="370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Appearance</a:t>
            </a:r>
            <a:endParaRPr lang="en-US" sz="6600" b="1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919134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Ionic: </a:t>
            </a:r>
            <a:r>
              <a:rPr lang="en-US" sz="3600" dirty="0" smtClean="0">
                <a:solidFill>
                  <a:srgbClr val="0000FF"/>
                </a:solidFill>
              </a:rPr>
              <a:t>crystalline solids at room temperature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Covalent: </a:t>
            </a:r>
            <a:r>
              <a:rPr lang="en-US" sz="3600" dirty="0" smtClean="0">
                <a:solidFill>
                  <a:srgbClr val="0000FF"/>
                </a:solidFill>
              </a:rPr>
              <a:t>gases, liquids or sometimes solids at room temperature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6528" b="-56528"/>
          <a:stretch>
            <a:fillRect/>
          </a:stretch>
        </p:blipFill>
        <p:spPr>
          <a:xfrm>
            <a:off x="-111757" y="-1253066"/>
            <a:ext cx="4038600" cy="452596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76" y="1769533"/>
            <a:ext cx="2781300" cy="185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2315" r="17963"/>
          <a:stretch/>
        </p:blipFill>
        <p:spPr>
          <a:xfrm>
            <a:off x="0" y="3471256"/>
            <a:ext cx="2098042" cy="3386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4" y="4826000"/>
            <a:ext cx="1884972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Melting/Boiling Point</a:t>
            </a:r>
            <a:endParaRPr lang="en-US" sz="66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10" r="15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Ionic: </a:t>
            </a:r>
            <a:r>
              <a:rPr lang="en-US" sz="4000" dirty="0" smtClean="0">
                <a:solidFill>
                  <a:srgbClr val="0000FF"/>
                </a:solidFill>
              </a:rPr>
              <a:t>High melting/boiling points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Covalent: </a:t>
            </a:r>
            <a:r>
              <a:rPr lang="en-US" sz="4000" dirty="0" smtClean="0">
                <a:solidFill>
                  <a:srgbClr val="0000FF"/>
                </a:solidFill>
              </a:rPr>
              <a:t>low melting/boiling points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2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Electrical Conductivity</a:t>
            </a:r>
            <a:endParaRPr lang="en-US" sz="6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2363" b="-42363"/>
          <a:stretch>
            <a:fillRect/>
          </a:stretch>
        </p:blipFill>
        <p:spPr>
          <a:xfrm>
            <a:off x="4775200" y="1600200"/>
            <a:ext cx="4038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Ionic: </a:t>
            </a:r>
            <a:r>
              <a:rPr lang="en-US" sz="3600" dirty="0" smtClean="0">
                <a:solidFill>
                  <a:srgbClr val="0000FF"/>
                </a:solidFill>
              </a:rPr>
              <a:t>Conduct electricity when melted/dissolved in water</a:t>
            </a:r>
          </a:p>
          <a:p>
            <a:endParaRPr lang="en-US" sz="3600" dirty="0" smtClean="0"/>
          </a:p>
          <a:p>
            <a:r>
              <a:rPr lang="en-US" sz="3600" dirty="0" smtClean="0"/>
              <a:t>Covalent: </a:t>
            </a:r>
            <a:r>
              <a:rPr lang="en-US" sz="3600" dirty="0" smtClean="0">
                <a:solidFill>
                  <a:srgbClr val="0000FF"/>
                </a:solidFill>
              </a:rPr>
              <a:t>Always a poor conductor. Won’t dissolve in water.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5200" y="5147733"/>
            <a:ext cx="145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NaCl</a:t>
            </a:r>
            <a:r>
              <a:rPr lang="en-US" dirty="0" smtClean="0"/>
              <a:t> in water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5147733"/>
            <a:ext cx="145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8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0726" y="33328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Malleability</a:t>
            </a:r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Ionic: </a:t>
            </a:r>
            <a:r>
              <a:rPr lang="en-US" sz="3600" dirty="0" smtClean="0">
                <a:solidFill>
                  <a:srgbClr val="0000FF"/>
                </a:solidFill>
              </a:rPr>
              <a:t>Brittle/not malleable</a:t>
            </a:r>
          </a:p>
          <a:p>
            <a:endParaRPr lang="en-US" sz="3600" dirty="0" smtClean="0"/>
          </a:p>
          <a:p>
            <a:r>
              <a:rPr lang="en-US" sz="3600" dirty="0" smtClean="0"/>
              <a:t>Covalent: </a:t>
            </a:r>
            <a:r>
              <a:rPr lang="en-US" sz="3600" dirty="0" smtClean="0">
                <a:solidFill>
                  <a:srgbClr val="0000FF"/>
                </a:solidFill>
              </a:rPr>
              <a:t>Often liquids/gases at room temperature so very malleable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9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6528" b="-56528"/>
          <a:stretch>
            <a:fillRect/>
          </a:stretch>
        </p:blipFill>
        <p:spPr>
          <a:xfrm>
            <a:off x="4891596" y="-1147644"/>
            <a:ext cx="4038600" cy="452596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29" y="1874955"/>
            <a:ext cx="2781300" cy="185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2315" r="17963"/>
          <a:stretch/>
        </p:blipFill>
        <p:spPr>
          <a:xfrm>
            <a:off x="5003353" y="3576678"/>
            <a:ext cx="2098042" cy="3386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357" y="4931422"/>
            <a:ext cx="1884972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Multiple Bonds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48472"/>
            <a:ext cx="8229600" cy="2377691"/>
          </a:xfrm>
        </p:spPr>
        <p:txBody>
          <a:bodyPr>
            <a:noAutofit/>
          </a:bodyPr>
          <a:lstStyle/>
          <a:p>
            <a:r>
              <a:rPr lang="en-US" sz="3200" dirty="0" smtClean="0"/>
              <a:t>Single Bond: </a:t>
            </a:r>
            <a:r>
              <a:rPr lang="en-US" sz="3200" dirty="0" smtClean="0">
                <a:solidFill>
                  <a:srgbClr val="0000FF"/>
                </a:solidFill>
              </a:rPr>
              <a:t>2 electrons are shared (1 pair)</a:t>
            </a:r>
          </a:p>
          <a:p>
            <a:r>
              <a:rPr lang="en-US" sz="3200" dirty="0" smtClean="0"/>
              <a:t>Double Bond: </a:t>
            </a:r>
            <a:r>
              <a:rPr lang="en-US" sz="3200" dirty="0" smtClean="0">
                <a:solidFill>
                  <a:srgbClr val="0000FF"/>
                </a:solidFill>
              </a:rPr>
              <a:t>4 electrons are shared (2 pairs)</a:t>
            </a:r>
          </a:p>
          <a:p>
            <a:r>
              <a:rPr lang="en-US" sz="3200" dirty="0" smtClean="0"/>
              <a:t>Triple Bond: </a:t>
            </a:r>
            <a:r>
              <a:rPr lang="en-US" sz="3200" dirty="0" smtClean="0">
                <a:solidFill>
                  <a:srgbClr val="0000FF"/>
                </a:solidFill>
              </a:rPr>
              <a:t>6 electrons are shared (3 pairs)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01"/>
          <a:stretch/>
        </p:blipFill>
        <p:spPr bwMode="auto">
          <a:xfrm>
            <a:off x="905845" y="1605672"/>
            <a:ext cx="7179910" cy="214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090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Diatomic Elements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5500" dirty="0" smtClean="0"/>
              <a:t>Diatomic Elements</a:t>
            </a:r>
            <a:r>
              <a:rPr lang="en-US" sz="5500" dirty="0" smtClean="0">
                <a:solidFill>
                  <a:srgbClr val="0000FF"/>
                </a:solidFill>
              </a:rPr>
              <a:t>: Elements that are found naturally as a pair</a:t>
            </a:r>
            <a:endParaRPr lang="en-US" sz="5500" dirty="0" smtClean="0"/>
          </a:p>
          <a:p>
            <a:r>
              <a:rPr lang="en-US" sz="5500" dirty="0" smtClean="0"/>
              <a:t>This usually means they are so reactive that they bond with themselves to avoid being alone.</a:t>
            </a:r>
          </a:p>
        </p:txBody>
      </p:sp>
    </p:spTree>
    <p:extLst>
      <p:ext uri="{BB962C8B-B14F-4D97-AF65-F5344CB8AC3E}">
        <p14:creationId xmlns:p14="http://schemas.microsoft.com/office/powerpoint/2010/main" val="23033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7 Diatomic Elements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Hydrogen (H</a:t>
            </a:r>
            <a:r>
              <a:rPr lang="en-US" sz="5500" baseline="-25000" dirty="0" smtClean="0">
                <a:solidFill>
                  <a:srgbClr val="0000FF"/>
                </a:solidFill>
              </a:rPr>
              <a:t>2</a:t>
            </a:r>
            <a:r>
              <a:rPr lang="en-US" sz="55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Nitrogen (N</a:t>
            </a:r>
            <a:r>
              <a:rPr lang="en-US" sz="5500" baseline="-25000" dirty="0" smtClean="0">
                <a:solidFill>
                  <a:srgbClr val="0000FF"/>
                </a:solidFill>
              </a:rPr>
              <a:t>2</a:t>
            </a:r>
            <a:r>
              <a:rPr lang="en-US" sz="55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Oxygen (O</a:t>
            </a:r>
            <a:r>
              <a:rPr lang="en-US" sz="5500" baseline="-25000" dirty="0" smtClean="0">
                <a:solidFill>
                  <a:srgbClr val="0000FF"/>
                </a:solidFill>
              </a:rPr>
              <a:t>2</a:t>
            </a:r>
            <a:r>
              <a:rPr lang="en-US" sz="55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Fluorine (F</a:t>
            </a:r>
            <a:r>
              <a:rPr lang="en-US" sz="5500" baseline="-25000" dirty="0" smtClean="0">
                <a:solidFill>
                  <a:srgbClr val="0000FF"/>
                </a:solidFill>
              </a:rPr>
              <a:t>2</a:t>
            </a:r>
            <a:r>
              <a:rPr lang="en-US" sz="55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Chlorine (Cl</a:t>
            </a:r>
            <a:r>
              <a:rPr lang="en-US" sz="5500" baseline="-25000" dirty="0" smtClean="0">
                <a:solidFill>
                  <a:srgbClr val="0000FF"/>
                </a:solidFill>
              </a:rPr>
              <a:t>2</a:t>
            </a:r>
            <a:r>
              <a:rPr lang="en-US" sz="55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Iodine (I</a:t>
            </a:r>
            <a:r>
              <a:rPr lang="en-US" sz="5500" baseline="-25000" dirty="0" smtClean="0">
                <a:solidFill>
                  <a:srgbClr val="0000FF"/>
                </a:solidFill>
              </a:rPr>
              <a:t>2</a:t>
            </a:r>
            <a:r>
              <a:rPr lang="en-US" sz="55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Bromine (Br</a:t>
            </a:r>
            <a:r>
              <a:rPr lang="en-US" sz="5500" baseline="-25000" dirty="0" smtClean="0">
                <a:solidFill>
                  <a:srgbClr val="0000FF"/>
                </a:solidFill>
              </a:rPr>
              <a:t>2</a:t>
            </a:r>
            <a:r>
              <a:rPr lang="en-US" sz="5500" dirty="0" smtClean="0">
                <a:solidFill>
                  <a:srgbClr val="0000FF"/>
                </a:solidFill>
              </a:rPr>
              <a:t>)</a:t>
            </a:r>
            <a:endParaRPr lang="en-US" sz="5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7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How do I remember these?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sz="5500" dirty="0" smtClean="0"/>
              <a:t>They are the elements ending in “-gen” and the halogens</a:t>
            </a:r>
          </a:p>
          <a:p>
            <a:endParaRPr lang="en-US" sz="5500" dirty="0" smtClean="0"/>
          </a:p>
          <a:p>
            <a:r>
              <a:rPr lang="en-US" sz="5500" dirty="0" smtClean="0"/>
              <a:t>A mnemonic is: </a:t>
            </a:r>
            <a:r>
              <a:rPr lang="en-US" sz="5500" b="1" u="sng" dirty="0" smtClean="0">
                <a:solidFill>
                  <a:srgbClr val="0000FF"/>
                </a:solidFill>
              </a:rPr>
              <a:t>I</a:t>
            </a:r>
            <a:r>
              <a:rPr lang="en-US" sz="5500" dirty="0">
                <a:solidFill>
                  <a:srgbClr val="0000FF"/>
                </a:solidFill>
              </a:rPr>
              <a:t> </a:t>
            </a:r>
            <a:r>
              <a:rPr lang="en-US" sz="5500" b="1" u="sng" dirty="0" smtClean="0">
                <a:solidFill>
                  <a:srgbClr val="0000FF"/>
                </a:solidFill>
              </a:rPr>
              <a:t>N</a:t>
            </a:r>
            <a:r>
              <a:rPr lang="en-US" sz="5500" dirty="0" smtClean="0">
                <a:solidFill>
                  <a:srgbClr val="0000FF"/>
                </a:solidFill>
              </a:rPr>
              <a:t>ever </a:t>
            </a:r>
            <a:r>
              <a:rPr lang="en-US" sz="5500" b="1" u="sng" dirty="0" smtClean="0">
                <a:solidFill>
                  <a:srgbClr val="0000FF"/>
                </a:solidFill>
              </a:rPr>
              <a:t>Br</a:t>
            </a:r>
            <a:r>
              <a:rPr lang="en-US" sz="5500" dirty="0" smtClean="0">
                <a:solidFill>
                  <a:srgbClr val="0000FF"/>
                </a:solidFill>
              </a:rPr>
              <a:t>ing </a:t>
            </a:r>
            <a:r>
              <a:rPr lang="en-US" sz="5500" b="1" u="sng" dirty="0" smtClean="0">
                <a:solidFill>
                  <a:srgbClr val="0000FF"/>
                </a:solidFill>
              </a:rPr>
              <a:t>Cl</a:t>
            </a:r>
            <a:r>
              <a:rPr lang="en-US" sz="5500" dirty="0" smtClean="0">
                <a:solidFill>
                  <a:srgbClr val="0000FF"/>
                </a:solidFill>
              </a:rPr>
              <a:t>asswork</a:t>
            </a:r>
            <a:r>
              <a:rPr lang="en-US" sz="5500" b="1" dirty="0" smtClean="0">
                <a:solidFill>
                  <a:srgbClr val="0000FF"/>
                </a:solidFill>
              </a:rPr>
              <a:t> </a:t>
            </a:r>
            <a:r>
              <a:rPr lang="en-US" sz="5500" b="1" u="sng" dirty="0" smtClean="0">
                <a:solidFill>
                  <a:srgbClr val="0000FF"/>
                </a:solidFill>
              </a:rPr>
              <a:t>H</a:t>
            </a:r>
            <a:r>
              <a:rPr lang="en-US" sz="5500" dirty="0" smtClean="0">
                <a:solidFill>
                  <a:srgbClr val="0000FF"/>
                </a:solidFill>
              </a:rPr>
              <a:t>ome </a:t>
            </a:r>
            <a:r>
              <a:rPr lang="en-US" sz="5500" b="1" u="sng" dirty="0" smtClean="0">
                <a:solidFill>
                  <a:srgbClr val="0000FF"/>
                </a:solidFill>
              </a:rPr>
              <a:t>O</a:t>
            </a:r>
            <a:r>
              <a:rPr lang="en-US" sz="5500" dirty="0" smtClean="0">
                <a:solidFill>
                  <a:srgbClr val="0000FF"/>
                </a:solidFill>
              </a:rPr>
              <a:t>n </a:t>
            </a:r>
            <a:r>
              <a:rPr lang="en-US" sz="5500" b="1" u="sng" dirty="0" smtClean="0">
                <a:solidFill>
                  <a:srgbClr val="0000FF"/>
                </a:solidFill>
              </a:rPr>
              <a:t>F</a:t>
            </a:r>
            <a:r>
              <a:rPr lang="en-US" sz="5500" dirty="0" smtClean="0">
                <a:solidFill>
                  <a:srgbClr val="0000FF"/>
                </a:solidFill>
              </a:rPr>
              <a:t>ridays.</a:t>
            </a:r>
            <a:endParaRPr lang="en-US" sz="5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4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Agenda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5500" dirty="0" smtClean="0"/>
              <a:t>Catalyst/Announcements</a:t>
            </a:r>
          </a:p>
          <a:p>
            <a:r>
              <a:rPr lang="en-US" sz="5500" dirty="0" smtClean="0"/>
              <a:t>What is a covalent compound?</a:t>
            </a:r>
          </a:p>
          <a:p>
            <a:r>
              <a:rPr lang="en-US" sz="5500" dirty="0" smtClean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59713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Activity Directions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Set out all the cards in your bag.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the correct combination of cards to create the compounds on your worksheet. **Be sure that all compounds you create have their bonding electrons (the ones sticking out) attached to other atoms.</a:t>
            </a:r>
          </a:p>
          <a:p>
            <a:pPr marL="514350" indent="-514350">
              <a:buAutoNum type="arabicPeriod"/>
            </a:pPr>
            <a:r>
              <a:rPr lang="en-US" dirty="0" smtClean="0"/>
              <a:t>Turn each pair of bonded electrons into a line to draw the compounds on your worksheet.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you’ve created all the compounds, begin on the post-activity questions on the back of your worksheet.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7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18506" y="15919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18506" y="1417638"/>
            <a:ext cx="8268294" cy="47085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Answer questions 1-5 on your worksheet on your own. You will share with a partner in a few minutes.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73" y="3557729"/>
            <a:ext cx="2962837" cy="330027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76" y="3568731"/>
            <a:ext cx="3926997" cy="3289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82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0000FF"/>
                </a:solidFill>
              </a:rPr>
              <a:t>A chemical bond is a force that holds atoms together and makes them function as a unit.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81" y="1406635"/>
            <a:ext cx="2962837" cy="330027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84" y="1417637"/>
            <a:ext cx="3926997" cy="3289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2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Covalent Compounds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500" dirty="0" smtClean="0"/>
              <a:t>All covalent compounds are compound of </a:t>
            </a:r>
            <a:r>
              <a:rPr lang="en-US" sz="5500" u="sng" dirty="0" smtClean="0">
                <a:solidFill>
                  <a:srgbClr val="0000FF"/>
                </a:solidFill>
              </a:rPr>
              <a:t>nonmetals</a:t>
            </a:r>
          </a:p>
          <a:p>
            <a:r>
              <a:rPr lang="en-US" sz="5500" dirty="0" smtClean="0">
                <a:solidFill>
                  <a:srgbClr val="000000"/>
                </a:solidFill>
              </a:rPr>
              <a:t>All nonmetals have </a:t>
            </a:r>
            <a:r>
              <a:rPr lang="en-US" sz="5500" u="sng" dirty="0" smtClean="0">
                <a:solidFill>
                  <a:srgbClr val="0000FF"/>
                </a:solidFill>
              </a:rPr>
              <a:t>a high ionization energy,</a:t>
            </a:r>
            <a:r>
              <a:rPr lang="en-US" sz="5500" dirty="0" smtClean="0">
                <a:solidFill>
                  <a:srgbClr val="0000FF"/>
                </a:solidFill>
              </a:rPr>
              <a:t> </a:t>
            </a:r>
            <a:r>
              <a:rPr lang="en-US" sz="5500" dirty="0" smtClean="0">
                <a:solidFill>
                  <a:srgbClr val="000000"/>
                </a:solidFill>
              </a:rPr>
              <a:t>so they want to </a:t>
            </a:r>
            <a:r>
              <a:rPr lang="en-US" sz="5500" u="sng" dirty="0" smtClean="0">
                <a:solidFill>
                  <a:srgbClr val="0000FF"/>
                </a:solidFill>
              </a:rPr>
              <a:t>hold on to their electrons</a:t>
            </a:r>
            <a:r>
              <a:rPr lang="en-US" sz="5500" dirty="0" smtClean="0">
                <a:solidFill>
                  <a:srgbClr val="000000"/>
                </a:solidFill>
              </a:rPr>
              <a:t>.</a:t>
            </a:r>
            <a:endParaRPr lang="en-US" sz="5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8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Covalent Compounds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5500" dirty="0" smtClean="0"/>
              <a:t>Therefore, the atoms in covalent compounds </a:t>
            </a:r>
            <a:r>
              <a:rPr lang="en-US" sz="5500" u="sng" dirty="0" smtClean="0">
                <a:solidFill>
                  <a:srgbClr val="0000FF"/>
                </a:solidFill>
              </a:rPr>
              <a:t>share electrons</a:t>
            </a:r>
            <a:r>
              <a:rPr lang="en-US" sz="5500" dirty="0" smtClean="0"/>
              <a:t>.</a:t>
            </a:r>
          </a:p>
          <a:p>
            <a:r>
              <a:rPr lang="en-US" sz="5500" dirty="0" smtClean="0">
                <a:solidFill>
                  <a:srgbClr val="000000"/>
                </a:solidFill>
              </a:rPr>
              <a:t>By sharing electrons, </a:t>
            </a:r>
            <a:r>
              <a:rPr lang="en-US" sz="5500" u="sng" dirty="0" smtClean="0">
                <a:solidFill>
                  <a:srgbClr val="0000FF"/>
                </a:solidFill>
              </a:rPr>
              <a:t>both atoms get to count the electrons toward their full valence.</a:t>
            </a:r>
            <a:endParaRPr lang="en-US" sz="5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9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latin typeface="Calibri" charset="0"/>
                <a:ea typeface="MS PGothic" charset="0"/>
              </a:rPr>
              <a:t>Example: </a:t>
            </a:r>
            <a:r>
              <a:rPr lang="en-US" b="1" dirty="0" smtClean="0">
                <a:latin typeface="Calibri" charset="0"/>
                <a:ea typeface="MS PGothic" charset="0"/>
              </a:rPr>
              <a:t>Covalent Bonding</a:t>
            </a:r>
            <a:endParaRPr lang="en-US" b="1" dirty="0">
              <a:latin typeface="Calibri" charset="0"/>
              <a:ea typeface="MS PGothic" charset="0"/>
            </a:endParaRP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1719263" y="264795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1760" name="Oval 16"/>
          <p:cNvSpPr>
            <a:spLocks noChangeArrowheads="1"/>
          </p:cNvSpPr>
          <p:nvPr/>
        </p:nvSpPr>
        <p:spPr bwMode="auto">
          <a:xfrm>
            <a:off x="1706563" y="2622550"/>
            <a:ext cx="179387" cy="204788"/>
          </a:xfrm>
          <a:prstGeom prst="ellipse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09588" y="3992563"/>
            <a:ext cx="81772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000" dirty="0" smtClean="0"/>
              <a:t>Neither atom wants to give away its valence electrons.</a:t>
            </a:r>
            <a:endParaRPr lang="en-US" sz="3000" dirty="0"/>
          </a:p>
          <a:p>
            <a:pPr>
              <a:spcBef>
                <a:spcPct val="20000"/>
              </a:spcBef>
              <a:defRPr/>
            </a:pPr>
            <a:r>
              <a:rPr lang="en-US" sz="3000" dirty="0" smtClean="0"/>
              <a:t>The atoms will share pairs of electrons so they can both have a full valence.</a:t>
            </a:r>
            <a:endParaRPr lang="en-US" sz="3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9588" y="1218508"/>
            <a:ext cx="1392194" cy="1361220"/>
            <a:chOff x="4508833" y="1379538"/>
            <a:chExt cx="1392194" cy="1361220"/>
          </a:xfrm>
        </p:grpSpPr>
        <p:grpSp>
          <p:nvGrpSpPr>
            <p:cNvPr id="5" name="Group 4"/>
            <p:cNvGrpSpPr/>
            <p:nvPr/>
          </p:nvGrpSpPr>
          <p:grpSpPr>
            <a:xfrm>
              <a:off x="4529307" y="1379538"/>
              <a:ext cx="1371720" cy="1361220"/>
              <a:chOff x="4315875" y="1967231"/>
              <a:chExt cx="1371720" cy="1361220"/>
            </a:xfrm>
          </p:grpSpPr>
          <p:sp>
            <p:nvSpPr>
              <p:cNvPr id="31749" name="Oval 5"/>
              <p:cNvSpPr>
                <a:spLocks noChangeArrowheads="1"/>
              </p:cNvSpPr>
              <p:nvPr/>
            </p:nvSpPr>
            <p:spPr bwMode="auto">
              <a:xfrm>
                <a:off x="4696875" y="1967231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0" name="Oval 6"/>
              <p:cNvSpPr>
                <a:spLocks noChangeArrowheads="1"/>
              </p:cNvSpPr>
              <p:nvPr/>
            </p:nvSpPr>
            <p:spPr bwMode="auto">
              <a:xfrm>
                <a:off x="5154075" y="1967231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2" name="Oval 8"/>
              <p:cNvSpPr>
                <a:spLocks noChangeArrowheads="1"/>
              </p:cNvSpPr>
              <p:nvPr/>
            </p:nvSpPr>
            <p:spPr bwMode="auto">
              <a:xfrm>
                <a:off x="4793300" y="3176051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" name="Group 11"/>
              <p:cNvGrpSpPr>
                <a:grpSpLocks/>
              </p:cNvGrpSpPr>
              <p:nvPr/>
            </p:nvGrpSpPr>
            <p:grpSpPr bwMode="auto">
              <a:xfrm>
                <a:off x="5135131" y="2424463"/>
                <a:ext cx="552464" cy="895360"/>
                <a:chOff x="2628" y="1920"/>
                <a:chExt cx="348" cy="564"/>
              </a:xfrm>
            </p:grpSpPr>
            <p:sp>
              <p:nvSpPr>
                <p:cNvPr id="31753" name="Oval 9"/>
                <p:cNvSpPr>
                  <a:spLocks noChangeArrowheads="1"/>
                </p:cNvSpPr>
                <p:nvPr/>
              </p:nvSpPr>
              <p:spPr bwMode="auto">
                <a:xfrm>
                  <a:off x="2628" y="2388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754" name="Oval 10"/>
                <p:cNvSpPr>
                  <a:spLocks noChangeArrowheads="1"/>
                </p:cNvSpPr>
                <p:nvPr/>
              </p:nvSpPr>
              <p:spPr bwMode="auto">
                <a:xfrm>
                  <a:off x="2880" y="1920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1756" name="Oval 12"/>
              <p:cNvSpPr>
                <a:spLocks noChangeArrowheads="1"/>
              </p:cNvSpPr>
              <p:nvPr/>
            </p:nvSpPr>
            <p:spPr bwMode="auto">
              <a:xfrm>
                <a:off x="4315875" y="2805431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4508833" y="1796651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9169" y="1522481"/>
              <a:ext cx="60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F</a:t>
              </a:r>
              <a:endParaRPr lang="en-US" sz="6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40951" y="1211174"/>
            <a:ext cx="1392194" cy="1361220"/>
            <a:chOff x="4508833" y="1379538"/>
            <a:chExt cx="1392194" cy="1361220"/>
          </a:xfrm>
        </p:grpSpPr>
        <p:grpSp>
          <p:nvGrpSpPr>
            <p:cNvPr id="42" name="Group 41"/>
            <p:cNvGrpSpPr/>
            <p:nvPr/>
          </p:nvGrpSpPr>
          <p:grpSpPr>
            <a:xfrm>
              <a:off x="4910307" y="1379538"/>
              <a:ext cx="990720" cy="1361220"/>
              <a:chOff x="4696875" y="1967231"/>
              <a:chExt cx="990720" cy="1361220"/>
            </a:xfrm>
          </p:grpSpPr>
          <p:sp>
            <p:nvSpPr>
              <p:cNvPr id="45" name="Oval 5"/>
              <p:cNvSpPr>
                <a:spLocks noChangeArrowheads="1"/>
              </p:cNvSpPr>
              <p:nvPr/>
            </p:nvSpPr>
            <p:spPr bwMode="auto">
              <a:xfrm>
                <a:off x="4696875" y="196723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6"/>
              <p:cNvSpPr>
                <a:spLocks noChangeArrowheads="1"/>
              </p:cNvSpPr>
              <p:nvPr/>
            </p:nvSpPr>
            <p:spPr bwMode="auto">
              <a:xfrm>
                <a:off x="5154075" y="196723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Oval 8"/>
              <p:cNvSpPr>
                <a:spLocks noChangeArrowheads="1"/>
              </p:cNvSpPr>
              <p:nvPr/>
            </p:nvSpPr>
            <p:spPr bwMode="auto">
              <a:xfrm>
                <a:off x="4793300" y="317605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8" name="Group 11"/>
              <p:cNvGrpSpPr>
                <a:grpSpLocks/>
              </p:cNvGrpSpPr>
              <p:nvPr/>
            </p:nvGrpSpPr>
            <p:grpSpPr bwMode="auto">
              <a:xfrm>
                <a:off x="5135131" y="2424463"/>
                <a:ext cx="552464" cy="895360"/>
                <a:chOff x="2628" y="1920"/>
                <a:chExt cx="348" cy="564"/>
              </a:xfrm>
            </p:grpSpPr>
            <p:sp>
              <p:nvSpPr>
                <p:cNvPr id="50" name="Oval 9"/>
                <p:cNvSpPr>
                  <a:spLocks noChangeArrowheads="1"/>
                </p:cNvSpPr>
                <p:nvPr/>
              </p:nvSpPr>
              <p:spPr bwMode="auto">
                <a:xfrm>
                  <a:off x="2628" y="238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Oval 10"/>
                <p:cNvSpPr>
                  <a:spLocks noChangeArrowheads="1"/>
                </p:cNvSpPr>
                <p:nvPr/>
              </p:nvSpPr>
              <p:spPr bwMode="auto">
                <a:xfrm>
                  <a:off x="2880" y="192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9" name="Oval 12"/>
              <p:cNvSpPr>
                <a:spLocks noChangeArrowheads="1"/>
              </p:cNvSpPr>
              <p:nvPr/>
            </p:nvSpPr>
            <p:spPr bwMode="auto">
              <a:xfrm>
                <a:off x="5528079" y="280543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4508833" y="1796651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39169" y="1522481"/>
              <a:ext cx="60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F</a:t>
              </a:r>
              <a:endParaRPr lang="en-US" sz="6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09869" y="1578692"/>
            <a:ext cx="1392194" cy="1361220"/>
            <a:chOff x="4508833" y="1379538"/>
            <a:chExt cx="1392194" cy="1361220"/>
          </a:xfrm>
        </p:grpSpPr>
        <p:grpSp>
          <p:nvGrpSpPr>
            <p:cNvPr id="53" name="Group 52"/>
            <p:cNvGrpSpPr/>
            <p:nvPr/>
          </p:nvGrpSpPr>
          <p:grpSpPr>
            <a:xfrm>
              <a:off x="4529307" y="1379538"/>
              <a:ext cx="1371720" cy="1361220"/>
              <a:chOff x="4315875" y="1967231"/>
              <a:chExt cx="1371720" cy="1361220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>
                <a:off x="4696875" y="1967231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5154075" y="1967231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8"/>
              <p:cNvSpPr>
                <a:spLocks noChangeArrowheads="1"/>
              </p:cNvSpPr>
              <p:nvPr/>
            </p:nvSpPr>
            <p:spPr bwMode="auto">
              <a:xfrm>
                <a:off x="4793300" y="3176051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9" name="Group 11"/>
              <p:cNvGrpSpPr>
                <a:grpSpLocks/>
              </p:cNvGrpSpPr>
              <p:nvPr/>
            </p:nvGrpSpPr>
            <p:grpSpPr bwMode="auto">
              <a:xfrm>
                <a:off x="5135131" y="2424463"/>
                <a:ext cx="552464" cy="895360"/>
                <a:chOff x="2628" y="1920"/>
                <a:chExt cx="348" cy="564"/>
              </a:xfrm>
            </p:grpSpPr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2628" y="2388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Oval 10"/>
                <p:cNvSpPr>
                  <a:spLocks noChangeArrowheads="1"/>
                </p:cNvSpPr>
                <p:nvPr/>
              </p:nvSpPr>
              <p:spPr bwMode="auto">
                <a:xfrm>
                  <a:off x="2880" y="1920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0" name="Oval 12"/>
              <p:cNvSpPr>
                <a:spLocks noChangeArrowheads="1"/>
              </p:cNvSpPr>
              <p:nvPr/>
            </p:nvSpPr>
            <p:spPr bwMode="auto">
              <a:xfrm>
                <a:off x="4315875" y="2805431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4508833" y="1796651"/>
              <a:ext cx="152400" cy="152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39169" y="1522481"/>
              <a:ext cx="60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F</a:t>
              </a:r>
              <a:endParaRPr lang="en-US" sz="60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44822" y="1628287"/>
            <a:ext cx="1392194" cy="1361220"/>
            <a:chOff x="4508833" y="1379538"/>
            <a:chExt cx="1392194" cy="1361220"/>
          </a:xfrm>
        </p:grpSpPr>
        <p:grpSp>
          <p:nvGrpSpPr>
            <p:cNvPr id="64" name="Group 63"/>
            <p:cNvGrpSpPr/>
            <p:nvPr/>
          </p:nvGrpSpPr>
          <p:grpSpPr>
            <a:xfrm>
              <a:off x="4910307" y="1379538"/>
              <a:ext cx="990720" cy="1361220"/>
              <a:chOff x="4696875" y="1967231"/>
              <a:chExt cx="990720" cy="1361220"/>
            </a:xfrm>
          </p:grpSpPr>
          <p:sp>
            <p:nvSpPr>
              <p:cNvPr id="67" name="Oval 5"/>
              <p:cNvSpPr>
                <a:spLocks noChangeArrowheads="1"/>
              </p:cNvSpPr>
              <p:nvPr/>
            </p:nvSpPr>
            <p:spPr bwMode="auto">
              <a:xfrm>
                <a:off x="4696875" y="196723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Oval 6"/>
              <p:cNvSpPr>
                <a:spLocks noChangeArrowheads="1"/>
              </p:cNvSpPr>
              <p:nvPr/>
            </p:nvSpPr>
            <p:spPr bwMode="auto">
              <a:xfrm>
                <a:off x="5154075" y="196723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Oval 8"/>
              <p:cNvSpPr>
                <a:spLocks noChangeArrowheads="1"/>
              </p:cNvSpPr>
              <p:nvPr/>
            </p:nvSpPr>
            <p:spPr bwMode="auto">
              <a:xfrm>
                <a:off x="4793300" y="317605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70" name="Group 11"/>
              <p:cNvGrpSpPr>
                <a:grpSpLocks/>
              </p:cNvGrpSpPr>
              <p:nvPr/>
            </p:nvGrpSpPr>
            <p:grpSpPr bwMode="auto">
              <a:xfrm>
                <a:off x="5135131" y="2424463"/>
                <a:ext cx="552464" cy="895360"/>
                <a:chOff x="2628" y="1920"/>
                <a:chExt cx="348" cy="564"/>
              </a:xfrm>
            </p:grpSpPr>
            <p:sp>
              <p:nvSpPr>
                <p:cNvPr id="72" name="Oval 9"/>
                <p:cNvSpPr>
                  <a:spLocks noChangeArrowheads="1"/>
                </p:cNvSpPr>
                <p:nvPr/>
              </p:nvSpPr>
              <p:spPr bwMode="auto">
                <a:xfrm>
                  <a:off x="2628" y="238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Oval 10"/>
                <p:cNvSpPr>
                  <a:spLocks noChangeArrowheads="1"/>
                </p:cNvSpPr>
                <p:nvPr/>
              </p:nvSpPr>
              <p:spPr bwMode="auto">
                <a:xfrm>
                  <a:off x="2880" y="192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5528079" y="280543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5" name="Oval 14"/>
            <p:cNvSpPr>
              <a:spLocks noChangeArrowheads="1"/>
            </p:cNvSpPr>
            <p:nvPr/>
          </p:nvSpPr>
          <p:spPr bwMode="auto">
            <a:xfrm>
              <a:off x="4508833" y="2128541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39169" y="1522481"/>
              <a:ext cx="60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F</a:t>
              </a:r>
              <a:endParaRPr lang="en-US" sz="6000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5224112" y="1370908"/>
            <a:ext cx="1702887" cy="19047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493203" y="1417395"/>
            <a:ext cx="1702887" cy="19047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462" y="2839040"/>
            <a:ext cx="152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valence, needs 1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2693351" y="2839040"/>
            <a:ext cx="152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valence, needs 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401480" y="3307309"/>
            <a:ext cx="152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valence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950860" y="3361894"/>
            <a:ext cx="152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valence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275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5" grpId="0" animBg="1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Bohr Model</a:t>
            </a:r>
            <a:endParaRPr lang="en-US" sz="6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950079" y="1444033"/>
            <a:ext cx="1976912" cy="1976912"/>
            <a:chOff x="0" y="0"/>
            <a:chExt cx="571500" cy="571500"/>
          </a:xfrm>
        </p:grpSpPr>
        <p:sp>
          <p:nvSpPr>
            <p:cNvPr id="5" name="Oval 4"/>
            <p:cNvSpPr/>
            <p:nvPr/>
          </p:nvSpPr>
          <p:spPr>
            <a:xfrm>
              <a:off x="114300" y="114300"/>
              <a:ext cx="342900" cy="342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F</a:t>
              </a:r>
              <a:endParaRPr lang="en-US" sz="54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0" y="0"/>
              <a:ext cx="57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91223" y="4429968"/>
            <a:ext cx="1976912" cy="1976912"/>
            <a:chOff x="0" y="0"/>
            <a:chExt cx="571500" cy="571500"/>
          </a:xfrm>
        </p:grpSpPr>
        <p:sp>
          <p:nvSpPr>
            <p:cNvPr id="9" name="Oval 8"/>
            <p:cNvSpPr/>
            <p:nvPr/>
          </p:nvSpPr>
          <p:spPr>
            <a:xfrm>
              <a:off x="114300" y="114300"/>
              <a:ext cx="342900" cy="342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F</a:t>
              </a:r>
              <a:endParaRPr lang="en-US" sz="54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0" y="0"/>
              <a:ext cx="57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59846" y="4407443"/>
            <a:ext cx="1976912" cy="1976912"/>
            <a:chOff x="0" y="0"/>
            <a:chExt cx="571500" cy="571500"/>
          </a:xfrm>
        </p:grpSpPr>
        <p:sp>
          <p:nvSpPr>
            <p:cNvPr id="12" name="Oval 11"/>
            <p:cNvSpPr/>
            <p:nvPr/>
          </p:nvSpPr>
          <p:spPr>
            <a:xfrm>
              <a:off x="114300" y="114300"/>
              <a:ext cx="342900" cy="342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F</a:t>
              </a:r>
              <a:endParaRPr lang="en-US" sz="54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0"/>
              <a:ext cx="57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79280" y="1449230"/>
            <a:ext cx="1976912" cy="1976912"/>
            <a:chOff x="0" y="0"/>
            <a:chExt cx="571500" cy="571500"/>
          </a:xfrm>
        </p:grpSpPr>
        <p:sp>
          <p:nvSpPr>
            <p:cNvPr id="15" name="Oval 14"/>
            <p:cNvSpPr/>
            <p:nvPr/>
          </p:nvSpPr>
          <p:spPr>
            <a:xfrm>
              <a:off x="114300" y="114300"/>
              <a:ext cx="342900" cy="342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F</a:t>
              </a:r>
              <a:endParaRPr lang="en-US" sz="54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0"/>
              <a:ext cx="571500" cy="571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4506282" y="3261248"/>
            <a:ext cx="0" cy="101012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135984" y="1359919"/>
            <a:ext cx="2105391" cy="2171067"/>
            <a:chOff x="2135984" y="1359919"/>
            <a:chExt cx="2105391" cy="2171067"/>
          </a:xfrm>
        </p:grpSpPr>
        <p:sp>
          <p:nvSpPr>
            <p:cNvPr id="18" name="Oval 17"/>
            <p:cNvSpPr/>
            <p:nvPr/>
          </p:nvSpPr>
          <p:spPr>
            <a:xfrm flipH="1">
              <a:off x="3066203" y="1767265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3066203" y="2920718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2950384" y="1359919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3218603" y="1359919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2135984" y="2129353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2135984" y="2540168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2907088" y="3321298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3218603" y="3321298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4031687" y="2482449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92355" y="1345491"/>
            <a:ext cx="2114580" cy="2171067"/>
            <a:chOff x="2135984" y="1359919"/>
            <a:chExt cx="2114580" cy="2171067"/>
          </a:xfrm>
        </p:grpSpPr>
        <p:sp>
          <p:nvSpPr>
            <p:cNvPr id="29" name="Oval 28"/>
            <p:cNvSpPr/>
            <p:nvPr/>
          </p:nvSpPr>
          <p:spPr>
            <a:xfrm flipH="1">
              <a:off x="3066203" y="1767265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3066203" y="2920718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2950384" y="1359919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3218603" y="1359919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4040876" y="2129353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2135984" y="2540168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2907088" y="3321298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3218603" y="3321298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4031687" y="2482449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74662" y="4271369"/>
            <a:ext cx="2105391" cy="2171067"/>
            <a:chOff x="2135984" y="1359919"/>
            <a:chExt cx="2105391" cy="2171067"/>
          </a:xfrm>
        </p:grpSpPr>
        <p:sp>
          <p:nvSpPr>
            <p:cNvPr id="39" name="Oval 38"/>
            <p:cNvSpPr/>
            <p:nvPr/>
          </p:nvSpPr>
          <p:spPr>
            <a:xfrm flipH="1">
              <a:off x="3066203" y="1767265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3066203" y="2920718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2950384" y="1359919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3218603" y="1359919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2135984" y="2129353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2135984" y="2540168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2907088" y="3321298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3218603" y="3321298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4031687" y="2698899"/>
              <a:ext cx="209688" cy="209688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62361" y="4366084"/>
            <a:ext cx="2143442" cy="2171067"/>
            <a:chOff x="2107122" y="1359919"/>
            <a:chExt cx="2143442" cy="2171067"/>
          </a:xfrm>
        </p:grpSpPr>
        <p:sp>
          <p:nvSpPr>
            <p:cNvPr id="49" name="Oval 48"/>
            <p:cNvSpPr/>
            <p:nvPr/>
          </p:nvSpPr>
          <p:spPr>
            <a:xfrm flipH="1">
              <a:off x="3066203" y="1767265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3066203" y="2920718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2950384" y="1359919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3218603" y="1359919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4040876" y="2129353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2107122" y="1962968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2907088" y="3321298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3218603" y="3321298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031687" y="2482449"/>
              <a:ext cx="209688" cy="2096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30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Practice Identifying Compounds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dirty="0" smtClean="0"/>
              <a:t>6. a. covalent		e. ionic</a:t>
            </a:r>
          </a:p>
          <a:p>
            <a:pPr marL="0" indent="0">
              <a:buNone/>
            </a:pPr>
            <a:r>
              <a:rPr lang="en-US" sz="5500" dirty="0" smtClean="0"/>
              <a:t>b. Ionic						f. covalent</a:t>
            </a:r>
          </a:p>
          <a:p>
            <a:pPr marL="0" indent="0">
              <a:buNone/>
            </a:pPr>
            <a:r>
              <a:rPr lang="en-US" sz="5500" dirty="0" smtClean="0"/>
              <a:t>c. Ionic						g. covalent</a:t>
            </a:r>
          </a:p>
          <a:p>
            <a:pPr marL="0" indent="0">
              <a:buNone/>
            </a:pPr>
            <a:r>
              <a:rPr lang="en-US" sz="5500" dirty="0" smtClean="0"/>
              <a:t>d. Neither				h. covalent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4768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614</Words>
  <Application>Microsoft Macintosh PowerPoint</Application>
  <PresentationFormat>On-screen Show (4:3)</PresentationFormat>
  <Paragraphs>107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2/3/15</vt:lpstr>
      <vt:lpstr>Agenda</vt:lpstr>
      <vt:lpstr>Review</vt:lpstr>
      <vt:lpstr>Review</vt:lpstr>
      <vt:lpstr>Covalent Compounds</vt:lpstr>
      <vt:lpstr>Covalent Compounds</vt:lpstr>
      <vt:lpstr>Example: Covalent Bonding</vt:lpstr>
      <vt:lpstr>Bohr Model</vt:lpstr>
      <vt:lpstr>Practice Identifying Compounds</vt:lpstr>
      <vt:lpstr>Review</vt:lpstr>
      <vt:lpstr>Appearance</vt:lpstr>
      <vt:lpstr>Melting/Boiling Point</vt:lpstr>
      <vt:lpstr>Electrical Conductivity</vt:lpstr>
      <vt:lpstr>Malleability</vt:lpstr>
      <vt:lpstr>Multiple Bonds</vt:lpstr>
      <vt:lpstr>Diatomic Elements</vt:lpstr>
      <vt:lpstr>7 Diatomic Elements</vt:lpstr>
      <vt:lpstr>How do I remember these?</vt:lpstr>
      <vt:lpstr>PowerPoint Presentation</vt:lpstr>
      <vt:lpstr>Activity Directions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2/1/15</dc:title>
  <dc:creator>Betsy Miller</dc:creator>
  <cp:lastModifiedBy>Betsy Miller</cp:lastModifiedBy>
  <cp:revision>19</cp:revision>
  <dcterms:created xsi:type="dcterms:W3CDTF">2015-01-29T17:43:31Z</dcterms:created>
  <dcterms:modified xsi:type="dcterms:W3CDTF">2015-02-03T21:35:42Z</dcterms:modified>
</cp:coreProperties>
</file>