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90" r:id="rId2"/>
    <p:sldId id="269" r:id="rId3"/>
    <p:sldId id="258" r:id="rId4"/>
    <p:sldId id="282" r:id="rId5"/>
    <p:sldId id="272" r:id="rId6"/>
    <p:sldId id="273" r:id="rId7"/>
    <p:sldId id="293" r:id="rId8"/>
    <p:sldId id="274" r:id="rId9"/>
    <p:sldId id="275" r:id="rId10"/>
    <p:sldId id="288" r:id="rId11"/>
    <p:sldId id="289" r:id="rId12"/>
    <p:sldId id="280" r:id="rId13"/>
    <p:sldId id="294" r:id="rId14"/>
    <p:sldId id="286" r:id="rId15"/>
    <p:sldId id="287" r:id="rId16"/>
    <p:sldId id="276" r:id="rId17"/>
    <p:sldId id="277" r:id="rId18"/>
    <p:sldId id="295" r:id="rId19"/>
    <p:sldId id="296" r:id="rId20"/>
    <p:sldId id="278" r:id="rId21"/>
    <p:sldId id="279" r:id="rId22"/>
    <p:sldId id="297" r:id="rId23"/>
    <p:sldId id="298" r:id="rId24"/>
    <p:sldId id="264" r:id="rId25"/>
    <p:sldId id="271" r:id="rId2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5" charset="0"/>
        <a:ea typeface="ＭＳ Ｐゴシック" pitchFamily="5" charset="-128"/>
        <a:cs typeface="ＭＳ Ｐゴシック" pitchFamily="5" charset="-128"/>
      </a:defRPr>
    </a:lvl1pPr>
    <a:lvl2pPr marL="457200" algn="l" rtl="0" fontAlgn="base">
      <a:spcBef>
        <a:spcPct val="0"/>
      </a:spcBef>
      <a:spcAft>
        <a:spcPct val="0"/>
      </a:spcAft>
      <a:defRPr sz="2400" kern="1200">
        <a:solidFill>
          <a:schemeClr val="tx1"/>
        </a:solidFill>
        <a:latin typeface="Arial" pitchFamily="5" charset="0"/>
        <a:ea typeface="ＭＳ Ｐゴシック" pitchFamily="5" charset="-128"/>
        <a:cs typeface="ＭＳ Ｐゴシック" pitchFamily="5" charset="-128"/>
      </a:defRPr>
    </a:lvl2pPr>
    <a:lvl3pPr marL="914400" algn="l" rtl="0" fontAlgn="base">
      <a:spcBef>
        <a:spcPct val="0"/>
      </a:spcBef>
      <a:spcAft>
        <a:spcPct val="0"/>
      </a:spcAft>
      <a:defRPr sz="2400" kern="1200">
        <a:solidFill>
          <a:schemeClr val="tx1"/>
        </a:solidFill>
        <a:latin typeface="Arial" pitchFamily="5" charset="0"/>
        <a:ea typeface="ＭＳ Ｐゴシック" pitchFamily="5" charset="-128"/>
        <a:cs typeface="ＭＳ Ｐゴシック" pitchFamily="5" charset="-128"/>
      </a:defRPr>
    </a:lvl3pPr>
    <a:lvl4pPr marL="1371600" algn="l" rtl="0" fontAlgn="base">
      <a:spcBef>
        <a:spcPct val="0"/>
      </a:spcBef>
      <a:spcAft>
        <a:spcPct val="0"/>
      </a:spcAft>
      <a:defRPr sz="2400" kern="1200">
        <a:solidFill>
          <a:schemeClr val="tx1"/>
        </a:solidFill>
        <a:latin typeface="Arial" pitchFamily="5" charset="0"/>
        <a:ea typeface="ＭＳ Ｐゴシック" pitchFamily="5" charset="-128"/>
        <a:cs typeface="ＭＳ Ｐゴシック" pitchFamily="5" charset="-128"/>
      </a:defRPr>
    </a:lvl4pPr>
    <a:lvl5pPr marL="1828800" algn="l" rtl="0" fontAlgn="base">
      <a:spcBef>
        <a:spcPct val="0"/>
      </a:spcBef>
      <a:spcAft>
        <a:spcPct val="0"/>
      </a:spcAft>
      <a:defRPr sz="2400" kern="1200">
        <a:solidFill>
          <a:schemeClr val="tx1"/>
        </a:solidFill>
        <a:latin typeface="Arial" pitchFamily="5" charset="0"/>
        <a:ea typeface="ＭＳ Ｐゴシック" pitchFamily="5" charset="-128"/>
        <a:cs typeface="ＭＳ Ｐゴシック" pitchFamily="5" charset="-128"/>
      </a:defRPr>
    </a:lvl5pPr>
    <a:lvl6pPr marL="2286000" algn="l" defTabSz="457200" rtl="0" eaLnBrk="1" latinLnBrk="0" hangingPunct="1">
      <a:defRPr sz="2400" kern="1200">
        <a:solidFill>
          <a:schemeClr val="tx1"/>
        </a:solidFill>
        <a:latin typeface="Arial" pitchFamily="5" charset="0"/>
        <a:ea typeface="ＭＳ Ｐゴシック" pitchFamily="5" charset="-128"/>
        <a:cs typeface="ＭＳ Ｐゴシック" pitchFamily="5" charset="-128"/>
      </a:defRPr>
    </a:lvl6pPr>
    <a:lvl7pPr marL="2743200" algn="l" defTabSz="457200" rtl="0" eaLnBrk="1" latinLnBrk="0" hangingPunct="1">
      <a:defRPr sz="2400" kern="1200">
        <a:solidFill>
          <a:schemeClr val="tx1"/>
        </a:solidFill>
        <a:latin typeface="Arial" pitchFamily="5" charset="0"/>
        <a:ea typeface="ＭＳ Ｐゴシック" pitchFamily="5" charset="-128"/>
        <a:cs typeface="ＭＳ Ｐゴシック" pitchFamily="5" charset="-128"/>
      </a:defRPr>
    </a:lvl7pPr>
    <a:lvl8pPr marL="3200400" algn="l" defTabSz="457200" rtl="0" eaLnBrk="1" latinLnBrk="0" hangingPunct="1">
      <a:defRPr sz="2400" kern="1200">
        <a:solidFill>
          <a:schemeClr val="tx1"/>
        </a:solidFill>
        <a:latin typeface="Arial" pitchFamily="5" charset="0"/>
        <a:ea typeface="ＭＳ Ｐゴシック" pitchFamily="5" charset="-128"/>
        <a:cs typeface="ＭＳ Ｐゴシック" pitchFamily="5" charset="-128"/>
      </a:defRPr>
    </a:lvl8pPr>
    <a:lvl9pPr marL="3657600" algn="l" defTabSz="457200" rtl="0" eaLnBrk="1" latinLnBrk="0" hangingPunct="1">
      <a:defRPr sz="2400" kern="1200">
        <a:solidFill>
          <a:schemeClr val="tx1"/>
        </a:solidFill>
        <a:latin typeface="Arial" pitchFamily="5" charset="0"/>
        <a:ea typeface="ＭＳ Ｐゴシック" pitchFamily="5" charset="-128"/>
        <a:cs typeface="ＭＳ Ｐゴシック" pitchFamily="5"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FF"/>
    <a:srgbClr val="FF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1" d="100"/>
          <a:sy n="101" d="100"/>
        </p:scale>
        <p:origin x="-1320"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ECF9CF-7262-AE40-9D80-324641CC2488}" type="datetimeFigureOut">
              <a:rPr lang="en-US" smtClean="0"/>
              <a:t>2/10/15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4A97F9-E927-514F-B239-8E2C3BAA3A3C}" type="slidenum">
              <a:rPr lang="en-US" smtClean="0"/>
              <a:t>‹#›</a:t>
            </a:fld>
            <a:endParaRPr lang="en-US"/>
          </a:p>
        </p:txBody>
      </p:sp>
    </p:spTree>
    <p:extLst>
      <p:ext uri="{BB962C8B-B14F-4D97-AF65-F5344CB8AC3E}">
        <p14:creationId xmlns:p14="http://schemas.microsoft.com/office/powerpoint/2010/main" val="383583517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Placeholder 2"/>
          <p:cNvSpPr>
            <a:spLocks noGrp="1" noRot="1" noChangeAspect="1" noChangeArrowheads="1" noTextEdit="1"/>
          </p:cNvSpPr>
          <p:nvPr>
            <p:ph type="sldImg"/>
          </p:nvPr>
        </p:nvSpPr>
        <p:spPr>
          <a:ln/>
        </p:spPr>
      </p:sp>
      <p:sp>
        <p:nvSpPr>
          <p:cNvPr id="17410" name="Placeholder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t>Begin</a:t>
            </a:r>
            <a:r>
              <a:rPr lang="en-US" baseline="0" dirty="0" smtClean="0"/>
              <a:t> heating up two beakers in the front of room: 1 with distilled water only, and one concentrated with salt</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Beaker A:</a:t>
            </a:r>
            <a:r>
              <a:rPr lang="en-US" baseline="0" dirty="0" smtClean="0"/>
              <a:t> acetone or nail polish, Beaker B: rubbing alcohol, Beaker C: water</a:t>
            </a:r>
            <a:endParaRPr lang="en-US" dirty="0"/>
          </a:p>
        </p:txBody>
      </p:sp>
      <p:sp>
        <p:nvSpPr>
          <p:cNvPr id="4" name="Slide Number Placeholder 3"/>
          <p:cNvSpPr>
            <a:spLocks noGrp="1"/>
          </p:cNvSpPr>
          <p:nvPr>
            <p:ph type="sldNum" sz="quarter" idx="10"/>
          </p:nvPr>
        </p:nvSpPr>
        <p:spPr/>
        <p:txBody>
          <a:bodyPr/>
          <a:lstStyle/>
          <a:p>
            <a:fld id="{CB4A97F9-E927-514F-B239-8E2C3BAA3A3C}" type="slidenum">
              <a:rPr lang="en-US" smtClean="0"/>
              <a:t>10</a:t>
            </a:fld>
            <a:endParaRPr lang="en-US"/>
          </a:p>
        </p:txBody>
      </p:sp>
    </p:spTree>
    <p:extLst>
      <p:ext uri="{BB962C8B-B14F-4D97-AF65-F5344CB8AC3E}">
        <p14:creationId xmlns:p14="http://schemas.microsoft.com/office/powerpoint/2010/main" val="2081876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Beaker A:</a:t>
            </a:r>
            <a:r>
              <a:rPr lang="en-US" baseline="0" dirty="0" smtClean="0"/>
              <a:t> acetone or nail polish, Beaker B: rubbing alcohol, Beaker C: water</a:t>
            </a:r>
            <a:endParaRPr lang="en-US" dirty="0" smtClean="0"/>
          </a:p>
          <a:p>
            <a:endParaRPr lang="en-US" dirty="0"/>
          </a:p>
        </p:txBody>
      </p:sp>
      <p:sp>
        <p:nvSpPr>
          <p:cNvPr id="4" name="Slide Number Placeholder 3"/>
          <p:cNvSpPr>
            <a:spLocks noGrp="1"/>
          </p:cNvSpPr>
          <p:nvPr>
            <p:ph type="sldNum" sz="quarter" idx="10"/>
          </p:nvPr>
        </p:nvSpPr>
        <p:spPr/>
        <p:txBody>
          <a:bodyPr/>
          <a:lstStyle/>
          <a:p>
            <a:fld id="{CB4A97F9-E927-514F-B239-8E2C3BAA3A3C}" type="slidenum">
              <a:rPr lang="en-US" smtClean="0"/>
              <a:t>11</a:t>
            </a:fld>
            <a:endParaRPr lang="en-US"/>
          </a:p>
        </p:txBody>
      </p:sp>
    </p:spTree>
    <p:extLst>
      <p:ext uri="{BB962C8B-B14F-4D97-AF65-F5344CB8AC3E}">
        <p14:creationId xmlns:p14="http://schemas.microsoft.com/office/powerpoint/2010/main" val="735719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students sort the cards with their elbow partner: the goal</a:t>
            </a:r>
            <a:r>
              <a:rPr lang="en-US" baseline="0" dirty="0" smtClean="0"/>
              <a:t> is for students to sort cards based on the intermolecular forces that will be discussed right after</a:t>
            </a:r>
            <a:endParaRPr lang="en-US" dirty="0"/>
          </a:p>
        </p:txBody>
      </p:sp>
      <p:sp>
        <p:nvSpPr>
          <p:cNvPr id="4" name="Slide Number Placeholder 3"/>
          <p:cNvSpPr>
            <a:spLocks noGrp="1"/>
          </p:cNvSpPr>
          <p:nvPr>
            <p:ph type="sldNum" sz="quarter" idx="10"/>
          </p:nvPr>
        </p:nvSpPr>
        <p:spPr/>
        <p:txBody>
          <a:bodyPr/>
          <a:lstStyle/>
          <a:p>
            <a:fld id="{CB4A97F9-E927-514F-B239-8E2C3BAA3A3C}" type="slidenum">
              <a:rPr lang="en-US" smtClean="0"/>
              <a:t>15</a:t>
            </a:fld>
            <a:endParaRPr lang="en-US"/>
          </a:p>
        </p:txBody>
      </p:sp>
    </p:spTree>
    <p:extLst>
      <p:ext uri="{BB962C8B-B14F-4D97-AF65-F5344CB8AC3E}">
        <p14:creationId xmlns:p14="http://schemas.microsoft.com/office/powerpoint/2010/main" val="1391717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Demo</a:t>
            </a:r>
            <a:r>
              <a:rPr lang="en-US" baseline="0" dirty="0" smtClean="0"/>
              <a:t> with paperclip on surface of water. Shows that stickiness allows things to sit at the top of the surface. Once the paperclip is floating on the surface, add a few drops of soap which will weaken the hydrogen bonds, making the paperclip sink to the bottom.</a:t>
            </a:r>
          </a:p>
          <a:p>
            <a:endParaRPr lang="en-US" baseline="0" dirty="0" smtClean="0"/>
          </a:p>
          <a:p>
            <a:r>
              <a:rPr lang="en-US" baseline="0" dirty="0" smtClean="0">
                <a:solidFill>
                  <a:srgbClr val="FF0000"/>
                </a:solidFill>
              </a:rPr>
              <a:t>Note: there are you tube videos available that show the paperclip floating. The most successful ones used a piece of paper towel and placed the paper towel at the top of the water. The paperclip is placed on top of the towel and when the towel sinks to the bottom, the paperclip is left floating at the top.</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CB4A97F9-E927-514F-B239-8E2C3BAA3A3C}" type="slidenum">
              <a:rPr lang="en-US" smtClean="0"/>
              <a:t>19</a:t>
            </a:fld>
            <a:endParaRPr lang="en-US"/>
          </a:p>
        </p:txBody>
      </p:sp>
    </p:spTree>
    <p:extLst>
      <p:ext uri="{BB962C8B-B14F-4D97-AF65-F5344CB8AC3E}">
        <p14:creationId xmlns:p14="http://schemas.microsoft.com/office/powerpoint/2010/main" val="4047425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this is not REALLY what is happening, but going into a deeper</a:t>
            </a:r>
            <a:r>
              <a:rPr lang="en-US" baseline="0" dirty="0" smtClean="0"/>
              <a:t> discussion could cause more confusion and I think a surface level discussion can work at this moment. </a:t>
            </a:r>
            <a:endParaRPr lang="en-US" dirty="0"/>
          </a:p>
        </p:txBody>
      </p:sp>
      <p:sp>
        <p:nvSpPr>
          <p:cNvPr id="4" name="Slide Number Placeholder 3"/>
          <p:cNvSpPr>
            <a:spLocks noGrp="1"/>
          </p:cNvSpPr>
          <p:nvPr>
            <p:ph type="sldNum" sz="quarter" idx="10"/>
          </p:nvPr>
        </p:nvSpPr>
        <p:spPr/>
        <p:txBody>
          <a:bodyPr/>
          <a:lstStyle/>
          <a:p>
            <a:fld id="{CB4A97F9-E927-514F-B239-8E2C3BAA3A3C}" type="slidenum">
              <a:rPr lang="en-US" smtClean="0"/>
              <a:t>23</a:t>
            </a:fld>
            <a:endParaRPr lang="en-US"/>
          </a:p>
        </p:txBody>
      </p:sp>
    </p:spTree>
    <p:extLst>
      <p:ext uri="{BB962C8B-B14F-4D97-AF65-F5344CB8AC3E}">
        <p14:creationId xmlns:p14="http://schemas.microsoft.com/office/powerpoint/2010/main" val="2897130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Placeholder 2"/>
          <p:cNvSpPr>
            <a:spLocks noGrp="1" noRot="1" noChangeAspect="1" noChangeArrowheads="1" noTextEdit="1"/>
          </p:cNvSpPr>
          <p:nvPr>
            <p:ph type="sldImg"/>
          </p:nvPr>
        </p:nvSpPr>
        <p:spPr>
          <a:ln/>
        </p:spPr>
      </p:sp>
      <p:sp>
        <p:nvSpPr>
          <p:cNvPr id="29698" name="Placeholder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AA3A0F5-9586-4B74-A7D9-C63C5878219D}" type="datetimeFigureOut">
              <a:rPr lang="en-US"/>
              <a:pPr>
                <a:defRPr/>
              </a:pPr>
              <a:t>2/10/15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EF363E8-99B6-4E5C-9041-00EB7B9015C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27B0C5E-B862-4786-B406-27983B0F8225}" type="datetimeFigureOut">
              <a:rPr lang="en-US"/>
              <a:pPr>
                <a:defRPr/>
              </a:pPr>
              <a:t>2/10/15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401006-209A-4E1D-ABD9-18CEEDF3B1B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F1D50B1-AFAD-472F-9FDA-458DD1FA0DD4}" type="datetimeFigureOut">
              <a:rPr lang="en-US"/>
              <a:pPr>
                <a:defRPr/>
              </a:pPr>
              <a:t>2/10/15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D2A67F-C565-4C17-82A0-15B27562523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356350"/>
            <a:ext cx="2133600" cy="365125"/>
          </a:xfrm>
        </p:spPr>
        <p:txBody>
          <a:bodyPr/>
          <a:lstStyle>
            <a:lvl1pPr>
              <a:defRPr/>
            </a:lvl1pPr>
          </a:lstStyle>
          <a:p>
            <a:pPr>
              <a:defRPr/>
            </a:pPr>
            <a:fld id="{89C62600-4F53-4C52-8A2B-3FA51BCD3698}" type="datetimeFigureOut">
              <a:rPr lang="en-US"/>
              <a:pPr>
                <a:defRPr/>
              </a:pPr>
              <a:t>2/10/15</a:t>
            </a:fld>
            <a:endParaRPr lang="en-US"/>
          </a:p>
        </p:txBody>
      </p:sp>
      <p:sp>
        <p:nvSpPr>
          <p:cNvPr id="5" name="Footer Placeholder 4"/>
          <p:cNvSpPr>
            <a:spLocks noGrp="1"/>
          </p:cNvSpPr>
          <p:nvPr>
            <p:ph type="ftr" sz="quarter" idx="11"/>
          </p:nvPr>
        </p:nvSpPr>
        <p:spPr>
          <a:xfrm>
            <a:off x="3124200" y="6356350"/>
            <a:ext cx="2895600" cy="365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p:spPr>
        <p:txBody>
          <a:bodyPr/>
          <a:lstStyle>
            <a:lvl1pPr>
              <a:defRPr/>
            </a:lvl1pPr>
          </a:lstStyle>
          <a:p>
            <a:pPr>
              <a:defRPr/>
            </a:pPr>
            <a:fld id="{BB204503-586F-4A8C-87A7-0CF26D6B4FC0}" type="slidenum">
              <a:rPr lang="en-US"/>
              <a:pPr>
                <a:defRPr/>
              </a:pPr>
              <a:t>‹#›</a:t>
            </a:fld>
            <a:endParaRPr lang="en-US"/>
          </a:p>
        </p:txBody>
      </p:sp>
    </p:spTree>
    <p:extLst>
      <p:ext uri="{BB962C8B-B14F-4D97-AF65-F5344CB8AC3E}">
        <p14:creationId xmlns:p14="http://schemas.microsoft.com/office/powerpoint/2010/main" val="691662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FEF248A-AC92-49E8-AEF2-D1F77F713C83}" type="datetimeFigureOut">
              <a:rPr lang="en-US"/>
              <a:pPr>
                <a:defRPr/>
              </a:pPr>
              <a:t>2/10/15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E022609-0E71-4950-8654-414907DC376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6EAF692-8959-420A-B319-230708120769}" type="datetimeFigureOut">
              <a:rPr lang="en-US"/>
              <a:pPr>
                <a:defRPr/>
              </a:pPr>
              <a:t>2/10/15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904956A-C188-4D95-B44F-442B7C4DB57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85D0F26-45F9-4181-AFD9-40C553807F1F}" type="datetimeFigureOut">
              <a:rPr lang="en-US"/>
              <a:pPr>
                <a:defRPr/>
              </a:pPr>
              <a:t>2/10/15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973B380-4FC6-4B92-9B80-9605746A38E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A3188C8-B352-4676-9786-6B1C4D43DBE2}" type="datetimeFigureOut">
              <a:rPr lang="en-US"/>
              <a:pPr>
                <a:defRPr/>
              </a:pPr>
              <a:t>2/10/15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979CA40-7D5F-4CF9-A195-B2D4B158990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E6B35C6-50B6-4172-978A-CC60CD1C4511}" type="datetimeFigureOut">
              <a:rPr lang="en-US"/>
              <a:pPr>
                <a:defRPr/>
              </a:pPr>
              <a:t>2/10/15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088EDAC-D8F0-4915-87FC-BD73ED80A26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B2F49CE-0E0A-49A8-B722-FCFCA5EE512D}" type="datetimeFigureOut">
              <a:rPr lang="en-US"/>
              <a:pPr>
                <a:defRPr/>
              </a:pPr>
              <a:t>2/10/15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27BA345-8E85-4442-9186-3C2E2B1C461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A6DF02A-3F9F-461F-9B30-12CDBB00EF1D}" type="datetimeFigureOut">
              <a:rPr lang="en-US"/>
              <a:pPr>
                <a:defRPr/>
              </a:pPr>
              <a:t>2/10/15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A3B3F49-5629-4267-8A68-7B4424EFA8B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30BA449-6951-46CB-ADC4-4C38F8BBED60}" type="datetimeFigureOut">
              <a:rPr lang="en-US"/>
              <a:pPr>
                <a:defRPr/>
              </a:pPr>
              <a:t>2/10/15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E4AACCC-6CE0-4F87-BB7E-3C8D1EB45E8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6269F6AB-5189-4456-842C-EE726B169EE4}" type="datetimeFigureOut">
              <a:rPr lang="en-US"/>
              <a:pPr>
                <a:defRPr/>
              </a:pPr>
              <a:t>2/10/15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86C47945-17A1-4358-B80A-571878D961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 id="2147483660" r:id="rId12"/>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5" charset="-128"/>
          <a:cs typeface="ＭＳ Ｐゴシック" pitchFamily="5" charset="-128"/>
        </a:defRPr>
      </a:lvl1pPr>
      <a:lvl2pPr algn="ctr" rtl="0" eaLnBrk="0" fontAlgn="base" hangingPunct="0">
        <a:spcBef>
          <a:spcPct val="0"/>
        </a:spcBef>
        <a:spcAft>
          <a:spcPct val="0"/>
        </a:spcAft>
        <a:defRPr sz="4400">
          <a:solidFill>
            <a:schemeClr val="tx1"/>
          </a:solidFill>
          <a:latin typeface="Calibri" pitchFamily="5" charset="0"/>
          <a:ea typeface="ＭＳ Ｐゴシック" pitchFamily="5" charset="-128"/>
          <a:cs typeface="ＭＳ Ｐゴシック" pitchFamily="5" charset="-128"/>
        </a:defRPr>
      </a:lvl2pPr>
      <a:lvl3pPr algn="ctr" rtl="0" eaLnBrk="0" fontAlgn="base" hangingPunct="0">
        <a:spcBef>
          <a:spcPct val="0"/>
        </a:spcBef>
        <a:spcAft>
          <a:spcPct val="0"/>
        </a:spcAft>
        <a:defRPr sz="4400">
          <a:solidFill>
            <a:schemeClr val="tx1"/>
          </a:solidFill>
          <a:latin typeface="Calibri" pitchFamily="5" charset="0"/>
          <a:ea typeface="ＭＳ Ｐゴシック" pitchFamily="5" charset="-128"/>
          <a:cs typeface="ＭＳ Ｐゴシック" pitchFamily="5" charset="-128"/>
        </a:defRPr>
      </a:lvl3pPr>
      <a:lvl4pPr algn="ctr" rtl="0" eaLnBrk="0" fontAlgn="base" hangingPunct="0">
        <a:spcBef>
          <a:spcPct val="0"/>
        </a:spcBef>
        <a:spcAft>
          <a:spcPct val="0"/>
        </a:spcAft>
        <a:defRPr sz="4400">
          <a:solidFill>
            <a:schemeClr val="tx1"/>
          </a:solidFill>
          <a:latin typeface="Calibri" pitchFamily="5" charset="0"/>
          <a:ea typeface="ＭＳ Ｐゴシック" pitchFamily="5" charset="-128"/>
          <a:cs typeface="ＭＳ Ｐゴシック" pitchFamily="5" charset="-128"/>
        </a:defRPr>
      </a:lvl4pPr>
      <a:lvl5pPr algn="ctr" rtl="0" eaLnBrk="0" fontAlgn="base" hangingPunct="0">
        <a:spcBef>
          <a:spcPct val="0"/>
        </a:spcBef>
        <a:spcAft>
          <a:spcPct val="0"/>
        </a:spcAft>
        <a:defRPr sz="4400">
          <a:solidFill>
            <a:schemeClr val="tx1"/>
          </a:solidFill>
          <a:latin typeface="Calibri" pitchFamily="5" charset="0"/>
          <a:ea typeface="ＭＳ Ｐゴシック" pitchFamily="5" charset="-128"/>
          <a:cs typeface="ＭＳ Ｐゴシック" pitchFamily="5" charset="-128"/>
        </a:defRPr>
      </a:lvl5pPr>
      <a:lvl6pPr marL="457200" algn="ctr" rtl="0" fontAlgn="base">
        <a:spcBef>
          <a:spcPct val="0"/>
        </a:spcBef>
        <a:spcAft>
          <a:spcPct val="0"/>
        </a:spcAft>
        <a:defRPr sz="4400">
          <a:solidFill>
            <a:schemeClr val="tx1"/>
          </a:solidFill>
          <a:latin typeface="Calibri" pitchFamily="5" charset="0"/>
          <a:ea typeface="ＭＳ Ｐゴシック" pitchFamily="5" charset="-128"/>
          <a:cs typeface="ＭＳ Ｐゴシック" pitchFamily="5" charset="-128"/>
        </a:defRPr>
      </a:lvl6pPr>
      <a:lvl7pPr marL="914400" algn="ctr" rtl="0" fontAlgn="base">
        <a:spcBef>
          <a:spcPct val="0"/>
        </a:spcBef>
        <a:spcAft>
          <a:spcPct val="0"/>
        </a:spcAft>
        <a:defRPr sz="4400">
          <a:solidFill>
            <a:schemeClr val="tx1"/>
          </a:solidFill>
          <a:latin typeface="Calibri" pitchFamily="5" charset="0"/>
          <a:ea typeface="ＭＳ Ｐゴシック" pitchFamily="5" charset="-128"/>
          <a:cs typeface="ＭＳ Ｐゴシック" pitchFamily="5" charset="-128"/>
        </a:defRPr>
      </a:lvl7pPr>
      <a:lvl8pPr marL="1371600" algn="ctr" rtl="0" fontAlgn="base">
        <a:spcBef>
          <a:spcPct val="0"/>
        </a:spcBef>
        <a:spcAft>
          <a:spcPct val="0"/>
        </a:spcAft>
        <a:defRPr sz="4400">
          <a:solidFill>
            <a:schemeClr val="tx1"/>
          </a:solidFill>
          <a:latin typeface="Calibri" pitchFamily="5" charset="0"/>
          <a:ea typeface="ＭＳ Ｐゴシック" pitchFamily="5" charset="-128"/>
          <a:cs typeface="ＭＳ Ｐゴシック" pitchFamily="5" charset="-128"/>
        </a:defRPr>
      </a:lvl8pPr>
      <a:lvl9pPr marL="1828800" algn="ctr" rtl="0" fontAlgn="base">
        <a:spcBef>
          <a:spcPct val="0"/>
        </a:spcBef>
        <a:spcAft>
          <a:spcPct val="0"/>
        </a:spcAft>
        <a:defRPr sz="4400">
          <a:solidFill>
            <a:schemeClr val="tx1"/>
          </a:solidFill>
          <a:latin typeface="Calibri" pitchFamily="5" charset="0"/>
          <a:ea typeface="ＭＳ Ｐゴシック" pitchFamily="5" charset="-128"/>
          <a:cs typeface="ＭＳ Ｐゴシック" pitchFamily="5" charset="-128"/>
        </a:defRPr>
      </a:lvl9pPr>
    </p:titleStyle>
    <p:bodyStyle>
      <a:lvl1pPr marL="342900" indent="-342900" algn="l" rtl="0" eaLnBrk="0" fontAlgn="base" hangingPunct="0">
        <a:spcBef>
          <a:spcPct val="20000"/>
        </a:spcBef>
        <a:spcAft>
          <a:spcPct val="0"/>
        </a:spcAft>
        <a:buFont typeface="Arial" pitchFamily="5" charset="0"/>
        <a:buChar char="•"/>
        <a:defRPr sz="3200" kern="1200">
          <a:solidFill>
            <a:schemeClr val="tx1"/>
          </a:solidFill>
          <a:latin typeface="+mn-lt"/>
          <a:ea typeface="ＭＳ Ｐゴシック" pitchFamily="5" charset="-128"/>
          <a:cs typeface="ＭＳ Ｐゴシック" pitchFamily="5" charset="-128"/>
        </a:defRPr>
      </a:lvl1pPr>
      <a:lvl2pPr marL="742950" indent="-285750" algn="l" rtl="0" eaLnBrk="0" fontAlgn="base" hangingPunct="0">
        <a:spcBef>
          <a:spcPct val="20000"/>
        </a:spcBef>
        <a:spcAft>
          <a:spcPct val="0"/>
        </a:spcAft>
        <a:buFont typeface="Arial" pitchFamily="5" charset="0"/>
        <a:buChar char="–"/>
        <a:defRPr sz="2800" kern="1200">
          <a:solidFill>
            <a:schemeClr val="tx1"/>
          </a:solidFill>
          <a:latin typeface="+mn-lt"/>
          <a:ea typeface="ＭＳ Ｐゴシック" pitchFamily="5" charset="-128"/>
          <a:cs typeface="+mn-cs"/>
        </a:defRPr>
      </a:lvl2pPr>
      <a:lvl3pPr marL="1143000" indent="-228600" algn="l" rtl="0" eaLnBrk="0" fontAlgn="base" hangingPunct="0">
        <a:spcBef>
          <a:spcPct val="20000"/>
        </a:spcBef>
        <a:spcAft>
          <a:spcPct val="0"/>
        </a:spcAft>
        <a:buFont typeface="Arial" pitchFamily="5" charset="0"/>
        <a:buChar char="•"/>
        <a:defRPr sz="2400" kern="1200">
          <a:solidFill>
            <a:schemeClr val="tx1"/>
          </a:solidFill>
          <a:latin typeface="+mn-lt"/>
          <a:ea typeface="ＭＳ Ｐゴシック" pitchFamily="5" charset="-128"/>
          <a:cs typeface="+mn-cs"/>
        </a:defRPr>
      </a:lvl3pPr>
      <a:lvl4pPr marL="1600200" indent="-228600" algn="l" rtl="0" eaLnBrk="0" fontAlgn="base" hangingPunct="0">
        <a:spcBef>
          <a:spcPct val="20000"/>
        </a:spcBef>
        <a:spcAft>
          <a:spcPct val="0"/>
        </a:spcAft>
        <a:buFont typeface="Arial" pitchFamily="5" charset="0"/>
        <a:buChar char="–"/>
        <a:defRPr sz="2000" kern="1200">
          <a:solidFill>
            <a:schemeClr val="tx1"/>
          </a:solidFill>
          <a:latin typeface="+mn-lt"/>
          <a:ea typeface="ＭＳ Ｐゴシック" pitchFamily="5" charset="-128"/>
          <a:cs typeface="+mn-cs"/>
        </a:defRPr>
      </a:lvl4pPr>
      <a:lvl5pPr marL="2057400" indent="-228600" algn="l" rtl="0" eaLnBrk="0" fontAlgn="base" hangingPunct="0">
        <a:spcBef>
          <a:spcPct val="20000"/>
        </a:spcBef>
        <a:spcAft>
          <a:spcPct val="0"/>
        </a:spcAft>
        <a:buFont typeface="Arial" pitchFamily="5" charset="0"/>
        <a:buChar char="»"/>
        <a:defRPr sz="2000" kern="1200">
          <a:solidFill>
            <a:schemeClr val="tx1"/>
          </a:solidFill>
          <a:latin typeface="+mn-lt"/>
          <a:ea typeface="ＭＳ Ｐゴシック" pitchFamily="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hyperlink" Target="http://www.kachemistry.weebly.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1.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eg"/><Relationship Id="rId1" Type="http://schemas.openxmlformats.org/officeDocument/2006/relationships/slideLayout" Target="../slideLayouts/slideLayout1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57200" y="0"/>
            <a:ext cx="8153400" cy="838200"/>
          </a:xfrm>
        </p:spPr>
        <p:txBody>
          <a:bodyPr/>
          <a:lstStyle/>
          <a:p>
            <a:pPr algn="ctr" eaLnBrk="1" hangingPunct="1"/>
            <a:r>
              <a:rPr lang="en-US" sz="4400" dirty="0" smtClean="0">
                <a:latin typeface="Calibri" charset="0"/>
              </a:rPr>
              <a:t>Tuesday, </a:t>
            </a:r>
            <a:r>
              <a:rPr lang="en-US" sz="4400" dirty="0">
                <a:latin typeface="Calibri" charset="0"/>
              </a:rPr>
              <a:t>February </a:t>
            </a:r>
            <a:r>
              <a:rPr lang="en-US" sz="4400" dirty="0" smtClean="0">
                <a:latin typeface="Calibri" charset="0"/>
              </a:rPr>
              <a:t>10</a:t>
            </a:r>
            <a:r>
              <a:rPr lang="en-US" sz="4400" baseline="30000" dirty="0" smtClean="0">
                <a:latin typeface="Calibri" charset="0"/>
              </a:rPr>
              <a:t>th</a:t>
            </a:r>
            <a:r>
              <a:rPr lang="en-US" sz="4400" dirty="0">
                <a:latin typeface="Calibri" charset="0"/>
              </a:rPr>
              <a:t>, 2015</a:t>
            </a:r>
          </a:p>
        </p:txBody>
      </p:sp>
      <p:sp>
        <p:nvSpPr>
          <p:cNvPr id="16386" name="Content Placeholder 2"/>
          <p:cNvSpPr>
            <a:spLocks noGrp="1"/>
          </p:cNvSpPr>
          <p:nvPr>
            <p:ph idx="1"/>
          </p:nvPr>
        </p:nvSpPr>
        <p:spPr>
          <a:xfrm>
            <a:off x="2895600" y="838200"/>
            <a:ext cx="6248400" cy="4800600"/>
          </a:xfrm>
        </p:spPr>
        <p:txBody>
          <a:bodyPr/>
          <a:lstStyle/>
          <a:p>
            <a:pPr marL="0" indent="0" eaLnBrk="1" hangingPunct="1">
              <a:lnSpc>
                <a:spcPct val="90000"/>
              </a:lnSpc>
              <a:buFont typeface="Calibri" charset="0"/>
              <a:buNone/>
            </a:pPr>
            <a:r>
              <a:rPr lang="en-US" sz="2400" b="1" dirty="0">
                <a:solidFill>
                  <a:srgbClr val="3366FF"/>
                </a:solidFill>
                <a:latin typeface="Calibri" charset="0"/>
              </a:rPr>
              <a:t>HW: </a:t>
            </a:r>
            <a:r>
              <a:rPr lang="en-US" sz="2400" b="1" dirty="0" smtClean="0">
                <a:solidFill>
                  <a:srgbClr val="3366FF"/>
                </a:solidFill>
                <a:latin typeface="Calibri" charset="0"/>
              </a:rPr>
              <a:t>Agenda Problems #3-5</a:t>
            </a:r>
            <a:endParaRPr lang="en-US" sz="2400" b="1" dirty="0" smtClean="0">
              <a:solidFill>
                <a:srgbClr val="3366FF"/>
              </a:solidFill>
              <a:latin typeface="Calibri" charset="0"/>
            </a:endParaRPr>
          </a:p>
          <a:p>
            <a:pPr marL="0" indent="0" eaLnBrk="1" hangingPunct="1">
              <a:lnSpc>
                <a:spcPct val="90000"/>
              </a:lnSpc>
              <a:buNone/>
            </a:pPr>
            <a:r>
              <a:rPr lang="en-US" sz="2400" b="1" dirty="0" smtClean="0">
                <a:latin typeface="Calibri" charset="0"/>
              </a:rPr>
              <a:t>Objective</a:t>
            </a:r>
            <a:r>
              <a:rPr lang="en-US" sz="2400" b="1" dirty="0">
                <a:latin typeface="Calibri" charset="0"/>
              </a:rPr>
              <a:t>: </a:t>
            </a:r>
            <a:r>
              <a:rPr lang="en-US" sz="2400" b="1" dirty="0"/>
              <a:t>We will define and describe the effects of intermolecular forces on physical and chemical properties of a substance.	</a:t>
            </a:r>
            <a:endParaRPr lang="en-US" sz="2400" dirty="0"/>
          </a:p>
          <a:p>
            <a:pPr marL="0" indent="0" eaLnBrk="1" hangingPunct="1">
              <a:lnSpc>
                <a:spcPct val="90000"/>
              </a:lnSpc>
              <a:buNone/>
            </a:pPr>
            <a:endParaRPr lang="en-US" sz="2400" b="1" dirty="0" smtClean="0">
              <a:latin typeface="Calibri" charset="0"/>
            </a:endParaRPr>
          </a:p>
          <a:p>
            <a:pPr marL="0" indent="0" eaLnBrk="1" hangingPunct="1">
              <a:lnSpc>
                <a:spcPct val="90000"/>
              </a:lnSpc>
              <a:buFont typeface="Calibri" charset="0"/>
              <a:buNone/>
            </a:pPr>
            <a:r>
              <a:rPr lang="en-US" sz="2400" b="1" dirty="0" smtClean="0">
                <a:latin typeface="Calibri" charset="0"/>
              </a:rPr>
              <a:t>Catalyst: If a beaker of distilled water and a beaker of salt water are placed on the same heating surface, which one will boil first or at a lower temperature?</a:t>
            </a:r>
            <a:endParaRPr lang="en-US" sz="2400" b="1" dirty="0">
              <a:latin typeface="Calibri" charset="0"/>
            </a:endParaRPr>
          </a:p>
          <a:p>
            <a:pPr marL="0" indent="0">
              <a:buFont typeface="Calibri" charset="0"/>
              <a:buNone/>
            </a:pPr>
            <a:endParaRPr lang="en-US" sz="2400" dirty="0">
              <a:latin typeface="Calibri" charset="0"/>
            </a:endParaRPr>
          </a:p>
          <a:p>
            <a:pPr marL="0" indent="0" eaLnBrk="1" hangingPunct="1">
              <a:lnSpc>
                <a:spcPct val="90000"/>
              </a:lnSpc>
              <a:buFont typeface="Calibri" charset="0"/>
              <a:buNone/>
            </a:pPr>
            <a:endParaRPr lang="en-US" sz="2400" b="1" dirty="0">
              <a:latin typeface="Calibri" charset="0"/>
            </a:endParaRPr>
          </a:p>
          <a:p>
            <a:pPr marL="0" indent="0" eaLnBrk="1" hangingPunct="1">
              <a:lnSpc>
                <a:spcPct val="90000"/>
              </a:lnSpc>
              <a:buFont typeface="Calibri" charset="0"/>
              <a:buNone/>
            </a:pPr>
            <a:endParaRPr lang="en-US" sz="2200" dirty="0">
              <a:latin typeface="Calibri" charset="0"/>
            </a:endParaRPr>
          </a:p>
          <a:p>
            <a:pPr marL="0" indent="0">
              <a:buFont typeface="Calibri" charset="0"/>
              <a:buNone/>
            </a:pPr>
            <a:endParaRPr lang="en-US" sz="2200" dirty="0">
              <a:latin typeface="Calibri" charset="0"/>
            </a:endParaRPr>
          </a:p>
          <a:p>
            <a:pPr marL="0" indent="0">
              <a:buFont typeface="Calibri" charset="0"/>
              <a:buNone/>
            </a:pPr>
            <a:endParaRPr lang="en-US" sz="2200" dirty="0">
              <a:latin typeface="Calibri" charset="0"/>
            </a:endParaRPr>
          </a:p>
        </p:txBody>
      </p:sp>
      <p:sp>
        <p:nvSpPr>
          <p:cNvPr id="16387" name="Text Placeholder 3"/>
          <p:cNvSpPr>
            <a:spLocks noGrp="1"/>
          </p:cNvSpPr>
          <p:nvPr>
            <p:ph type="body" sz="half" idx="2"/>
          </p:nvPr>
        </p:nvSpPr>
        <p:spPr>
          <a:xfrm>
            <a:off x="0" y="838200"/>
            <a:ext cx="2971800" cy="3810000"/>
          </a:xfrm>
          <a:solidFill>
            <a:srgbClr val="FFFF00"/>
          </a:solidFill>
        </p:spPr>
        <p:txBody>
          <a:bodyPr/>
          <a:lstStyle/>
          <a:p>
            <a:pPr eaLnBrk="1" hangingPunct="1"/>
            <a:r>
              <a:rPr lang="en-US" sz="2000" b="1" u="sng">
                <a:latin typeface="Calibri" charset="0"/>
              </a:rPr>
              <a:t>Classroom expectations: </a:t>
            </a:r>
          </a:p>
          <a:p>
            <a:pPr eaLnBrk="1" hangingPunct="1">
              <a:buFont typeface="Calibri" charset="0"/>
              <a:buAutoNum type="arabicPeriod"/>
            </a:pPr>
            <a:r>
              <a:rPr lang="en-US" sz="2000" b="1">
                <a:latin typeface="Calibri" charset="0"/>
              </a:rPr>
              <a:t>Wear Kenwood ID.</a:t>
            </a:r>
          </a:p>
          <a:p>
            <a:pPr eaLnBrk="1" hangingPunct="1">
              <a:buFont typeface="Calibri" charset="0"/>
              <a:buAutoNum type="arabicPeriod"/>
            </a:pPr>
            <a:r>
              <a:rPr lang="en-US" sz="2000" b="1">
                <a:latin typeface="Calibri" charset="0"/>
              </a:rPr>
              <a:t>Cell phones, music players,  and headphones are put away.</a:t>
            </a:r>
          </a:p>
          <a:p>
            <a:pPr eaLnBrk="1" hangingPunct="1">
              <a:buFont typeface="Calibri" charset="0"/>
              <a:buAutoNum type="arabicPeriod"/>
            </a:pPr>
            <a:r>
              <a:rPr lang="en-US" sz="2000" b="1">
                <a:latin typeface="Calibri" charset="0"/>
              </a:rPr>
              <a:t>Food is disposed of or put away.</a:t>
            </a:r>
          </a:p>
          <a:p>
            <a:pPr eaLnBrk="1" hangingPunct="1">
              <a:buFont typeface="Calibri" charset="0"/>
              <a:buAutoNum type="arabicPeriod"/>
            </a:pPr>
            <a:r>
              <a:rPr lang="en-US" sz="2000" b="1">
                <a:latin typeface="Calibri" charset="0"/>
              </a:rPr>
              <a:t>Dressed appropriately.</a:t>
            </a:r>
          </a:p>
          <a:p>
            <a:pPr eaLnBrk="1" hangingPunct="1">
              <a:buFont typeface="Calibri" charset="0"/>
              <a:buAutoNum type="arabicPeriod"/>
            </a:pPr>
            <a:r>
              <a:rPr lang="en-US" sz="2000" b="1">
                <a:latin typeface="Calibri" charset="0"/>
              </a:rPr>
              <a:t>Notebook is out and you are ready for today</a:t>
            </a:r>
            <a:r>
              <a:rPr lang="ja-JP" altLang="en-US" sz="2000" b="1">
                <a:latin typeface="Calibri" charset="0"/>
              </a:rPr>
              <a:t>’</a:t>
            </a:r>
            <a:r>
              <a:rPr lang="en-US" altLang="ja-JP" sz="2000" b="1">
                <a:latin typeface="Calibri" charset="0"/>
              </a:rPr>
              <a:t>s class.</a:t>
            </a:r>
          </a:p>
          <a:p>
            <a:pPr eaLnBrk="1" hangingPunct="1"/>
            <a:endParaRPr lang="en-US">
              <a:latin typeface="Calibri" charset="0"/>
            </a:endParaRPr>
          </a:p>
        </p:txBody>
      </p:sp>
      <p:sp>
        <p:nvSpPr>
          <p:cNvPr id="5" name="Rectangle 4"/>
          <p:cNvSpPr/>
          <p:nvPr/>
        </p:nvSpPr>
        <p:spPr>
          <a:xfrm>
            <a:off x="0" y="5715000"/>
            <a:ext cx="9144000" cy="1143000"/>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457200">
              <a:buFont typeface="Calibri" charset="0"/>
              <a:buNone/>
              <a:defRPr/>
            </a:pPr>
            <a:endParaRPr lang="en-US" dirty="0">
              <a:solidFill>
                <a:srgbClr val="000000"/>
              </a:solidFill>
              <a:ea typeface="MS PGothic" charset="0"/>
              <a:cs typeface="MS PGothic" charset="0"/>
            </a:endParaRPr>
          </a:p>
          <a:p>
            <a:pPr defTabSz="457200">
              <a:buFont typeface="Calibri" charset="0"/>
              <a:buNone/>
              <a:defRPr/>
            </a:pPr>
            <a:r>
              <a:rPr lang="en-US" dirty="0" smtClean="0">
                <a:solidFill>
                  <a:srgbClr val="000000"/>
                </a:solidFill>
                <a:ea typeface="MS PGothic" charset="0"/>
                <a:cs typeface="MS PGothic" charset="0"/>
              </a:rPr>
              <a:t>2</a:t>
            </a:r>
            <a:r>
              <a:rPr lang="en-US" dirty="0" smtClean="0">
                <a:solidFill>
                  <a:srgbClr val="000000"/>
                </a:solidFill>
                <a:ea typeface="MS PGothic" charset="0"/>
                <a:cs typeface="MS PGothic" charset="0"/>
              </a:rPr>
              <a:t>/10        </a:t>
            </a:r>
            <a:r>
              <a:rPr lang="en-US" dirty="0" smtClean="0">
                <a:solidFill>
                  <a:srgbClr val="000000"/>
                </a:solidFill>
                <a:ea typeface="MS PGothic" charset="0"/>
                <a:cs typeface="MS PGothic" charset="0"/>
              </a:rPr>
              <a:t>Notes: Intermolecular and </a:t>
            </a:r>
            <a:r>
              <a:rPr lang="en-US" dirty="0" err="1" smtClean="0">
                <a:solidFill>
                  <a:srgbClr val="000000"/>
                </a:solidFill>
                <a:ea typeface="MS PGothic" charset="0"/>
                <a:cs typeface="MS PGothic" charset="0"/>
              </a:rPr>
              <a:t>Intramolecular</a:t>
            </a:r>
            <a:r>
              <a:rPr lang="en-US" dirty="0" smtClean="0">
                <a:solidFill>
                  <a:srgbClr val="000000"/>
                </a:solidFill>
                <a:ea typeface="MS PGothic" charset="0"/>
                <a:cs typeface="MS PGothic" charset="0"/>
              </a:rPr>
              <a:t> </a:t>
            </a:r>
            <a:r>
              <a:rPr lang="en-US" dirty="0" smtClean="0">
                <a:solidFill>
                  <a:srgbClr val="000000"/>
                </a:solidFill>
                <a:ea typeface="MS PGothic" charset="0"/>
                <a:cs typeface="MS PGothic" charset="0"/>
              </a:rPr>
              <a:t>Forces                117</a:t>
            </a:r>
            <a:endParaRPr lang="en-US" dirty="0">
              <a:solidFill>
                <a:srgbClr val="000000"/>
              </a:solidFill>
              <a:ea typeface="MS PGothic" charset="0"/>
              <a:cs typeface="MS PGothic" charset="0"/>
            </a:endParaRPr>
          </a:p>
          <a:p>
            <a:pPr defTabSz="457200">
              <a:buFont typeface="Calibri" charset="0"/>
              <a:buNone/>
              <a:defRPr/>
            </a:pPr>
            <a:endParaRPr lang="en-US" dirty="0">
              <a:solidFill>
                <a:srgbClr val="000000"/>
              </a:solidFill>
              <a:ea typeface="MS PGothic" charset="0"/>
              <a:cs typeface="MS PGothic" charset="0"/>
            </a:endParaRPr>
          </a:p>
          <a:p>
            <a:pPr defTabSz="457200">
              <a:buFont typeface="Calibri" charset="0"/>
              <a:buNone/>
              <a:defRPr/>
            </a:pPr>
            <a:endParaRPr lang="en-US" dirty="0">
              <a:solidFill>
                <a:srgbClr val="000000"/>
              </a:solidFill>
              <a:ea typeface="MS PGothic" charset="0"/>
              <a:cs typeface="MS PGothic" charset="0"/>
            </a:endParaRPr>
          </a:p>
        </p:txBody>
      </p:sp>
      <p:sp>
        <p:nvSpPr>
          <p:cNvPr id="16389" name="TextBox 1"/>
          <p:cNvSpPr txBox="1">
            <a:spLocks noChangeArrowheads="1"/>
          </p:cNvSpPr>
          <p:nvPr/>
        </p:nvSpPr>
        <p:spPr bwMode="auto">
          <a:xfrm>
            <a:off x="0" y="5257800"/>
            <a:ext cx="289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b="1" u="sng">
                <a:cs typeface="MS PGothic" charset="0"/>
              </a:rPr>
              <a:t>***Table of Contents</a:t>
            </a:r>
          </a:p>
        </p:txBody>
      </p:sp>
    </p:spTree>
    <p:extLst>
      <p:ext uri="{BB962C8B-B14F-4D97-AF65-F5344CB8AC3E}">
        <p14:creationId xmlns:p14="http://schemas.microsoft.com/office/powerpoint/2010/main" val="129164940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366FF"/>
                </a:solidFill>
              </a:rPr>
              <a:t>Intermolecular Forces: Inquiry</a:t>
            </a:r>
            <a:endParaRPr lang="en-US" dirty="0">
              <a:solidFill>
                <a:srgbClr val="3366FF"/>
              </a:solidFill>
            </a:endParaRPr>
          </a:p>
        </p:txBody>
      </p:sp>
      <p:sp>
        <p:nvSpPr>
          <p:cNvPr id="3" name="Content Placeholder 2"/>
          <p:cNvSpPr>
            <a:spLocks noGrp="1"/>
          </p:cNvSpPr>
          <p:nvPr>
            <p:ph idx="1"/>
          </p:nvPr>
        </p:nvSpPr>
        <p:spPr/>
        <p:txBody>
          <a:bodyPr/>
          <a:lstStyle/>
          <a:p>
            <a:r>
              <a:rPr lang="en-US" dirty="0" smtClean="0"/>
              <a:t>3 beakers containing different liquids will be passed around the room. (Beaker A, B, and C)</a:t>
            </a:r>
          </a:p>
          <a:p>
            <a:r>
              <a:rPr lang="en-US" dirty="0" smtClean="0"/>
              <a:t>As the beakers are passed around waft the beaker and note any differences in what you smell.</a:t>
            </a:r>
          </a:p>
          <a:p>
            <a:pPr lvl="1"/>
            <a:r>
              <a:rPr lang="en-US" dirty="0" smtClean="0"/>
              <a:t>Note: DO NOT place nose directly into mouth of beaker.</a:t>
            </a:r>
            <a:endParaRPr lang="en-US" dirty="0"/>
          </a:p>
        </p:txBody>
      </p:sp>
    </p:spTree>
    <p:extLst>
      <p:ext uri="{BB962C8B-B14F-4D97-AF65-F5344CB8AC3E}">
        <p14:creationId xmlns:p14="http://schemas.microsoft.com/office/powerpoint/2010/main" val="115048239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366FF"/>
                </a:solidFill>
              </a:rPr>
              <a:t>Intermolecular Forces: Inquiry</a:t>
            </a:r>
            <a:endParaRPr lang="en-US" dirty="0">
              <a:solidFill>
                <a:srgbClr val="3366FF"/>
              </a:solidFill>
            </a:endParaRPr>
          </a:p>
        </p:txBody>
      </p:sp>
      <p:sp>
        <p:nvSpPr>
          <p:cNvPr id="3" name="Content Placeholder 2"/>
          <p:cNvSpPr>
            <a:spLocks noGrp="1"/>
          </p:cNvSpPr>
          <p:nvPr>
            <p:ph idx="1"/>
          </p:nvPr>
        </p:nvSpPr>
        <p:spPr>
          <a:xfrm>
            <a:off x="457200" y="1600200"/>
            <a:ext cx="8229600" cy="5257800"/>
          </a:xfrm>
        </p:spPr>
        <p:txBody>
          <a:bodyPr/>
          <a:lstStyle/>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r>
              <a:rPr lang="en-US" sz="2400" dirty="0"/>
              <a:t>What did you notice about the liquids in the beakers?</a:t>
            </a:r>
          </a:p>
          <a:p>
            <a:r>
              <a:rPr lang="en-US" sz="2400" dirty="0"/>
              <a:t>Why do you think this occurred?</a:t>
            </a:r>
          </a:p>
          <a:p>
            <a:r>
              <a:rPr lang="en-US" sz="2400" dirty="0"/>
              <a:t>The difference in what you smelled were due to the INTERMOLECULAR FORCES between the molecules in each beaker.</a:t>
            </a:r>
          </a:p>
          <a:p>
            <a:endParaRPr lang="en-US" dirty="0" smtClean="0"/>
          </a:p>
        </p:txBody>
      </p:sp>
      <p:pic>
        <p:nvPicPr>
          <p:cNvPr id="4" name="Picture 3"/>
          <p:cNvPicPr>
            <a:picLocks noChangeAspect="1"/>
          </p:cNvPicPr>
          <p:nvPr/>
        </p:nvPicPr>
        <p:blipFill>
          <a:blip r:embed="rId3"/>
          <a:stretch>
            <a:fillRect/>
          </a:stretch>
        </p:blipFill>
        <p:spPr>
          <a:xfrm>
            <a:off x="467544" y="1340768"/>
            <a:ext cx="2298203" cy="3096344"/>
          </a:xfrm>
          <a:prstGeom prst="rect">
            <a:avLst/>
          </a:prstGeom>
        </p:spPr>
      </p:pic>
      <p:pic>
        <p:nvPicPr>
          <p:cNvPr id="5" name="Picture 4"/>
          <p:cNvPicPr>
            <a:picLocks noChangeAspect="1"/>
          </p:cNvPicPr>
          <p:nvPr/>
        </p:nvPicPr>
        <p:blipFill>
          <a:blip r:embed="rId3"/>
          <a:stretch>
            <a:fillRect/>
          </a:stretch>
        </p:blipFill>
        <p:spPr>
          <a:xfrm>
            <a:off x="3131840" y="1412776"/>
            <a:ext cx="2298203" cy="3096344"/>
          </a:xfrm>
          <a:prstGeom prst="rect">
            <a:avLst/>
          </a:prstGeom>
        </p:spPr>
      </p:pic>
      <p:pic>
        <p:nvPicPr>
          <p:cNvPr id="6" name="Picture 5"/>
          <p:cNvPicPr>
            <a:picLocks noChangeAspect="1"/>
          </p:cNvPicPr>
          <p:nvPr/>
        </p:nvPicPr>
        <p:blipFill>
          <a:blip r:embed="rId3"/>
          <a:stretch>
            <a:fillRect/>
          </a:stretch>
        </p:blipFill>
        <p:spPr>
          <a:xfrm>
            <a:off x="6084168" y="1340768"/>
            <a:ext cx="2298203" cy="3096344"/>
          </a:xfrm>
          <a:prstGeom prst="rect">
            <a:avLst/>
          </a:prstGeom>
        </p:spPr>
      </p:pic>
      <p:sp>
        <p:nvSpPr>
          <p:cNvPr id="7" name="TextBox 6"/>
          <p:cNvSpPr txBox="1"/>
          <p:nvPr/>
        </p:nvSpPr>
        <p:spPr>
          <a:xfrm>
            <a:off x="899592" y="1412776"/>
            <a:ext cx="1584176" cy="461665"/>
          </a:xfrm>
          <a:prstGeom prst="rect">
            <a:avLst/>
          </a:prstGeom>
          <a:noFill/>
        </p:spPr>
        <p:txBody>
          <a:bodyPr wrap="square" rtlCol="0">
            <a:spAutoFit/>
          </a:bodyPr>
          <a:lstStyle/>
          <a:p>
            <a:r>
              <a:rPr lang="en-US" dirty="0" smtClean="0"/>
              <a:t>Beaker </a:t>
            </a:r>
            <a:r>
              <a:rPr lang="en-US" dirty="0" smtClean="0">
                <a:solidFill>
                  <a:srgbClr val="000000"/>
                </a:solidFill>
              </a:rPr>
              <a:t>A</a:t>
            </a:r>
            <a:endParaRPr lang="en-US" dirty="0">
              <a:solidFill>
                <a:srgbClr val="000000"/>
              </a:solidFill>
            </a:endParaRPr>
          </a:p>
        </p:txBody>
      </p:sp>
      <p:sp>
        <p:nvSpPr>
          <p:cNvPr id="8" name="TextBox 7"/>
          <p:cNvSpPr txBox="1"/>
          <p:nvPr/>
        </p:nvSpPr>
        <p:spPr>
          <a:xfrm>
            <a:off x="3563888" y="1484784"/>
            <a:ext cx="1584176" cy="461665"/>
          </a:xfrm>
          <a:prstGeom prst="rect">
            <a:avLst/>
          </a:prstGeom>
          <a:noFill/>
        </p:spPr>
        <p:txBody>
          <a:bodyPr wrap="square" rtlCol="0">
            <a:spAutoFit/>
          </a:bodyPr>
          <a:lstStyle/>
          <a:p>
            <a:r>
              <a:rPr lang="en-US" dirty="0" smtClean="0">
                <a:solidFill>
                  <a:srgbClr val="000000"/>
                </a:solidFill>
              </a:rPr>
              <a:t>Beaker B</a:t>
            </a:r>
            <a:endParaRPr lang="en-US" dirty="0">
              <a:solidFill>
                <a:srgbClr val="000000"/>
              </a:solidFill>
            </a:endParaRPr>
          </a:p>
        </p:txBody>
      </p:sp>
      <p:sp>
        <p:nvSpPr>
          <p:cNvPr id="9" name="TextBox 8"/>
          <p:cNvSpPr txBox="1"/>
          <p:nvPr/>
        </p:nvSpPr>
        <p:spPr>
          <a:xfrm>
            <a:off x="6516216" y="1484784"/>
            <a:ext cx="1584176" cy="461665"/>
          </a:xfrm>
          <a:prstGeom prst="rect">
            <a:avLst/>
          </a:prstGeom>
          <a:noFill/>
        </p:spPr>
        <p:txBody>
          <a:bodyPr wrap="square" rtlCol="0">
            <a:spAutoFit/>
          </a:bodyPr>
          <a:lstStyle/>
          <a:p>
            <a:r>
              <a:rPr lang="en-US" dirty="0" smtClean="0">
                <a:solidFill>
                  <a:srgbClr val="000000"/>
                </a:solidFill>
              </a:rPr>
              <a:t>Beaker C</a:t>
            </a:r>
            <a:endParaRPr lang="en-US" dirty="0">
              <a:solidFill>
                <a:srgbClr val="000000"/>
              </a:solidFill>
            </a:endParaRPr>
          </a:p>
        </p:txBody>
      </p:sp>
      <p:sp>
        <p:nvSpPr>
          <p:cNvPr id="10" name="TextBox 9"/>
          <p:cNvSpPr txBox="1"/>
          <p:nvPr/>
        </p:nvSpPr>
        <p:spPr>
          <a:xfrm>
            <a:off x="3491880" y="3501008"/>
            <a:ext cx="1584176" cy="830997"/>
          </a:xfrm>
          <a:prstGeom prst="rect">
            <a:avLst/>
          </a:prstGeom>
          <a:noFill/>
        </p:spPr>
        <p:txBody>
          <a:bodyPr wrap="square" rtlCol="0">
            <a:spAutoFit/>
          </a:bodyPr>
          <a:lstStyle/>
          <a:p>
            <a:r>
              <a:rPr lang="en-US" dirty="0" smtClean="0">
                <a:solidFill>
                  <a:schemeClr val="bg1"/>
                </a:solidFill>
              </a:rPr>
              <a:t>C</a:t>
            </a:r>
            <a:r>
              <a:rPr lang="en-US" baseline="-25000" dirty="0" smtClean="0">
                <a:solidFill>
                  <a:schemeClr val="bg1"/>
                </a:solidFill>
              </a:rPr>
              <a:t>3</a:t>
            </a:r>
            <a:r>
              <a:rPr lang="en-US" dirty="0" smtClean="0">
                <a:solidFill>
                  <a:schemeClr val="bg1"/>
                </a:solidFill>
              </a:rPr>
              <a:t>H</a:t>
            </a:r>
            <a:r>
              <a:rPr lang="en-US" baseline="-25000" dirty="0" smtClean="0">
                <a:solidFill>
                  <a:schemeClr val="bg1"/>
                </a:solidFill>
              </a:rPr>
              <a:t>6</a:t>
            </a:r>
            <a:r>
              <a:rPr lang="en-US" dirty="0" smtClean="0">
                <a:solidFill>
                  <a:schemeClr val="bg1"/>
                </a:solidFill>
              </a:rPr>
              <a:t>O</a:t>
            </a:r>
          </a:p>
          <a:p>
            <a:r>
              <a:rPr lang="en-US" dirty="0" smtClean="0">
                <a:solidFill>
                  <a:schemeClr val="bg1"/>
                </a:solidFill>
              </a:rPr>
              <a:t>Acetone</a:t>
            </a:r>
            <a:endParaRPr lang="en-US" dirty="0">
              <a:solidFill>
                <a:schemeClr val="bg1"/>
              </a:solidFill>
            </a:endParaRPr>
          </a:p>
        </p:txBody>
      </p:sp>
      <p:sp>
        <p:nvSpPr>
          <p:cNvPr id="11" name="TextBox 10"/>
          <p:cNvSpPr txBox="1"/>
          <p:nvPr/>
        </p:nvSpPr>
        <p:spPr>
          <a:xfrm>
            <a:off x="1115616" y="3861048"/>
            <a:ext cx="1296144" cy="461665"/>
          </a:xfrm>
          <a:prstGeom prst="rect">
            <a:avLst/>
          </a:prstGeom>
          <a:noFill/>
        </p:spPr>
        <p:txBody>
          <a:bodyPr wrap="square" rtlCol="0">
            <a:spAutoFit/>
          </a:bodyPr>
          <a:lstStyle/>
          <a:p>
            <a:r>
              <a:rPr lang="en-US" dirty="0" smtClean="0">
                <a:solidFill>
                  <a:schemeClr val="bg1"/>
                </a:solidFill>
              </a:rPr>
              <a:t>H</a:t>
            </a:r>
            <a:r>
              <a:rPr lang="en-US" baseline="-25000" dirty="0" smtClean="0">
                <a:solidFill>
                  <a:schemeClr val="bg1"/>
                </a:solidFill>
              </a:rPr>
              <a:t>2</a:t>
            </a:r>
            <a:r>
              <a:rPr lang="en-US" dirty="0" smtClean="0">
                <a:solidFill>
                  <a:schemeClr val="bg1"/>
                </a:solidFill>
              </a:rPr>
              <a:t>O</a:t>
            </a:r>
            <a:endParaRPr lang="en-US" dirty="0">
              <a:solidFill>
                <a:schemeClr val="bg1"/>
              </a:solidFill>
            </a:endParaRPr>
          </a:p>
        </p:txBody>
      </p:sp>
      <p:sp>
        <p:nvSpPr>
          <p:cNvPr id="12" name="TextBox 11"/>
          <p:cNvSpPr txBox="1"/>
          <p:nvPr/>
        </p:nvSpPr>
        <p:spPr>
          <a:xfrm>
            <a:off x="6588224" y="3429000"/>
            <a:ext cx="1584176" cy="830997"/>
          </a:xfrm>
          <a:prstGeom prst="rect">
            <a:avLst/>
          </a:prstGeom>
          <a:noFill/>
        </p:spPr>
        <p:txBody>
          <a:bodyPr wrap="square" rtlCol="0">
            <a:spAutoFit/>
          </a:bodyPr>
          <a:lstStyle/>
          <a:p>
            <a:r>
              <a:rPr lang="en-US" dirty="0" smtClean="0">
                <a:solidFill>
                  <a:schemeClr val="bg1"/>
                </a:solidFill>
              </a:rPr>
              <a:t>C</a:t>
            </a:r>
            <a:r>
              <a:rPr lang="en-US" baseline="-25000" dirty="0" smtClean="0">
                <a:solidFill>
                  <a:schemeClr val="bg1"/>
                </a:solidFill>
              </a:rPr>
              <a:t>3</a:t>
            </a:r>
            <a:r>
              <a:rPr lang="en-US" dirty="0" smtClean="0">
                <a:solidFill>
                  <a:schemeClr val="bg1"/>
                </a:solidFill>
              </a:rPr>
              <a:t>H</a:t>
            </a:r>
            <a:r>
              <a:rPr lang="en-US" baseline="-25000" dirty="0" smtClean="0">
                <a:solidFill>
                  <a:schemeClr val="bg1"/>
                </a:solidFill>
              </a:rPr>
              <a:t>7</a:t>
            </a:r>
            <a:r>
              <a:rPr lang="en-US" dirty="0" smtClean="0">
                <a:solidFill>
                  <a:schemeClr val="bg1"/>
                </a:solidFill>
              </a:rPr>
              <a:t>OH</a:t>
            </a:r>
          </a:p>
          <a:p>
            <a:r>
              <a:rPr lang="en-US" dirty="0" smtClean="0">
                <a:solidFill>
                  <a:schemeClr val="bg1"/>
                </a:solidFill>
              </a:rPr>
              <a:t>Alcohol</a:t>
            </a:r>
            <a:endParaRPr lang="en-US" dirty="0">
              <a:solidFill>
                <a:schemeClr val="bg1"/>
              </a:solidFill>
            </a:endParaRPr>
          </a:p>
        </p:txBody>
      </p:sp>
    </p:spTree>
    <p:extLst>
      <p:ext uri="{BB962C8B-B14F-4D97-AF65-F5344CB8AC3E}">
        <p14:creationId xmlns:p14="http://schemas.microsoft.com/office/powerpoint/2010/main" val="12842246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p:txBody>
          <a:bodyPr/>
          <a:lstStyle/>
          <a:p>
            <a:r>
              <a:rPr lang="en-US" b="1" dirty="0">
                <a:solidFill>
                  <a:srgbClr val="0080FF"/>
                </a:solidFill>
              </a:rPr>
              <a:t>Inter</a:t>
            </a:r>
            <a:r>
              <a:rPr lang="en-US" dirty="0">
                <a:solidFill>
                  <a:srgbClr val="0080FF"/>
                </a:solidFill>
              </a:rPr>
              <a:t>molecular </a:t>
            </a:r>
            <a:r>
              <a:rPr lang="en-US" dirty="0" smtClean="0">
                <a:solidFill>
                  <a:srgbClr val="0080FF"/>
                </a:solidFill>
              </a:rPr>
              <a:t>Forces</a:t>
            </a:r>
            <a:endParaRPr lang="en-US" b="1" dirty="0">
              <a:solidFill>
                <a:srgbClr val="0080FF"/>
              </a:solidFill>
            </a:endParaRPr>
          </a:p>
        </p:txBody>
      </p:sp>
      <p:sp>
        <p:nvSpPr>
          <p:cNvPr id="24580" name="Rectangle 4"/>
          <p:cNvSpPr>
            <a:spLocks noGrp="1"/>
          </p:cNvSpPr>
          <p:nvPr>
            <p:ph type="body" idx="1"/>
          </p:nvPr>
        </p:nvSpPr>
        <p:spPr>
          <a:xfrm>
            <a:off x="457200" y="1268760"/>
            <a:ext cx="8229600" cy="5328592"/>
          </a:xfrm>
        </p:spPr>
        <p:txBody>
          <a:bodyPr/>
          <a:lstStyle/>
          <a:p>
            <a:r>
              <a:rPr lang="en-US" dirty="0" smtClean="0">
                <a:solidFill>
                  <a:srgbClr val="0080FF"/>
                </a:solidFill>
              </a:rPr>
              <a:t>Influence the boiling point and melting point of a substance. The stronger the force the higher the melting and boiling point.</a:t>
            </a:r>
            <a:endParaRPr lang="en-US" dirty="0">
              <a:solidFill>
                <a:srgbClr val="0080FF"/>
              </a:solidFill>
            </a:endParaRPr>
          </a:p>
        </p:txBody>
      </p:sp>
      <p:pic>
        <p:nvPicPr>
          <p:cNvPr id="2" name="Picture 1" descr="Screen Shot 2014-02-09 at 2.16.2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3429000"/>
            <a:ext cx="1358900" cy="1397000"/>
          </a:xfrm>
          <a:prstGeom prst="rect">
            <a:avLst/>
          </a:prstGeom>
        </p:spPr>
      </p:pic>
      <p:pic>
        <p:nvPicPr>
          <p:cNvPr id="6" name="Picture 5" descr="Screen Shot 2014-02-09 at 2.16.2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4437112"/>
            <a:ext cx="1358900" cy="1287760"/>
          </a:xfrm>
          <a:prstGeom prst="rect">
            <a:avLst/>
          </a:prstGeom>
        </p:spPr>
      </p:pic>
      <p:pic>
        <p:nvPicPr>
          <p:cNvPr id="8" name="Picture 7" descr="Screen Shot 2014-02-09 at 2.16.2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4" y="3068960"/>
            <a:ext cx="1358900" cy="1287760"/>
          </a:xfrm>
          <a:prstGeom prst="rect">
            <a:avLst/>
          </a:prstGeom>
        </p:spPr>
      </p:pic>
      <p:cxnSp>
        <p:nvCxnSpPr>
          <p:cNvPr id="5" name="Straight Connector 4"/>
          <p:cNvCxnSpPr/>
          <p:nvPr/>
        </p:nvCxnSpPr>
        <p:spPr>
          <a:xfrm flipH="1">
            <a:off x="2555776" y="3861048"/>
            <a:ext cx="504056" cy="720080"/>
          </a:xfrm>
          <a:prstGeom prst="line">
            <a:avLst/>
          </a:prstGeom>
          <a:ln w="50800">
            <a:prstDash val="sysDash"/>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043608" y="4581128"/>
            <a:ext cx="864096" cy="288032"/>
          </a:xfrm>
          <a:prstGeom prst="line">
            <a:avLst/>
          </a:prstGeom>
          <a:ln w="50800">
            <a:prstDash val="sysDash"/>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pic>
        <p:nvPicPr>
          <p:cNvPr id="9" name="Picture 8" descr="Screen Shot 2014-02-09 at 2.16.2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160" y="3356992"/>
            <a:ext cx="1358900" cy="1287760"/>
          </a:xfrm>
          <a:prstGeom prst="rect">
            <a:avLst/>
          </a:prstGeom>
        </p:spPr>
      </p:pic>
      <p:sp>
        <p:nvSpPr>
          <p:cNvPr id="7" name="TextBox 6"/>
          <p:cNvSpPr txBox="1"/>
          <p:nvPr/>
        </p:nvSpPr>
        <p:spPr>
          <a:xfrm>
            <a:off x="827584" y="5733256"/>
            <a:ext cx="7616963" cy="830997"/>
          </a:xfrm>
          <a:prstGeom prst="rect">
            <a:avLst/>
          </a:prstGeom>
          <a:noFill/>
        </p:spPr>
        <p:txBody>
          <a:bodyPr wrap="none" rtlCol="0">
            <a:spAutoFit/>
          </a:bodyPr>
          <a:lstStyle/>
          <a:p>
            <a:r>
              <a:rPr lang="en-US" i="1" dirty="0" smtClean="0"/>
              <a:t>*Break through </a:t>
            </a:r>
            <a:r>
              <a:rPr lang="en-US" b="1" i="1" dirty="0" smtClean="0"/>
              <a:t>inter</a:t>
            </a:r>
            <a:r>
              <a:rPr lang="en-US" i="1" dirty="0" smtClean="0"/>
              <a:t>molecular forces when going from</a:t>
            </a:r>
            <a:br>
              <a:rPr lang="en-US" i="1" dirty="0" smtClean="0"/>
            </a:br>
            <a:r>
              <a:rPr lang="en-US" i="1" dirty="0" smtClean="0"/>
              <a:t>a liquid to a gas– </a:t>
            </a:r>
            <a:r>
              <a:rPr lang="en-US" b="1" i="1" u="sng" dirty="0" smtClean="0"/>
              <a:t>NOT</a:t>
            </a:r>
            <a:r>
              <a:rPr lang="en-US" i="1" dirty="0" smtClean="0"/>
              <a:t> </a:t>
            </a:r>
            <a:r>
              <a:rPr lang="en-US" b="1" i="1" dirty="0" err="1" smtClean="0"/>
              <a:t>intra</a:t>
            </a:r>
            <a:r>
              <a:rPr lang="en-US" i="1" dirty="0" err="1" smtClean="0"/>
              <a:t>molecular</a:t>
            </a:r>
            <a:r>
              <a:rPr lang="en-US" i="1" dirty="0" smtClean="0"/>
              <a:t>!</a:t>
            </a:r>
            <a:endParaRPr lang="en-US" i="1" dirty="0"/>
          </a:p>
        </p:txBody>
      </p:sp>
      <p:cxnSp>
        <p:nvCxnSpPr>
          <p:cNvPr id="11" name="Straight Arrow Connector 10"/>
          <p:cNvCxnSpPr/>
          <p:nvPr/>
        </p:nvCxnSpPr>
        <p:spPr>
          <a:xfrm>
            <a:off x="3347864" y="4221088"/>
            <a:ext cx="252028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5" name="Picture 14" descr="Screen Shot 2014-02-09 at 2.16.2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2255373">
            <a:off x="7558126" y="4366545"/>
            <a:ext cx="1358900" cy="1397000"/>
          </a:xfrm>
          <a:prstGeom prst="rect">
            <a:avLst/>
          </a:prstGeom>
        </p:spPr>
      </p:pic>
      <p:pic>
        <p:nvPicPr>
          <p:cNvPr id="16" name="Picture 15" descr="Screen Shot 2014-02-09 at 2.16.2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667925">
            <a:off x="7741360" y="2679976"/>
            <a:ext cx="1358900" cy="1397000"/>
          </a:xfrm>
          <a:prstGeom prst="rect">
            <a:avLst/>
          </a:prstGeom>
        </p:spPr>
      </p:pic>
      <p:sp>
        <p:nvSpPr>
          <p:cNvPr id="13" name="TextBox 12"/>
          <p:cNvSpPr txBox="1"/>
          <p:nvPr/>
        </p:nvSpPr>
        <p:spPr>
          <a:xfrm>
            <a:off x="20380" y="4869160"/>
            <a:ext cx="1296144" cy="461665"/>
          </a:xfrm>
          <a:prstGeom prst="rect">
            <a:avLst/>
          </a:prstGeom>
          <a:noFill/>
        </p:spPr>
        <p:txBody>
          <a:bodyPr wrap="square" rtlCol="0">
            <a:spAutoFit/>
          </a:bodyPr>
          <a:lstStyle/>
          <a:p>
            <a:r>
              <a:rPr lang="en-US" b="1" dirty="0" smtClean="0"/>
              <a:t>liquid</a:t>
            </a:r>
            <a:endParaRPr lang="en-US" b="1" dirty="0"/>
          </a:p>
        </p:txBody>
      </p:sp>
      <p:sp>
        <p:nvSpPr>
          <p:cNvPr id="18" name="TextBox 17"/>
          <p:cNvSpPr txBox="1"/>
          <p:nvPr/>
        </p:nvSpPr>
        <p:spPr>
          <a:xfrm>
            <a:off x="6660232" y="4725144"/>
            <a:ext cx="1080120" cy="461665"/>
          </a:xfrm>
          <a:prstGeom prst="rect">
            <a:avLst/>
          </a:prstGeom>
          <a:noFill/>
        </p:spPr>
        <p:txBody>
          <a:bodyPr wrap="square" rtlCol="0">
            <a:spAutoFit/>
          </a:bodyPr>
          <a:lstStyle/>
          <a:p>
            <a:r>
              <a:rPr lang="en-US" b="1" dirty="0" smtClean="0"/>
              <a:t>gas</a:t>
            </a:r>
            <a:endParaRPr lang="en-US" b="1" dirty="0"/>
          </a:p>
        </p:txBody>
      </p:sp>
    </p:spTree>
    <p:extLst>
      <p:ext uri="{BB962C8B-B14F-4D97-AF65-F5344CB8AC3E}">
        <p14:creationId xmlns:p14="http://schemas.microsoft.com/office/powerpoint/2010/main" val="357639221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366FF"/>
                </a:solidFill>
              </a:rPr>
              <a:t>Intermolecular Forces</a:t>
            </a:r>
            <a:endParaRPr lang="en-US" dirty="0">
              <a:solidFill>
                <a:srgbClr val="3366FF"/>
              </a:solidFill>
            </a:endParaRPr>
          </a:p>
        </p:txBody>
      </p:sp>
      <p:sp>
        <p:nvSpPr>
          <p:cNvPr id="3" name="Content Placeholder 2"/>
          <p:cNvSpPr>
            <a:spLocks noGrp="1"/>
          </p:cNvSpPr>
          <p:nvPr>
            <p:ph idx="1"/>
          </p:nvPr>
        </p:nvSpPr>
        <p:spPr/>
        <p:txBody>
          <a:bodyPr/>
          <a:lstStyle/>
          <a:p>
            <a:r>
              <a:rPr lang="en-US" dirty="0" smtClean="0"/>
              <a:t>Based on your observations, which beaker held the substance with the weakest intermolecular forces?</a:t>
            </a:r>
            <a:endParaRPr lang="en-US" dirty="0"/>
          </a:p>
        </p:txBody>
      </p:sp>
    </p:spTree>
    <p:extLst>
      <p:ext uri="{BB962C8B-B14F-4D97-AF65-F5344CB8AC3E}">
        <p14:creationId xmlns:p14="http://schemas.microsoft.com/office/powerpoint/2010/main" val="55980065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3366FF"/>
                </a:solidFill>
              </a:rPr>
              <a:t>Intermolecular Forces</a:t>
            </a:r>
            <a:endParaRPr lang="en-US" b="1" dirty="0">
              <a:solidFill>
                <a:srgbClr val="3366FF"/>
              </a:solidFill>
            </a:endParaRPr>
          </a:p>
        </p:txBody>
      </p:sp>
      <p:sp>
        <p:nvSpPr>
          <p:cNvPr id="3" name="Content Placeholder 2"/>
          <p:cNvSpPr>
            <a:spLocks noGrp="1"/>
          </p:cNvSpPr>
          <p:nvPr>
            <p:ph idx="1"/>
          </p:nvPr>
        </p:nvSpPr>
        <p:spPr/>
        <p:txBody>
          <a:bodyPr/>
          <a:lstStyle/>
          <a:p>
            <a:r>
              <a:rPr lang="en-US" sz="3600" dirty="0" smtClean="0">
                <a:solidFill>
                  <a:srgbClr val="3366FF"/>
                </a:solidFill>
              </a:rPr>
              <a:t>4 different types of intermolecular forces exist</a:t>
            </a:r>
          </a:p>
          <a:p>
            <a:pPr lvl="1"/>
            <a:r>
              <a:rPr lang="en-US" sz="3200" dirty="0" smtClean="0">
                <a:solidFill>
                  <a:srgbClr val="3366FF"/>
                </a:solidFill>
              </a:rPr>
              <a:t>Ionic</a:t>
            </a:r>
          </a:p>
          <a:p>
            <a:pPr lvl="1"/>
            <a:r>
              <a:rPr lang="en-US" sz="3200" dirty="0" smtClean="0">
                <a:solidFill>
                  <a:srgbClr val="3366FF"/>
                </a:solidFill>
              </a:rPr>
              <a:t>Hydrogen</a:t>
            </a:r>
          </a:p>
          <a:p>
            <a:pPr lvl="1"/>
            <a:r>
              <a:rPr lang="en-US" sz="3200" dirty="0" smtClean="0">
                <a:solidFill>
                  <a:srgbClr val="3366FF"/>
                </a:solidFill>
              </a:rPr>
              <a:t>Dipole-Dipole</a:t>
            </a:r>
          </a:p>
          <a:p>
            <a:pPr lvl="1"/>
            <a:r>
              <a:rPr lang="en-US" sz="3200" dirty="0" smtClean="0">
                <a:solidFill>
                  <a:srgbClr val="3366FF"/>
                </a:solidFill>
              </a:rPr>
              <a:t>Dispersion</a:t>
            </a:r>
          </a:p>
          <a:p>
            <a:pPr lvl="1"/>
            <a:endParaRPr lang="en-US" dirty="0" smtClean="0"/>
          </a:p>
          <a:p>
            <a:pPr lvl="1"/>
            <a:endParaRPr lang="en-US" dirty="0"/>
          </a:p>
        </p:txBody>
      </p:sp>
    </p:spTree>
    <p:extLst>
      <p:ext uri="{BB962C8B-B14F-4D97-AF65-F5344CB8AC3E}">
        <p14:creationId xmlns:p14="http://schemas.microsoft.com/office/powerpoint/2010/main" val="335470833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3366FF"/>
                </a:solidFill>
              </a:rPr>
              <a:t>Intermolecular Forces: Card Sort</a:t>
            </a:r>
            <a:endParaRPr lang="en-US" b="1" dirty="0">
              <a:solidFill>
                <a:srgbClr val="3366FF"/>
              </a:solidFill>
            </a:endParaRPr>
          </a:p>
        </p:txBody>
      </p:sp>
      <p:sp>
        <p:nvSpPr>
          <p:cNvPr id="3" name="Content Placeholder 2"/>
          <p:cNvSpPr>
            <a:spLocks noGrp="1"/>
          </p:cNvSpPr>
          <p:nvPr>
            <p:ph idx="1"/>
          </p:nvPr>
        </p:nvSpPr>
        <p:spPr/>
        <p:txBody>
          <a:bodyPr/>
          <a:lstStyle/>
          <a:p>
            <a:r>
              <a:rPr lang="en-US" dirty="0" smtClean="0"/>
              <a:t>With your elbow partner take the cards out of your bag and sort them into 4 different groups.</a:t>
            </a:r>
          </a:p>
          <a:p>
            <a:pPr lvl="1"/>
            <a:r>
              <a:rPr lang="en-US" dirty="0" smtClean="0"/>
              <a:t>How did you sort the cards?</a:t>
            </a:r>
          </a:p>
          <a:p>
            <a:pPr lvl="1"/>
            <a:r>
              <a:rPr lang="en-US" dirty="0" smtClean="0"/>
              <a:t>Why did you choose to sort them this way?</a:t>
            </a:r>
            <a:endParaRPr lang="en-US" dirty="0"/>
          </a:p>
        </p:txBody>
      </p:sp>
    </p:spTree>
    <p:extLst>
      <p:ext uri="{BB962C8B-B14F-4D97-AF65-F5344CB8AC3E}">
        <p14:creationId xmlns:p14="http://schemas.microsoft.com/office/powerpoint/2010/main" val="86803043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26"/>
          <p:cNvSpPr>
            <a:spLocks noGrp="1"/>
          </p:cNvSpPr>
          <p:nvPr>
            <p:ph type="title"/>
          </p:nvPr>
        </p:nvSpPr>
        <p:spPr/>
        <p:txBody>
          <a:bodyPr/>
          <a:lstStyle/>
          <a:p>
            <a:r>
              <a:rPr lang="en-US" u="sng" dirty="0" smtClean="0">
                <a:solidFill>
                  <a:srgbClr val="0080FF"/>
                </a:solidFill>
              </a:rPr>
              <a:t>Dispersion </a:t>
            </a:r>
            <a:r>
              <a:rPr lang="en-US" u="sng" dirty="0">
                <a:solidFill>
                  <a:srgbClr val="0080FF"/>
                </a:solidFill>
              </a:rPr>
              <a:t>Forces</a:t>
            </a:r>
          </a:p>
        </p:txBody>
      </p:sp>
      <p:sp>
        <p:nvSpPr>
          <p:cNvPr id="20483" name="Rectangle 1027"/>
          <p:cNvSpPr>
            <a:spLocks noGrp="1"/>
          </p:cNvSpPr>
          <p:nvPr>
            <p:ph type="body" idx="1"/>
          </p:nvPr>
        </p:nvSpPr>
        <p:spPr>
          <a:xfrm>
            <a:off x="457200" y="1412776"/>
            <a:ext cx="8229600" cy="4713387"/>
          </a:xfrm>
        </p:spPr>
        <p:txBody>
          <a:bodyPr/>
          <a:lstStyle/>
          <a:p>
            <a:pPr>
              <a:lnSpc>
                <a:spcPct val="90000"/>
              </a:lnSpc>
            </a:pPr>
            <a:r>
              <a:rPr lang="en-US" sz="2800" dirty="0">
                <a:solidFill>
                  <a:srgbClr val="0080FF"/>
                </a:solidFill>
              </a:rPr>
              <a:t>Occur between </a:t>
            </a:r>
            <a:r>
              <a:rPr lang="en-US" sz="2800" dirty="0" smtClean="0">
                <a:solidFill>
                  <a:srgbClr val="0080FF"/>
                </a:solidFill>
              </a:rPr>
              <a:t>nonpolar covalent compounds.</a:t>
            </a:r>
            <a:endParaRPr lang="en-US" sz="2800" dirty="0">
              <a:solidFill>
                <a:srgbClr val="0080FF"/>
              </a:solidFill>
            </a:endParaRPr>
          </a:p>
          <a:p>
            <a:pPr>
              <a:lnSpc>
                <a:spcPct val="90000"/>
              </a:lnSpc>
            </a:pPr>
            <a:r>
              <a:rPr lang="en-US" sz="2800" dirty="0" smtClean="0">
                <a:solidFill>
                  <a:srgbClr val="0080FF"/>
                </a:solidFill>
              </a:rPr>
              <a:t>Result from </a:t>
            </a:r>
            <a:r>
              <a:rPr lang="en-US" sz="2800" u="sng" dirty="0" smtClean="0">
                <a:solidFill>
                  <a:srgbClr val="0080FF"/>
                </a:solidFill>
              </a:rPr>
              <a:t>temporary</a:t>
            </a:r>
            <a:r>
              <a:rPr lang="en-US" sz="2800" dirty="0" smtClean="0">
                <a:solidFill>
                  <a:srgbClr val="0080FF"/>
                </a:solidFill>
              </a:rPr>
              <a:t> dipoles </a:t>
            </a:r>
            <a:r>
              <a:rPr lang="en-US" sz="2800" b="1" dirty="0" smtClean="0">
                <a:solidFill>
                  <a:srgbClr val="0080FF"/>
                </a:solidFill>
              </a:rPr>
              <a:t>within </a:t>
            </a:r>
            <a:r>
              <a:rPr lang="en-US" sz="2800" dirty="0" smtClean="0">
                <a:solidFill>
                  <a:srgbClr val="0080FF"/>
                </a:solidFill>
              </a:rPr>
              <a:t>the nonpolar molecules</a:t>
            </a:r>
          </a:p>
          <a:p>
            <a:pPr>
              <a:lnSpc>
                <a:spcPct val="90000"/>
              </a:lnSpc>
            </a:pPr>
            <a:r>
              <a:rPr lang="en-US" sz="2800" dirty="0" smtClean="0">
                <a:solidFill>
                  <a:srgbClr val="0080FF"/>
                </a:solidFill>
              </a:rPr>
              <a:t>Weakest intermolecular force</a:t>
            </a:r>
          </a:p>
          <a:p>
            <a:pPr>
              <a:lnSpc>
                <a:spcPct val="90000"/>
              </a:lnSpc>
            </a:pPr>
            <a:r>
              <a:rPr lang="en-US" sz="2800" dirty="0" smtClean="0">
                <a:solidFill>
                  <a:srgbClr val="0080FF"/>
                </a:solidFill>
              </a:rPr>
              <a:t>Examples: F---F, </a:t>
            </a:r>
            <a:r>
              <a:rPr lang="en-US" sz="2800" dirty="0" err="1" smtClean="0">
                <a:solidFill>
                  <a:srgbClr val="0080FF"/>
                </a:solidFill>
              </a:rPr>
              <a:t>Cl</a:t>
            </a:r>
            <a:r>
              <a:rPr lang="en-US" sz="2800" dirty="0" smtClean="0">
                <a:solidFill>
                  <a:srgbClr val="0080FF"/>
                </a:solidFill>
              </a:rPr>
              <a:t>---</a:t>
            </a:r>
            <a:r>
              <a:rPr lang="en-US" sz="2800" dirty="0" err="1" smtClean="0">
                <a:solidFill>
                  <a:srgbClr val="0080FF"/>
                </a:solidFill>
              </a:rPr>
              <a:t>Cl</a:t>
            </a:r>
            <a:r>
              <a:rPr lang="en-US" sz="2800" dirty="0" smtClean="0">
                <a:solidFill>
                  <a:srgbClr val="0080FF"/>
                </a:solidFill>
              </a:rPr>
              <a:t>, Br---Br</a:t>
            </a:r>
            <a:endParaRPr lang="en-US" sz="2800" dirty="0">
              <a:solidFill>
                <a:srgbClr val="0080FF"/>
              </a:solidFill>
            </a:endParaRPr>
          </a:p>
          <a:p>
            <a:pPr marL="0" indent="0">
              <a:lnSpc>
                <a:spcPct val="90000"/>
              </a:lnSpc>
              <a:buNone/>
            </a:pPr>
            <a:endParaRPr lang="en-US" sz="2800" dirty="0"/>
          </a:p>
          <a:p>
            <a:pPr>
              <a:lnSpc>
                <a:spcPct val="90000"/>
              </a:lnSpc>
              <a:buFont typeface="Arial" charset="0"/>
              <a:buNone/>
            </a:pPr>
            <a:endParaRPr lang="en-US" sz="2800" dirty="0"/>
          </a:p>
          <a:p>
            <a:pPr>
              <a:lnSpc>
                <a:spcPct val="90000"/>
              </a:lnSpc>
              <a:buFont typeface="Arial" charset="0"/>
              <a:buNone/>
            </a:pPr>
            <a:endParaRPr lang="en-US" sz="2800" dirty="0"/>
          </a:p>
          <a:p>
            <a:pPr>
              <a:lnSpc>
                <a:spcPct val="90000"/>
              </a:lnSpc>
              <a:buFont typeface="Arial" charset="0"/>
              <a:buNone/>
            </a:pPr>
            <a:r>
              <a:rPr lang="en-US" sz="2800" dirty="0"/>
              <a:t>						---</a:t>
            </a:r>
          </a:p>
        </p:txBody>
      </p:sp>
      <p:pic>
        <p:nvPicPr>
          <p:cNvPr id="20484" name="Picture 1028" descr="Picture 19"/>
          <p:cNvPicPr>
            <a:picLocks noChangeAspect="1" noChangeArrowheads="1"/>
          </p:cNvPicPr>
          <p:nvPr/>
        </p:nvPicPr>
        <p:blipFill>
          <a:blip r:embed="rId2"/>
          <a:srcRect/>
          <a:stretch>
            <a:fillRect/>
          </a:stretch>
        </p:blipFill>
        <p:spPr bwMode="auto">
          <a:xfrm>
            <a:off x="1905000" y="4267200"/>
            <a:ext cx="5407025" cy="1927225"/>
          </a:xfrm>
          <a:prstGeom prst="rect">
            <a:avLst/>
          </a:prstGeom>
          <a:noFill/>
        </p:spPr>
      </p:pic>
      <p:sp>
        <p:nvSpPr>
          <p:cNvPr id="20485" name="Text Box 1029"/>
          <p:cNvSpPr txBox="1">
            <a:spLocks noChangeArrowheads="1"/>
          </p:cNvSpPr>
          <p:nvPr/>
        </p:nvSpPr>
        <p:spPr bwMode="auto">
          <a:xfrm>
            <a:off x="4114800" y="5105400"/>
            <a:ext cx="685800" cy="457200"/>
          </a:xfrm>
          <a:prstGeom prst="rect">
            <a:avLst/>
          </a:prstGeom>
          <a:noFill/>
          <a:ln w="9525">
            <a:noFill/>
            <a:miter lim="800000"/>
            <a:headEnd/>
            <a:tailEnd/>
          </a:ln>
        </p:spPr>
        <p:txBody>
          <a:bodyPr>
            <a:prstTxWarp prst="textNoShape">
              <a:avLst/>
            </a:prstTxWarp>
            <a:spAutoFit/>
          </a:bodyPr>
          <a:lstStyle/>
          <a:p>
            <a:pPr>
              <a:spcBef>
                <a:spcPct val="50000"/>
              </a:spcBef>
            </a:pPr>
            <a:endParaRPr lang="en-US"/>
          </a:p>
        </p:txBody>
      </p:sp>
      <p:sp>
        <p:nvSpPr>
          <p:cNvPr id="20486" name="Text Box 1030"/>
          <p:cNvSpPr txBox="1">
            <a:spLocks noChangeArrowheads="1"/>
          </p:cNvSpPr>
          <p:nvPr/>
        </p:nvSpPr>
        <p:spPr bwMode="auto">
          <a:xfrm>
            <a:off x="4114800" y="5029200"/>
            <a:ext cx="6096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a:t>----</a:t>
            </a:r>
          </a:p>
        </p:txBody>
      </p:sp>
      <p:sp>
        <p:nvSpPr>
          <p:cNvPr id="20487" name="Rectangle 1031"/>
          <p:cNvSpPr>
            <a:spLocks noChangeArrowheads="1"/>
          </p:cNvSpPr>
          <p:nvPr/>
        </p:nvSpPr>
        <p:spPr bwMode="auto">
          <a:xfrm>
            <a:off x="1219200" y="6019800"/>
            <a:ext cx="2672526" cy="830997"/>
          </a:xfrm>
          <a:prstGeom prst="rect">
            <a:avLst/>
          </a:prstGeom>
          <a:noFill/>
          <a:ln w="9525">
            <a:noFill/>
            <a:miter lim="800000"/>
            <a:headEnd/>
            <a:tailEnd/>
          </a:ln>
        </p:spPr>
        <p:txBody>
          <a:bodyPr wrap="none">
            <a:prstTxWarp prst="textNoShape">
              <a:avLst/>
            </a:prstTxWarp>
            <a:spAutoFit/>
          </a:bodyPr>
          <a:lstStyle/>
          <a:p>
            <a:r>
              <a:rPr lang="en-US" dirty="0" smtClean="0"/>
              <a:t>Nonpolar covalent</a:t>
            </a:r>
            <a:br>
              <a:rPr lang="en-US" dirty="0" smtClean="0"/>
            </a:br>
            <a:r>
              <a:rPr lang="en-US" dirty="0" smtClean="0"/>
              <a:t>compound</a:t>
            </a:r>
            <a:endParaRPr lang="en-US" dirty="0"/>
          </a:p>
        </p:txBody>
      </p:sp>
      <p:sp>
        <p:nvSpPr>
          <p:cNvPr id="20488" name="Rectangle 1032"/>
          <p:cNvSpPr>
            <a:spLocks noChangeArrowheads="1"/>
          </p:cNvSpPr>
          <p:nvPr/>
        </p:nvSpPr>
        <p:spPr bwMode="auto">
          <a:xfrm>
            <a:off x="6136296" y="5995372"/>
            <a:ext cx="2672526" cy="830997"/>
          </a:xfrm>
          <a:prstGeom prst="rect">
            <a:avLst/>
          </a:prstGeom>
          <a:noFill/>
          <a:ln w="9525">
            <a:noFill/>
            <a:miter lim="800000"/>
            <a:headEnd/>
            <a:tailEnd/>
          </a:ln>
        </p:spPr>
        <p:txBody>
          <a:bodyPr wrap="none">
            <a:prstTxWarp prst="textNoShape">
              <a:avLst/>
            </a:prstTxWarp>
            <a:spAutoFit/>
          </a:bodyPr>
          <a:lstStyle/>
          <a:p>
            <a:r>
              <a:rPr lang="en-US" dirty="0" smtClean="0"/>
              <a:t>Nonpolar covalent </a:t>
            </a:r>
          </a:p>
          <a:p>
            <a:r>
              <a:rPr lang="en-US" dirty="0" smtClean="0"/>
              <a:t>compounds</a:t>
            </a:r>
            <a:endParaRPr lang="en-US" dirty="0"/>
          </a:p>
        </p:txBody>
      </p:sp>
      <p:sp>
        <p:nvSpPr>
          <p:cNvPr id="20489" name="Rectangle 1033"/>
          <p:cNvSpPr>
            <a:spLocks noChangeArrowheads="1"/>
          </p:cNvSpPr>
          <p:nvPr/>
        </p:nvSpPr>
        <p:spPr bwMode="auto">
          <a:xfrm>
            <a:off x="3923928" y="6027003"/>
            <a:ext cx="1638640" cy="830997"/>
          </a:xfrm>
          <a:prstGeom prst="rect">
            <a:avLst/>
          </a:prstGeom>
          <a:noFill/>
          <a:ln w="9525">
            <a:noFill/>
            <a:miter lim="800000"/>
            <a:headEnd/>
            <a:tailEnd/>
          </a:ln>
        </p:spPr>
        <p:txBody>
          <a:bodyPr wrap="none">
            <a:prstTxWarp prst="textNoShape">
              <a:avLst/>
            </a:prstTxWarp>
            <a:spAutoFit/>
          </a:bodyPr>
          <a:lstStyle/>
          <a:p>
            <a:r>
              <a:rPr lang="en-US" dirty="0" smtClean="0"/>
              <a:t>Dispersion</a:t>
            </a:r>
            <a:br>
              <a:rPr lang="en-US" dirty="0" smtClean="0"/>
            </a:br>
            <a:r>
              <a:rPr lang="en-US" dirty="0" smtClean="0"/>
              <a:t>Force</a:t>
            </a:r>
            <a:endParaRPr lang="en-US" dirty="0"/>
          </a:p>
        </p:txBody>
      </p:sp>
      <p:cxnSp>
        <p:nvCxnSpPr>
          <p:cNvPr id="20491" name="AutoShape 1035"/>
          <p:cNvCxnSpPr>
            <a:cxnSpLocks noChangeShapeType="1"/>
            <a:endCxn id="20486" idx="2"/>
          </p:cNvCxnSpPr>
          <p:nvPr/>
        </p:nvCxnSpPr>
        <p:spPr bwMode="auto">
          <a:xfrm flipH="1" flipV="1">
            <a:off x="4419600" y="5486400"/>
            <a:ext cx="80392" cy="606896"/>
          </a:xfrm>
          <a:prstGeom prst="straightConnector1">
            <a:avLst/>
          </a:prstGeom>
          <a:noFill/>
          <a:ln w="9525">
            <a:solidFill>
              <a:schemeClr val="tx1"/>
            </a:solidFill>
            <a:round/>
            <a:headEnd/>
            <a:tailEnd type="triangle" w="med" len="med"/>
          </a:ln>
        </p:spPr>
      </p:cxnSp>
      <p:sp>
        <p:nvSpPr>
          <p:cNvPr id="20493" name="Line 1037"/>
          <p:cNvSpPr>
            <a:spLocks noChangeShapeType="1"/>
          </p:cNvSpPr>
          <p:nvPr/>
        </p:nvSpPr>
        <p:spPr bwMode="auto">
          <a:xfrm flipV="1">
            <a:off x="2514600" y="5733256"/>
            <a:ext cx="329208" cy="286544"/>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0494" name="Line 1038"/>
          <p:cNvSpPr>
            <a:spLocks noChangeShapeType="1"/>
          </p:cNvSpPr>
          <p:nvPr/>
        </p:nvSpPr>
        <p:spPr bwMode="auto">
          <a:xfrm flipH="1" flipV="1">
            <a:off x="6804248" y="5661248"/>
            <a:ext cx="392832" cy="282352"/>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7646524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48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4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26"/>
          <p:cNvSpPr>
            <a:spLocks noGrp="1"/>
          </p:cNvSpPr>
          <p:nvPr>
            <p:ph type="title"/>
          </p:nvPr>
        </p:nvSpPr>
        <p:spPr>
          <a:xfrm>
            <a:off x="467544" y="0"/>
            <a:ext cx="8229600" cy="1143000"/>
          </a:xfrm>
        </p:spPr>
        <p:txBody>
          <a:bodyPr/>
          <a:lstStyle/>
          <a:p>
            <a:r>
              <a:rPr lang="en-US" u="sng" dirty="0">
                <a:solidFill>
                  <a:srgbClr val="0080FF"/>
                </a:solidFill>
              </a:rPr>
              <a:t>Dipole-Dipole</a:t>
            </a:r>
          </a:p>
        </p:txBody>
      </p:sp>
      <p:sp>
        <p:nvSpPr>
          <p:cNvPr id="21507" name="Rectangle 1027"/>
          <p:cNvSpPr>
            <a:spLocks noGrp="1"/>
          </p:cNvSpPr>
          <p:nvPr>
            <p:ph type="body" idx="1"/>
          </p:nvPr>
        </p:nvSpPr>
        <p:spPr>
          <a:xfrm>
            <a:off x="457200" y="836712"/>
            <a:ext cx="8229600" cy="5289451"/>
          </a:xfrm>
        </p:spPr>
        <p:txBody>
          <a:bodyPr/>
          <a:lstStyle/>
          <a:p>
            <a:r>
              <a:rPr lang="en-US" sz="2800" dirty="0">
                <a:solidFill>
                  <a:srgbClr val="0080FF"/>
                </a:solidFill>
              </a:rPr>
              <a:t>Occurs between molecules that have polar covalent </a:t>
            </a:r>
            <a:r>
              <a:rPr lang="en-US" sz="2800" b="1" dirty="0" err="1">
                <a:solidFill>
                  <a:srgbClr val="0080FF"/>
                </a:solidFill>
              </a:rPr>
              <a:t>intra</a:t>
            </a:r>
            <a:r>
              <a:rPr lang="en-US" sz="2800" dirty="0" err="1">
                <a:solidFill>
                  <a:srgbClr val="0080FF"/>
                </a:solidFill>
              </a:rPr>
              <a:t>molecular</a:t>
            </a:r>
            <a:r>
              <a:rPr lang="en-US" sz="2800" dirty="0">
                <a:solidFill>
                  <a:srgbClr val="0080FF"/>
                </a:solidFill>
              </a:rPr>
              <a:t> </a:t>
            </a:r>
            <a:r>
              <a:rPr lang="en-US" sz="2800" dirty="0" smtClean="0">
                <a:solidFill>
                  <a:srgbClr val="0080FF"/>
                </a:solidFill>
              </a:rPr>
              <a:t>forces</a:t>
            </a:r>
            <a:endParaRPr lang="en-US" sz="2800" dirty="0">
              <a:solidFill>
                <a:srgbClr val="0080FF"/>
              </a:solidFill>
            </a:endParaRPr>
          </a:p>
          <a:p>
            <a:r>
              <a:rPr lang="en-US" sz="2800" dirty="0" smtClean="0">
                <a:solidFill>
                  <a:srgbClr val="0080FF"/>
                </a:solidFill>
              </a:rPr>
              <a:t>Partially positive </a:t>
            </a:r>
            <a:r>
              <a:rPr lang="en-US" sz="2800" dirty="0">
                <a:solidFill>
                  <a:srgbClr val="0080FF"/>
                </a:solidFill>
              </a:rPr>
              <a:t>end of one molecule attracts the </a:t>
            </a:r>
            <a:r>
              <a:rPr lang="en-US" sz="2800" dirty="0" smtClean="0">
                <a:solidFill>
                  <a:srgbClr val="0080FF"/>
                </a:solidFill>
              </a:rPr>
              <a:t>partially negative </a:t>
            </a:r>
            <a:r>
              <a:rPr lang="en-US" sz="2800" dirty="0">
                <a:solidFill>
                  <a:srgbClr val="0080FF"/>
                </a:solidFill>
              </a:rPr>
              <a:t>end of a neighboring </a:t>
            </a:r>
            <a:r>
              <a:rPr lang="en-US" sz="2800" dirty="0" smtClean="0">
                <a:solidFill>
                  <a:srgbClr val="0080FF"/>
                </a:solidFill>
              </a:rPr>
              <a:t>molecule</a:t>
            </a:r>
          </a:p>
          <a:p>
            <a:r>
              <a:rPr lang="en-US" sz="2800" dirty="0" smtClean="0">
                <a:solidFill>
                  <a:srgbClr val="0080FF"/>
                </a:solidFill>
              </a:rPr>
              <a:t>Stronger than dispersion forces</a:t>
            </a:r>
          </a:p>
          <a:p>
            <a:r>
              <a:rPr lang="en-US" sz="2800" dirty="0" smtClean="0">
                <a:solidFill>
                  <a:srgbClr val="0080FF"/>
                </a:solidFill>
              </a:rPr>
              <a:t>Examples: C---</a:t>
            </a:r>
            <a:r>
              <a:rPr lang="en-US" sz="2800" dirty="0" err="1" smtClean="0">
                <a:solidFill>
                  <a:srgbClr val="0080FF"/>
                </a:solidFill>
              </a:rPr>
              <a:t>Cl</a:t>
            </a:r>
            <a:r>
              <a:rPr lang="en-US" sz="2800" dirty="0" smtClean="0">
                <a:solidFill>
                  <a:srgbClr val="0080FF"/>
                </a:solidFill>
              </a:rPr>
              <a:t>, Br---</a:t>
            </a:r>
            <a:r>
              <a:rPr lang="en-US" sz="2800" dirty="0" err="1" smtClean="0">
                <a:solidFill>
                  <a:srgbClr val="0080FF"/>
                </a:solidFill>
              </a:rPr>
              <a:t>Cl</a:t>
            </a:r>
            <a:r>
              <a:rPr lang="en-US" sz="2800" dirty="0" smtClean="0">
                <a:solidFill>
                  <a:srgbClr val="0080FF"/>
                </a:solidFill>
              </a:rPr>
              <a:t>, C---O</a:t>
            </a:r>
            <a:endParaRPr lang="en-US" dirty="0">
              <a:solidFill>
                <a:srgbClr val="0080FF"/>
              </a:solidFill>
            </a:endParaRPr>
          </a:p>
        </p:txBody>
      </p:sp>
      <p:pic>
        <p:nvPicPr>
          <p:cNvPr id="21508" name="Picture 1028" descr="Picture 18"/>
          <p:cNvPicPr>
            <a:picLocks noChangeAspect="1" noChangeArrowheads="1"/>
          </p:cNvPicPr>
          <p:nvPr/>
        </p:nvPicPr>
        <p:blipFill>
          <a:blip r:embed="rId2"/>
          <a:srcRect/>
          <a:stretch>
            <a:fillRect/>
          </a:stretch>
        </p:blipFill>
        <p:spPr bwMode="auto">
          <a:xfrm>
            <a:off x="1763688" y="4077072"/>
            <a:ext cx="5608638" cy="2448272"/>
          </a:xfrm>
          <a:prstGeom prst="rect">
            <a:avLst/>
          </a:prstGeom>
          <a:noFill/>
        </p:spPr>
      </p:pic>
      <p:sp>
        <p:nvSpPr>
          <p:cNvPr id="21509" name="Rectangle 1029"/>
          <p:cNvSpPr>
            <a:spLocks noChangeArrowheads="1"/>
          </p:cNvSpPr>
          <p:nvPr/>
        </p:nvSpPr>
        <p:spPr bwMode="auto">
          <a:xfrm>
            <a:off x="5076056" y="4293096"/>
            <a:ext cx="596900" cy="457200"/>
          </a:xfrm>
          <a:prstGeom prst="rect">
            <a:avLst/>
          </a:prstGeom>
          <a:noFill/>
          <a:ln w="9525">
            <a:noFill/>
            <a:miter lim="800000"/>
            <a:headEnd/>
            <a:tailEnd/>
          </a:ln>
        </p:spPr>
        <p:txBody>
          <a:bodyPr wrap="none">
            <a:prstTxWarp prst="textNoShape">
              <a:avLst/>
            </a:prstTxWarp>
            <a:spAutoFit/>
          </a:bodyPr>
          <a:lstStyle/>
          <a:p>
            <a:r>
              <a:rPr lang="en-US" dirty="0">
                <a:sym typeface="Symbol" charset="2"/>
              </a:rPr>
              <a:t></a:t>
            </a:r>
            <a:r>
              <a:rPr lang="en-US" dirty="0"/>
              <a:t> +</a:t>
            </a:r>
          </a:p>
        </p:txBody>
      </p:sp>
      <p:sp>
        <p:nvSpPr>
          <p:cNvPr id="21510" name="Rectangle 1030"/>
          <p:cNvSpPr>
            <a:spLocks noChangeArrowheads="1"/>
          </p:cNvSpPr>
          <p:nvPr/>
        </p:nvSpPr>
        <p:spPr bwMode="auto">
          <a:xfrm>
            <a:off x="2051720" y="4365104"/>
            <a:ext cx="596900" cy="457200"/>
          </a:xfrm>
          <a:prstGeom prst="rect">
            <a:avLst/>
          </a:prstGeom>
          <a:noFill/>
          <a:ln w="9525">
            <a:noFill/>
            <a:miter lim="800000"/>
            <a:headEnd/>
            <a:tailEnd/>
          </a:ln>
        </p:spPr>
        <p:txBody>
          <a:bodyPr wrap="none">
            <a:prstTxWarp prst="textNoShape">
              <a:avLst/>
            </a:prstTxWarp>
            <a:spAutoFit/>
          </a:bodyPr>
          <a:lstStyle/>
          <a:p>
            <a:r>
              <a:rPr lang="en-US" dirty="0">
                <a:sym typeface="Symbol" charset="2"/>
              </a:rPr>
              <a:t></a:t>
            </a:r>
            <a:r>
              <a:rPr lang="en-US" dirty="0"/>
              <a:t> +</a:t>
            </a:r>
          </a:p>
        </p:txBody>
      </p:sp>
      <p:sp>
        <p:nvSpPr>
          <p:cNvPr id="21512" name="Rectangle 1032"/>
          <p:cNvSpPr>
            <a:spLocks noChangeArrowheads="1"/>
          </p:cNvSpPr>
          <p:nvPr/>
        </p:nvSpPr>
        <p:spPr bwMode="auto">
          <a:xfrm>
            <a:off x="3779912" y="4437112"/>
            <a:ext cx="520700" cy="457200"/>
          </a:xfrm>
          <a:prstGeom prst="rect">
            <a:avLst/>
          </a:prstGeom>
          <a:noFill/>
          <a:ln w="9525">
            <a:noFill/>
            <a:miter lim="800000"/>
            <a:headEnd/>
            <a:tailEnd/>
          </a:ln>
        </p:spPr>
        <p:txBody>
          <a:bodyPr>
            <a:prstTxWarp prst="textNoShape">
              <a:avLst/>
            </a:prstTxWarp>
            <a:spAutoFit/>
          </a:bodyPr>
          <a:lstStyle/>
          <a:p>
            <a:r>
              <a:rPr lang="en-US" dirty="0">
                <a:sym typeface="Symbol" charset="2"/>
              </a:rPr>
              <a:t></a:t>
            </a:r>
            <a:r>
              <a:rPr lang="en-US" dirty="0"/>
              <a:t> -</a:t>
            </a:r>
          </a:p>
        </p:txBody>
      </p:sp>
      <p:sp>
        <p:nvSpPr>
          <p:cNvPr id="21513" name="Rectangle 1033"/>
          <p:cNvSpPr>
            <a:spLocks noChangeArrowheads="1"/>
          </p:cNvSpPr>
          <p:nvPr/>
        </p:nvSpPr>
        <p:spPr bwMode="auto">
          <a:xfrm>
            <a:off x="6372200" y="4221088"/>
            <a:ext cx="520700" cy="457200"/>
          </a:xfrm>
          <a:prstGeom prst="rect">
            <a:avLst/>
          </a:prstGeom>
          <a:noFill/>
          <a:ln w="9525">
            <a:noFill/>
            <a:miter lim="800000"/>
            <a:headEnd/>
            <a:tailEnd/>
          </a:ln>
        </p:spPr>
        <p:txBody>
          <a:bodyPr wrap="none">
            <a:prstTxWarp prst="textNoShape">
              <a:avLst/>
            </a:prstTxWarp>
            <a:spAutoFit/>
          </a:bodyPr>
          <a:lstStyle/>
          <a:p>
            <a:r>
              <a:rPr lang="en-US" dirty="0">
                <a:sym typeface="Symbol" charset="2"/>
              </a:rPr>
              <a:t></a:t>
            </a:r>
            <a:r>
              <a:rPr lang="en-US" dirty="0"/>
              <a:t> -</a:t>
            </a:r>
          </a:p>
        </p:txBody>
      </p:sp>
      <p:sp>
        <p:nvSpPr>
          <p:cNvPr id="21514" name="Rectangle 1034"/>
          <p:cNvSpPr>
            <a:spLocks noChangeArrowheads="1"/>
          </p:cNvSpPr>
          <p:nvPr/>
        </p:nvSpPr>
        <p:spPr bwMode="auto">
          <a:xfrm>
            <a:off x="2555776" y="6021288"/>
            <a:ext cx="2014538" cy="457200"/>
          </a:xfrm>
          <a:prstGeom prst="rect">
            <a:avLst/>
          </a:prstGeom>
          <a:noFill/>
          <a:ln w="9525">
            <a:noFill/>
            <a:miter lim="800000"/>
            <a:headEnd/>
            <a:tailEnd/>
          </a:ln>
        </p:spPr>
        <p:txBody>
          <a:bodyPr wrap="none">
            <a:prstTxWarp prst="textNoShape">
              <a:avLst/>
            </a:prstTxWarp>
            <a:spAutoFit/>
          </a:bodyPr>
          <a:lstStyle/>
          <a:p>
            <a:r>
              <a:rPr lang="en-US" dirty="0"/>
              <a:t>Dipole-Dipole</a:t>
            </a:r>
          </a:p>
        </p:txBody>
      </p:sp>
      <p:sp>
        <p:nvSpPr>
          <p:cNvPr id="21515" name="Line 1035"/>
          <p:cNvSpPr>
            <a:spLocks noChangeShapeType="1"/>
          </p:cNvSpPr>
          <p:nvPr/>
        </p:nvSpPr>
        <p:spPr bwMode="auto">
          <a:xfrm flipV="1">
            <a:off x="3707904" y="5301208"/>
            <a:ext cx="720080" cy="72008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 name="TextBox 1"/>
          <p:cNvSpPr txBox="1"/>
          <p:nvPr/>
        </p:nvSpPr>
        <p:spPr>
          <a:xfrm>
            <a:off x="4067944" y="5661248"/>
            <a:ext cx="1152128" cy="461665"/>
          </a:xfrm>
          <a:prstGeom prst="rect">
            <a:avLst/>
          </a:prstGeom>
          <a:solidFill>
            <a:schemeClr val="bg1"/>
          </a:solidFill>
        </p:spPr>
        <p:txBody>
          <a:bodyPr wrap="square" rtlCol="0">
            <a:spAutoFit/>
          </a:bodyPr>
          <a:lstStyle/>
          <a:p>
            <a:endParaRPr lang="en-US" dirty="0"/>
          </a:p>
        </p:txBody>
      </p:sp>
      <p:sp>
        <p:nvSpPr>
          <p:cNvPr id="3" name="TextBox 2"/>
          <p:cNvSpPr txBox="1"/>
          <p:nvPr/>
        </p:nvSpPr>
        <p:spPr>
          <a:xfrm>
            <a:off x="4427984" y="5301208"/>
            <a:ext cx="432048" cy="461665"/>
          </a:xfrm>
          <a:prstGeom prst="rect">
            <a:avLst/>
          </a:prstGeom>
          <a:solidFill>
            <a:srgbClr val="FFFFFF"/>
          </a:solidFill>
        </p:spPr>
        <p:txBody>
          <a:bodyPr wrap="square" rtlCol="0">
            <a:spAutoFit/>
          </a:bodyPr>
          <a:lstStyle/>
          <a:p>
            <a:endParaRPr lang="en-US" dirty="0"/>
          </a:p>
        </p:txBody>
      </p:sp>
    </p:spTree>
    <p:extLst>
      <p:ext uri="{BB962C8B-B14F-4D97-AF65-F5344CB8AC3E}">
        <p14:creationId xmlns:p14="http://schemas.microsoft.com/office/powerpoint/2010/main" val="15723542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5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5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4" grpId="0"/>
      <p:bldP spid="215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26"/>
          <p:cNvSpPr>
            <a:spLocks noGrp="1"/>
          </p:cNvSpPr>
          <p:nvPr>
            <p:ph type="title"/>
          </p:nvPr>
        </p:nvSpPr>
        <p:spPr>
          <a:xfrm>
            <a:off x="467544" y="0"/>
            <a:ext cx="8229600" cy="1143000"/>
          </a:xfrm>
        </p:spPr>
        <p:txBody>
          <a:bodyPr/>
          <a:lstStyle/>
          <a:p>
            <a:r>
              <a:rPr lang="en-US" u="sng" dirty="0" smtClean="0">
                <a:solidFill>
                  <a:srgbClr val="0080FF"/>
                </a:solidFill>
              </a:rPr>
              <a:t>Hydrogen Bonding</a:t>
            </a:r>
            <a:endParaRPr lang="en-US" u="sng" dirty="0">
              <a:solidFill>
                <a:srgbClr val="0080FF"/>
              </a:solidFill>
            </a:endParaRPr>
          </a:p>
        </p:txBody>
      </p:sp>
      <p:sp>
        <p:nvSpPr>
          <p:cNvPr id="21507" name="Rectangle 1027"/>
          <p:cNvSpPr>
            <a:spLocks noGrp="1"/>
          </p:cNvSpPr>
          <p:nvPr>
            <p:ph type="body" idx="1"/>
          </p:nvPr>
        </p:nvSpPr>
        <p:spPr>
          <a:xfrm>
            <a:off x="457200" y="836712"/>
            <a:ext cx="8229600" cy="5616624"/>
          </a:xfrm>
        </p:spPr>
        <p:txBody>
          <a:bodyPr/>
          <a:lstStyle/>
          <a:p>
            <a:r>
              <a:rPr lang="en-US" sz="2800" dirty="0" smtClean="0">
                <a:solidFill>
                  <a:srgbClr val="0080FF"/>
                </a:solidFill>
              </a:rPr>
              <a:t>A dipole-dipole interaction where the H atom is attracted to the electronegative atom of ANOTHER molecule</a:t>
            </a:r>
            <a:endParaRPr lang="en-US" sz="2800" dirty="0">
              <a:solidFill>
                <a:srgbClr val="0080FF"/>
              </a:solidFill>
            </a:endParaRPr>
          </a:p>
          <a:p>
            <a:r>
              <a:rPr lang="en-US" sz="2800" dirty="0" smtClean="0">
                <a:solidFill>
                  <a:srgbClr val="0080FF"/>
                </a:solidFill>
              </a:rPr>
              <a:t>The H must have a large POSITIVE delta and the other atom must have a source of electrons attracted to the H</a:t>
            </a:r>
          </a:p>
          <a:p>
            <a:r>
              <a:rPr lang="en-US" sz="2800" dirty="0" smtClean="0">
                <a:solidFill>
                  <a:srgbClr val="0080FF"/>
                </a:solidFill>
              </a:rPr>
              <a:t>Usually F, O, N attracted to positively charged H</a:t>
            </a:r>
            <a:endParaRPr lang="en-US" dirty="0">
              <a:solidFill>
                <a:srgbClr val="0080FF"/>
              </a:solidFill>
            </a:endParaRPr>
          </a:p>
        </p:txBody>
      </p:sp>
      <p:sp>
        <p:nvSpPr>
          <p:cNvPr id="2" name="TextBox 1"/>
          <p:cNvSpPr txBox="1"/>
          <p:nvPr/>
        </p:nvSpPr>
        <p:spPr>
          <a:xfrm>
            <a:off x="4355976" y="5589240"/>
            <a:ext cx="1152128" cy="461665"/>
          </a:xfrm>
          <a:prstGeom prst="rect">
            <a:avLst/>
          </a:prstGeom>
          <a:solidFill>
            <a:schemeClr val="bg1"/>
          </a:solidFill>
        </p:spPr>
        <p:txBody>
          <a:bodyPr wrap="square" rtlCol="0">
            <a:spAutoFit/>
          </a:bodyPr>
          <a:lstStyle/>
          <a:p>
            <a:endParaRPr lang="en-US" dirty="0"/>
          </a:p>
        </p:txBody>
      </p:sp>
      <p:sp>
        <p:nvSpPr>
          <p:cNvPr id="3" name="TextBox 2"/>
          <p:cNvSpPr txBox="1"/>
          <p:nvPr/>
        </p:nvSpPr>
        <p:spPr>
          <a:xfrm>
            <a:off x="4644008" y="5157192"/>
            <a:ext cx="432048" cy="461665"/>
          </a:xfrm>
          <a:prstGeom prst="rect">
            <a:avLst/>
          </a:prstGeom>
          <a:solidFill>
            <a:srgbClr val="FFFFFF"/>
          </a:solidFill>
        </p:spPr>
        <p:txBody>
          <a:bodyPr wrap="square" rtlCol="0">
            <a:spAutoFit/>
          </a:bodyPr>
          <a:lstStyle/>
          <a:p>
            <a:endParaRPr lang="en-US" dirty="0"/>
          </a:p>
        </p:txBody>
      </p:sp>
      <p:pic>
        <p:nvPicPr>
          <p:cNvPr id="4" name="Picture 3"/>
          <p:cNvPicPr>
            <a:picLocks noChangeAspect="1"/>
          </p:cNvPicPr>
          <p:nvPr/>
        </p:nvPicPr>
        <p:blipFill>
          <a:blip r:embed="rId2"/>
          <a:stretch>
            <a:fillRect/>
          </a:stretch>
        </p:blipFill>
        <p:spPr>
          <a:xfrm>
            <a:off x="5220072" y="4293096"/>
            <a:ext cx="3670300" cy="2222500"/>
          </a:xfrm>
          <a:prstGeom prst="rect">
            <a:avLst/>
          </a:prstGeom>
        </p:spPr>
      </p:pic>
      <p:cxnSp>
        <p:nvCxnSpPr>
          <p:cNvPr id="6" name="Straight Arrow Connector 5"/>
          <p:cNvCxnSpPr/>
          <p:nvPr/>
        </p:nvCxnSpPr>
        <p:spPr>
          <a:xfrm flipV="1">
            <a:off x="4572000" y="5517232"/>
            <a:ext cx="1008112" cy="43204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907704" y="5661248"/>
            <a:ext cx="2880320" cy="461665"/>
          </a:xfrm>
          <a:prstGeom prst="rect">
            <a:avLst/>
          </a:prstGeom>
          <a:noFill/>
        </p:spPr>
        <p:txBody>
          <a:bodyPr wrap="square" rtlCol="0">
            <a:spAutoFit/>
          </a:bodyPr>
          <a:lstStyle/>
          <a:p>
            <a:r>
              <a:rPr lang="en-US" dirty="0" smtClean="0"/>
              <a:t>Hydrogen Bonding</a:t>
            </a:r>
            <a:endParaRPr lang="en-US" dirty="0"/>
          </a:p>
        </p:txBody>
      </p:sp>
      <p:sp>
        <p:nvSpPr>
          <p:cNvPr id="8" name="TextBox 7"/>
          <p:cNvSpPr txBox="1"/>
          <p:nvPr/>
        </p:nvSpPr>
        <p:spPr>
          <a:xfrm>
            <a:off x="179512" y="4293096"/>
            <a:ext cx="4608512" cy="1200328"/>
          </a:xfrm>
          <a:prstGeom prst="rect">
            <a:avLst/>
          </a:prstGeom>
          <a:noFill/>
        </p:spPr>
        <p:txBody>
          <a:bodyPr wrap="square" rtlCol="0">
            <a:spAutoFit/>
          </a:bodyPr>
          <a:lstStyle/>
          <a:p>
            <a:r>
              <a:rPr lang="en-US" dirty="0" smtClean="0"/>
              <a:t>Hydrogen bonding is very important biologically and is why water is “sticky”</a:t>
            </a:r>
            <a:endParaRPr lang="en-US" dirty="0"/>
          </a:p>
        </p:txBody>
      </p:sp>
    </p:spTree>
    <p:extLst>
      <p:ext uri="{BB962C8B-B14F-4D97-AF65-F5344CB8AC3E}">
        <p14:creationId xmlns:p14="http://schemas.microsoft.com/office/powerpoint/2010/main" val="11041317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366FF"/>
                </a:solidFill>
              </a:rPr>
              <a:t>Demo: Hydrogen Bonding</a:t>
            </a:r>
            <a:endParaRPr lang="en-US" dirty="0">
              <a:solidFill>
                <a:srgbClr val="3366FF"/>
              </a:solidFill>
            </a:endParaRPr>
          </a:p>
        </p:txBody>
      </p:sp>
      <p:sp>
        <p:nvSpPr>
          <p:cNvPr id="3" name="Content Placeholder 2"/>
          <p:cNvSpPr>
            <a:spLocks noGrp="1"/>
          </p:cNvSpPr>
          <p:nvPr>
            <p:ph idx="1"/>
          </p:nvPr>
        </p:nvSpPr>
        <p:spPr>
          <a:xfrm>
            <a:off x="467544" y="1268760"/>
            <a:ext cx="8496944" cy="5472608"/>
          </a:xfrm>
        </p:spPr>
        <p:txBody>
          <a:bodyPr/>
          <a:lstStyle/>
          <a:p>
            <a:r>
              <a:rPr lang="en-US" sz="2800" dirty="0" smtClean="0"/>
              <a:t>Hydrogen Bonding is VERY important biologically</a:t>
            </a:r>
          </a:p>
          <a:p>
            <a:pPr lvl="1"/>
            <a:r>
              <a:rPr lang="en-US" dirty="0" smtClean="0"/>
              <a:t>Hydrogen bonds hold DNA strands together</a:t>
            </a:r>
          </a:p>
          <a:p>
            <a:pPr lvl="1"/>
            <a:r>
              <a:rPr lang="en-US" dirty="0" smtClean="0"/>
              <a:t>Hydrogen bonds are responsible for determining shape of folded proteins</a:t>
            </a:r>
          </a:p>
          <a:p>
            <a:pPr lvl="1"/>
            <a:r>
              <a:rPr lang="en-US" dirty="0" smtClean="0"/>
              <a:t>Hydrogen bonds give water a greater viscosity (“stickiness”), which allows it to be a universal solvent.</a:t>
            </a:r>
          </a:p>
          <a:p>
            <a:pPr lvl="2"/>
            <a:r>
              <a:rPr lang="en-US" sz="2800" dirty="0" smtClean="0"/>
              <a:t>This stickiness can be weakened</a:t>
            </a:r>
          </a:p>
          <a:p>
            <a:pPr marL="914400" lvl="2" indent="0">
              <a:buNone/>
            </a:pPr>
            <a:r>
              <a:rPr lang="en-US" sz="2800" dirty="0" smtClean="0"/>
              <a:t>   when the correct “force” is </a:t>
            </a:r>
          </a:p>
          <a:p>
            <a:pPr marL="914400" lvl="2" indent="0">
              <a:buNone/>
            </a:pPr>
            <a:r>
              <a:rPr lang="en-US" sz="2800" dirty="0" smtClean="0"/>
              <a:t>   present</a:t>
            </a:r>
          </a:p>
          <a:p>
            <a:pPr lvl="3"/>
            <a:r>
              <a:rPr lang="en-US" sz="2800" dirty="0" smtClean="0"/>
              <a:t>Let’s test this theory	</a:t>
            </a:r>
          </a:p>
        </p:txBody>
      </p:sp>
      <p:pic>
        <p:nvPicPr>
          <p:cNvPr id="4" name="Picture 3"/>
          <p:cNvPicPr>
            <a:picLocks noChangeAspect="1"/>
          </p:cNvPicPr>
          <p:nvPr/>
        </p:nvPicPr>
        <p:blipFill>
          <a:blip r:embed="rId3"/>
          <a:stretch>
            <a:fillRect/>
          </a:stretch>
        </p:blipFill>
        <p:spPr>
          <a:xfrm>
            <a:off x="6516216" y="4581128"/>
            <a:ext cx="2460252" cy="2006352"/>
          </a:xfrm>
          <a:prstGeom prst="rect">
            <a:avLst/>
          </a:prstGeom>
        </p:spPr>
      </p:pic>
    </p:spTree>
    <p:extLst>
      <p:ext uri="{BB962C8B-B14F-4D97-AF65-F5344CB8AC3E}">
        <p14:creationId xmlns:p14="http://schemas.microsoft.com/office/powerpoint/2010/main" val="39167313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4"/>
          <p:cNvSpPr>
            <a:spLocks noGrp="1"/>
          </p:cNvSpPr>
          <p:nvPr>
            <p:ph type="title" idx="4294967295"/>
          </p:nvPr>
        </p:nvSpPr>
        <p:spPr/>
        <p:txBody>
          <a:bodyPr/>
          <a:lstStyle/>
          <a:p>
            <a:r>
              <a:rPr lang="en-US" sz="6600" b="1">
                <a:latin typeface="Calibri" charset="0"/>
                <a:ea typeface="MS PGothic" charset="0"/>
              </a:rPr>
              <a:t>Announcements</a:t>
            </a:r>
          </a:p>
        </p:txBody>
      </p:sp>
      <p:sp>
        <p:nvSpPr>
          <p:cNvPr id="18434" name="Content Placeholder 5"/>
          <p:cNvSpPr>
            <a:spLocks noGrp="1"/>
          </p:cNvSpPr>
          <p:nvPr>
            <p:ph idx="4294967295"/>
          </p:nvPr>
        </p:nvSpPr>
        <p:spPr>
          <a:xfrm>
            <a:off x="457200" y="1600200"/>
            <a:ext cx="8229600" cy="5257800"/>
          </a:xfrm>
        </p:spPr>
        <p:txBody>
          <a:bodyPr/>
          <a:lstStyle/>
          <a:p>
            <a:pPr defTabSz="457200"/>
            <a:r>
              <a:rPr lang="en-US" sz="4000" dirty="0" smtClean="0">
                <a:latin typeface="Calibri" charset="0"/>
                <a:ea typeface="MS PGothic" charset="0"/>
              </a:rPr>
              <a:t>Tutoring Hours: Tuesday and  </a:t>
            </a:r>
            <a:r>
              <a:rPr lang="en-US" sz="4000" dirty="0" smtClean="0">
                <a:latin typeface="Calibri" charset="0"/>
                <a:ea typeface="MS PGothic" charset="0"/>
              </a:rPr>
              <a:t>Thursday (3:30-4:30pm) </a:t>
            </a:r>
            <a:endParaRPr lang="en-US" sz="4000" dirty="0" smtClean="0">
              <a:latin typeface="Calibri" charset="0"/>
              <a:ea typeface="MS PGothic" charset="0"/>
            </a:endParaRPr>
          </a:p>
          <a:p>
            <a:pPr lvl="1" defTabSz="457200"/>
            <a:r>
              <a:rPr lang="en-US" sz="3600" dirty="0" smtClean="0">
                <a:solidFill>
                  <a:srgbClr val="FF0000"/>
                </a:solidFill>
                <a:latin typeface="Calibri" charset="0"/>
                <a:ea typeface="MS PGothic" charset="0"/>
              </a:rPr>
              <a:t>NO TUTORING WEDNESDAY!!</a:t>
            </a:r>
            <a:endParaRPr lang="en-US" sz="3600" dirty="0">
              <a:solidFill>
                <a:srgbClr val="FF0000"/>
              </a:solidFill>
              <a:latin typeface="Calibri" charset="0"/>
              <a:ea typeface="MS PGothic" charset="0"/>
            </a:endParaRPr>
          </a:p>
          <a:p>
            <a:pPr defTabSz="457200"/>
            <a:r>
              <a:rPr lang="en-US" sz="4000" b="1" dirty="0" smtClean="0">
                <a:latin typeface="Calibri" charset="0"/>
                <a:ea typeface="MS PGothic" charset="0"/>
              </a:rPr>
              <a:t>Quiz TOMORROW!</a:t>
            </a:r>
          </a:p>
          <a:p>
            <a:pPr defTabSz="457200"/>
            <a:r>
              <a:rPr lang="en-US" sz="4000" b="1" dirty="0" smtClean="0">
                <a:latin typeface="Calibri" charset="0"/>
                <a:ea typeface="MS PGothic" charset="0"/>
              </a:rPr>
              <a:t>Test NEXT FRIDAY!</a:t>
            </a:r>
            <a:r>
              <a:rPr lang="en-US" sz="4000" b="1" dirty="0" smtClean="0">
                <a:latin typeface="Calibri" charset="0"/>
                <a:ea typeface="MS PGothic" charset="0"/>
              </a:rPr>
              <a:t>!</a:t>
            </a:r>
          </a:p>
          <a:p>
            <a:pPr defTabSz="457200"/>
            <a:r>
              <a:rPr lang="en-US" sz="4000" b="1" dirty="0" smtClean="0">
                <a:latin typeface="Calibri" charset="0"/>
                <a:ea typeface="MS PGothic" charset="0"/>
              </a:rPr>
              <a:t>Find agenda on </a:t>
            </a:r>
            <a:r>
              <a:rPr lang="en-US" sz="4000" b="1" dirty="0" err="1">
                <a:latin typeface="Calibri" charset="0"/>
                <a:ea typeface="MS PGothic" charset="0"/>
              </a:rPr>
              <a:t>W</a:t>
            </a:r>
            <a:r>
              <a:rPr lang="en-US" sz="4000" b="1" dirty="0" err="1" smtClean="0">
                <a:latin typeface="Calibri" charset="0"/>
                <a:ea typeface="MS PGothic" charset="0"/>
              </a:rPr>
              <a:t>eebly</a:t>
            </a:r>
            <a:r>
              <a:rPr lang="en-US" sz="4000" b="1" dirty="0" smtClean="0">
                <a:latin typeface="Calibri" charset="0"/>
                <a:ea typeface="MS PGothic" charset="0"/>
              </a:rPr>
              <a:t> website:</a:t>
            </a:r>
          </a:p>
          <a:p>
            <a:pPr marL="0" indent="0" defTabSz="457200">
              <a:buNone/>
            </a:pPr>
            <a:r>
              <a:rPr lang="en-US" sz="4000" b="1" dirty="0" smtClean="0">
                <a:latin typeface="Calibri" charset="0"/>
                <a:ea typeface="MS PGothic" charset="0"/>
                <a:hlinkClick r:id="rId3"/>
              </a:rPr>
              <a:t>www.k</a:t>
            </a:r>
            <a:r>
              <a:rPr lang="en-US" sz="4000" b="1" dirty="0" smtClean="0">
                <a:latin typeface="Calibri" charset="0"/>
                <a:ea typeface="MS PGothic" charset="0"/>
                <a:hlinkClick r:id="rId3"/>
              </a:rPr>
              <a:t>achemistry.weebly.com</a:t>
            </a:r>
            <a:r>
              <a:rPr lang="en-US" sz="4000" b="1" dirty="0" smtClean="0">
                <a:latin typeface="Calibri" charset="0"/>
                <a:ea typeface="MS PGothic" charset="0"/>
              </a:rPr>
              <a:t>  </a:t>
            </a:r>
            <a:endParaRPr lang="en-US" sz="4000" b="1" dirty="0">
              <a:latin typeface="Calibri" charset="0"/>
              <a:ea typeface="MS PGothic" charset="0"/>
            </a:endParaRPr>
          </a:p>
        </p:txBody>
      </p:sp>
    </p:spTree>
    <p:extLst>
      <p:ext uri="{BB962C8B-B14F-4D97-AF65-F5344CB8AC3E}">
        <p14:creationId xmlns:p14="http://schemas.microsoft.com/office/powerpoint/2010/main" val="72229643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26"/>
          <p:cNvSpPr>
            <a:spLocks noGrp="1"/>
          </p:cNvSpPr>
          <p:nvPr>
            <p:ph type="title"/>
          </p:nvPr>
        </p:nvSpPr>
        <p:spPr/>
        <p:txBody>
          <a:bodyPr/>
          <a:lstStyle/>
          <a:p>
            <a:r>
              <a:rPr lang="en-US" u="sng" dirty="0" smtClean="0">
                <a:solidFill>
                  <a:srgbClr val="0080FF"/>
                </a:solidFill>
              </a:rPr>
              <a:t>Ionic Intermolecular Forces</a:t>
            </a:r>
            <a:endParaRPr lang="en-US" u="sng" dirty="0">
              <a:solidFill>
                <a:srgbClr val="0080FF"/>
              </a:solidFill>
            </a:endParaRPr>
          </a:p>
        </p:txBody>
      </p:sp>
      <p:sp>
        <p:nvSpPr>
          <p:cNvPr id="22531" name="Rectangle 1027"/>
          <p:cNvSpPr>
            <a:spLocks noGrp="1"/>
          </p:cNvSpPr>
          <p:nvPr>
            <p:ph type="body" idx="1"/>
          </p:nvPr>
        </p:nvSpPr>
        <p:spPr>
          <a:xfrm>
            <a:off x="457200" y="1340768"/>
            <a:ext cx="8507288" cy="5256584"/>
          </a:xfrm>
        </p:spPr>
        <p:txBody>
          <a:bodyPr/>
          <a:lstStyle/>
          <a:p>
            <a:r>
              <a:rPr lang="en-US" sz="2800" dirty="0" smtClean="0">
                <a:solidFill>
                  <a:srgbClr val="0080FF"/>
                </a:solidFill>
              </a:rPr>
              <a:t>Occur </a:t>
            </a:r>
            <a:r>
              <a:rPr lang="en-US" sz="2800" dirty="0">
                <a:solidFill>
                  <a:srgbClr val="0080FF"/>
                </a:solidFill>
              </a:rPr>
              <a:t>between ionic compounds</a:t>
            </a:r>
          </a:p>
          <a:p>
            <a:r>
              <a:rPr lang="en-US" sz="2800" b="1" dirty="0" smtClean="0">
                <a:solidFill>
                  <a:srgbClr val="0080FF"/>
                </a:solidFill>
              </a:rPr>
              <a:t>Strongest </a:t>
            </a:r>
            <a:r>
              <a:rPr lang="en-US" sz="2800" b="1" dirty="0">
                <a:solidFill>
                  <a:srgbClr val="0080FF"/>
                </a:solidFill>
              </a:rPr>
              <a:t>attraction</a:t>
            </a:r>
            <a:r>
              <a:rPr lang="en-US" sz="2800" dirty="0">
                <a:solidFill>
                  <a:srgbClr val="0080FF"/>
                </a:solidFill>
              </a:rPr>
              <a:t> </a:t>
            </a:r>
            <a:r>
              <a:rPr lang="en-US" sz="2800" dirty="0" smtClean="0">
                <a:solidFill>
                  <a:srgbClr val="0080FF"/>
                </a:solidFill>
              </a:rPr>
              <a:t>due to the positive and negative ions</a:t>
            </a:r>
          </a:p>
          <a:p>
            <a:r>
              <a:rPr lang="en-US" sz="2800" dirty="0" smtClean="0">
                <a:solidFill>
                  <a:srgbClr val="0080FF"/>
                </a:solidFill>
              </a:rPr>
              <a:t>Crystal </a:t>
            </a:r>
            <a:r>
              <a:rPr lang="en-US" sz="2800" dirty="0">
                <a:solidFill>
                  <a:srgbClr val="0080FF"/>
                </a:solidFill>
              </a:rPr>
              <a:t>lattice </a:t>
            </a:r>
            <a:r>
              <a:rPr lang="en-US" sz="2800" dirty="0" smtClean="0">
                <a:solidFill>
                  <a:srgbClr val="0080FF"/>
                </a:solidFill>
              </a:rPr>
              <a:t>structure formed due to attraction between molecules</a:t>
            </a:r>
          </a:p>
          <a:p>
            <a:r>
              <a:rPr lang="en-US" sz="2800" dirty="0" smtClean="0">
                <a:solidFill>
                  <a:srgbClr val="0080FF"/>
                </a:solidFill>
              </a:rPr>
              <a:t>Examples: Na---</a:t>
            </a:r>
            <a:r>
              <a:rPr lang="en-US" sz="2800" dirty="0" err="1" smtClean="0">
                <a:solidFill>
                  <a:srgbClr val="0080FF"/>
                </a:solidFill>
              </a:rPr>
              <a:t>Cl</a:t>
            </a:r>
            <a:r>
              <a:rPr lang="en-US" sz="2800" dirty="0" smtClean="0">
                <a:solidFill>
                  <a:srgbClr val="0080FF"/>
                </a:solidFill>
              </a:rPr>
              <a:t>, K---Br, </a:t>
            </a:r>
            <a:r>
              <a:rPr lang="en-US" sz="2800" dirty="0" err="1" smtClean="0">
                <a:solidFill>
                  <a:srgbClr val="0080FF"/>
                </a:solidFill>
              </a:rPr>
              <a:t>Ca</a:t>
            </a:r>
            <a:r>
              <a:rPr lang="en-US" sz="2800" dirty="0" smtClean="0">
                <a:solidFill>
                  <a:srgbClr val="0080FF"/>
                </a:solidFill>
              </a:rPr>
              <a:t>---</a:t>
            </a:r>
            <a:r>
              <a:rPr lang="en-US" sz="2800" dirty="0" err="1" smtClean="0">
                <a:solidFill>
                  <a:srgbClr val="0080FF"/>
                </a:solidFill>
              </a:rPr>
              <a:t>Cl</a:t>
            </a:r>
            <a:endParaRPr lang="en-US" sz="2800" dirty="0">
              <a:solidFill>
                <a:srgbClr val="0080FF"/>
              </a:solidFill>
            </a:endParaRPr>
          </a:p>
        </p:txBody>
      </p:sp>
      <p:pic>
        <p:nvPicPr>
          <p:cNvPr id="2" name="Picture 1"/>
          <p:cNvPicPr>
            <a:picLocks noChangeAspect="1"/>
          </p:cNvPicPr>
          <p:nvPr/>
        </p:nvPicPr>
        <p:blipFill>
          <a:blip r:embed="rId2"/>
          <a:stretch>
            <a:fillRect/>
          </a:stretch>
        </p:blipFill>
        <p:spPr>
          <a:xfrm>
            <a:off x="4643946" y="4869160"/>
            <a:ext cx="4522154" cy="1988840"/>
          </a:xfrm>
          <a:prstGeom prst="rect">
            <a:avLst/>
          </a:prstGeom>
        </p:spPr>
      </p:pic>
    </p:spTree>
    <p:extLst>
      <p:ext uri="{BB962C8B-B14F-4D97-AF65-F5344CB8AC3E}">
        <p14:creationId xmlns:p14="http://schemas.microsoft.com/office/powerpoint/2010/main" val="41661081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26"/>
          <p:cNvSpPr>
            <a:spLocks noGrp="1"/>
          </p:cNvSpPr>
          <p:nvPr>
            <p:ph type="title"/>
          </p:nvPr>
        </p:nvSpPr>
        <p:spPr>
          <a:xfrm>
            <a:off x="467544" y="26758"/>
            <a:ext cx="8229600" cy="1143000"/>
          </a:xfrm>
        </p:spPr>
        <p:txBody>
          <a:bodyPr/>
          <a:lstStyle/>
          <a:p>
            <a:r>
              <a:rPr lang="en-US" dirty="0">
                <a:solidFill>
                  <a:srgbClr val="0080FF"/>
                </a:solidFill>
              </a:rPr>
              <a:t>Intermolecular </a:t>
            </a:r>
            <a:r>
              <a:rPr lang="en-US" dirty="0" smtClean="0">
                <a:solidFill>
                  <a:srgbClr val="0080FF"/>
                </a:solidFill>
              </a:rPr>
              <a:t>Forces</a:t>
            </a:r>
            <a:endParaRPr lang="en-US" dirty="0">
              <a:solidFill>
                <a:srgbClr val="0080FF"/>
              </a:solidFill>
            </a:endParaRPr>
          </a:p>
        </p:txBody>
      </p:sp>
      <p:graphicFrame>
        <p:nvGraphicFramePr>
          <p:cNvPr id="18459" name="Group 1051"/>
          <p:cNvGraphicFramePr>
            <a:graphicFrameLocks noGrp="1"/>
          </p:cNvGraphicFramePr>
          <p:nvPr>
            <p:extLst>
              <p:ext uri="{D42A27DB-BD31-4B8C-83A1-F6EECF244321}">
                <p14:modId xmlns:p14="http://schemas.microsoft.com/office/powerpoint/2010/main" val="2951758276"/>
              </p:ext>
            </p:extLst>
          </p:nvPr>
        </p:nvGraphicFramePr>
        <p:xfrm>
          <a:off x="467544" y="1052736"/>
          <a:ext cx="8229600" cy="5706131"/>
        </p:xfrm>
        <a:graphic>
          <a:graphicData uri="http://schemas.openxmlformats.org/drawingml/2006/table">
            <a:tbl>
              <a:tblPr/>
              <a:tblGrid>
                <a:gridCol w="2743200"/>
                <a:gridCol w="2743200"/>
                <a:gridCol w="2743200"/>
              </a:tblGrid>
              <a:tr h="883801">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cap="none" normalizeH="0" baseline="0" dirty="0" err="1" smtClean="0">
                          <a:ln>
                            <a:noFill/>
                          </a:ln>
                          <a:solidFill>
                            <a:srgbClr val="0080FF"/>
                          </a:solidFill>
                          <a:effectLst/>
                          <a:latin typeface="Calibri" charset="0"/>
                          <a:ea typeface="ＭＳ Ｐゴシック" charset="-128"/>
                          <a:cs typeface="ＭＳ Ｐゴシック" charset="-128"/>
                        </a:rPr>
                        <a:t>Intra</a:t>
                      </a:r>
                      <a:r>
                        <a:rPr kumimoji="0" lang="en-US" sz="2800" b="0" i="0" u="none" strike="noStrike" cap="none" normalizeH="0" baseline="0" dirty="0" err="1" smtClean="0">
                          <a:ln>
                            <a:noFill/>
                          </a:ln>
                          <a:solidFill>
                            <a:srgbClr val="0080FF"/>
                          </a:solidFill>
                          <a:effectLst/>
                          <a:latin typeface="Calibri" charset="0"/>
                          <a:ea typeface="ＭＳ Ｐゴシック" charset="-128"/>
                          <a:cs typeface="ＭＳ Ｐゴシック" charset="-128"/>
                        </a:rPr>
                        <a:t>molecular</a:t>
                      </a:r>
                      <a:r>
                        <a:rPr kumimoji="0" lang="en-US" sz="2800" b="0" i="0" u="none" strike="noStrike" cap="none" normalizeH="0" baseline="0" dirty="0" smtClean="0">
                          <a:ln>
                            <a:noFill/>
                          </a:ln>
                          <a:solidFill>
                            <a:srgbClr val="0080FF"/>
                          </a:solidFill>
                          <a:effectLst/>
                          <a:latin typeface="Calibri" charset="0"/>
                          <a:ea typeface="ＭＳ Ｐゴシック" charset="-128"/>
                          <a:cs typeface="ＭＳ Ｐゴシック" charset="-128"/>
                        </a:rPr>
                        <a:t> Bond</a:t>
                      </a:r>
                      <a:endParaRPr kumimoji="0" lang="en-US" sz="2800" b="1" i="0" u="none" strike="noStrike" cap="none" normalizeH="0" baseline="0" dirty="0">
                        <a:ln>
                          <a:noFill/>
                        </a:ln>
                        <a:solidFill>
                          <a:srgbClr val="0080FF"/>
                        </a:solidFill>
                        <a:effectLst/>
                        <a:latin typeface="Calibri" charset="0"/>
                        <a:ea typeface="ＭＳ Ｐゴシック" charset="-128"/>
                        <a:cs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cap="none" normalizeH="0" baseline="0" dirty="0" smtClean="0">
                          <a:ln>
                            <a:noFill/>
                          </a:ln>
                          <a:solidFill>
                            <a:srgbClr val="0080FF"/>
                          </a:solidFill>
                          <a:effectLst/>
                          <a:latin typeface="Calibri" charset="0"/>
                          <a:ea typeface="ＭＳ Ｐゴシック" charset="-128"/>
                          <a:cs typeface="ＭＳ Ｐゴシック" charset="-128"/>
                        </a:rPr>
                        <a:t>Inter</a:t>
                      </a:r>
                      <a:r>
                        <a:rPr kumimoji="0" lang="en-US" sz="2800" b="0" i="0" u="none" strike="noStrike" cap="none" normalizeH="0" baseline="0" dirty="0" smtClean="0">
                          <a:ln>
                            <a:noFill/>
                          </a:ln>
                          <a:solidFill>
                            <a:srgbClr val="0080FF"/>
                          </a:solidFill>
                          <a:effectLst/>
                          <a:latin typeface="Calibri" charset="0"/>
                          <a:ea typeface="ＭＳ Ｐゴシック" charset="-128"/>
                          <a:cs typeface="ＭＳ Ｐゴシック" charset="-128"/>
                        </a:rPr>
                        <a:t>molecular</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dirty="0" smtClean="0">
                          <a:ln>
                            <a:noFill/>
                          </a:ln>
                          <a:solidFill>
                            <a:srgbClr val="0080FF"/>
                          </a:solidFill>
                          <a:effectLst/>
                          <a:latin typeface="Calibri" charset="0"/>
                          <a:ea typeface="ＭＳ Ｐゴシック" charset="-128"/>
                          <a:cs typeface="ＭＳ Ｐゴシック" charset="-128"/>
                        </a:rPr>
                        <a:t>Force</a:t>
                      </a:r>
                      <a:endParaRPr kumimoji="0" lang="en-US" sz="2800" b="0" i="0" u="none" strike="noStrike" cap="none" normalizeH="0" baseline="0" dirty="0">
                        <a:ln>
                          <a:noFill/>
                        </a:ln>
                        <a:solidFill>
                          <a:srgbClr val="0080FF"/>
                        </a:solidFill>
                        <a:effectLst/>
                        <a:latin typeface="Calibri" charset="0"/>
                        <a:ea typeface="ＭＳ Ｐゴシック" charset="-128"/>
                        <a:cs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cap="none" normalizeH="0" baseline="0" dirty="0" smtClean="0">
                          <a:ln>
                            <a:noFill/>
                          </a:ln>
                          <a:solidFill>
                            <a:srgbClr val="0080FF"/>
                          </a:solidFill>
                          <a:effectLst/>
                          <a:latin typeface="Calibri" charset="0"/>
                          <a:ea typeface="ＭＳ Ｐゴシック" charset="-128"/>
                          <a:cs typeface="ＭＳ Ｐゴシック" charset="-128"/>
                        </a:rPr>
                        <a:t>Force </a:t>
                      </a:r>
                      <a:r>
                        <a:rPr kumimoji="0" lang="en-US" sz="2800" b="1" i="0" u="none" strike="noStrike" cap="none" normalizeH="0" baseline="0" dirty="0">
                          <a:ln>
                            <a:noFill/>
                          </a:ln>
                          <a:solidFill>
                            <a:srgbClr val="0080FF"/>
                          </a:solidFill>
                          <a:effectLst/>
                          <a:latin typeface="Calibri" charset="0"/>
                          <a:ea typeface="ＭＳ Ｐゴシック" charset="-128"/>
                          <a:cs typeface="ＭＳ Ｐゴシック" charset="-128"/>
                        </a:rPr>
                        <a:t>Strength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0016">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0080FF"/>
                          </a:solidFill>
                          <a:effectLst/>
                          <a:latin typeface="Calibri" charset="0"/>
                          <a:ea typeface="ＭＳ Ｐゴシック" charset="-128"/>
                          <a:cs typeface="ＭＳ Ｐゴシック" charset="-128"/>
                        </a:rPr>
                        <a:t>Ionic</a:t>
                      </a:r>
                      <a:endParaRPr kumimoji="0" lang="en-US" sz="2400" b="0" i="0" u="none" strike="noStrike" cap="none" normalizeH="0" baseline="0" dirty="0">
                        <a:ln>
                          <a:noFill/>
                        </a:ln>
                        <a:solidFill>
                          <a:srgbClr val="0080FF"/>
                        </a:solidFill>
                        <a:effectLst/>
                        <a:latin typeface="Calibri" charset="0"/>
                        <a:ea typeface="ＭＳ Ｐゴシック" charset="-128"/>
                        <a:cs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0080FF"/>
                          </a:solidFill>
                          <a:effectLst/>
                          <a:latin typeface="Calibri" charset="0"/>
                          <a:ea typeface="ＭＳ Ｐゴシック" charset="-128"/>
                          <a:cs typeface="ＭＳ Ｐゴシック" charset="-128"/>
                        </a:rPr>
                        <a:t>Ionic </a:t>
                      </a:r>
                      <a:r>
                        <a:rPr kumimoji="0" lang="en-US" sz="2400" b="0" i="0" u="none" strike="noStrike" cap="none" normalizeH="0" baseline="0" dirty="0" smtClean="0">
                          <a:ln>
                            <a:noFill/>
                          </a:ln>
                          <a:solidFill>
                            <a:srgbClr val="0080FF"/>
                          </a:solidFill>
                          <a:effectLst/>
                          <a:latin typeface="Calibri" charset="0"/>
                          <a:ea typeface="ＭＳ Ｐゴシック" charset="-128"/>
                          <a:cs typeface="ＭＳ Ｐゴシック" charset="-128"/>
                        </a:rPr>
                        <a:t>Force</a:t>
                      </a:r>
                      <a:endParaRPr kumimoji="0" lang="en-US" sz="2400" b="0" i="0" u="none" strike="noStrike" cap="none" normalizeH="0" baseline="0" dirty="0">
                        <a:ln>
                          <a:noFill/>
                        </a:ln>
                        <a:solidFill>
                          <a:srgbClr val="0080FF"/>
                        </a:solidFill>
                        <a:effectLst/>
                        <a:latin typeface="Calibri" charset="0"/>
                        <a:ea typeface="ＭＳ Ｐゴシック" charset="-128"/>
                        <a:cs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0080FF"/>
                          </a:solidFill>
                          <a:effectLst/>
                          <a:latin typeface="Calibri" charset="0"/>
                          <a:ea typeface="ＭＳ Ｐゴシック" charset="-128"/>
                          <a:cs typeface="ＭＳ Ｐゴシック" charset="-128"/>
                        </a:rPr>
                        <a:t>strongest</a:t>
                      </a:r>
                      <a:endParaRPr kumimoji="0" lang="en-US" sz="2400" b="0" i="0" u="none" strike="noStrike" cap="none" normalizeH="0" baseline="0" dirty="0">
                        <a:ln>
                          <a:noFill/>
                        </a:ln>
                        <a:solidFill>
                          <a:srgbClr val="0080FF"/>
                        </a:solidFill>
                        <a:effectLst/>
                        <a:latin typeface="Calibri" charset="0"/>
                        <a:ea typeface="ＭＳ Ｐゴシック" charset="-128"/>
                        <a:cs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8112">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0080FF"/>
                          </a:solidFill>
                          <a:effectLst/>
                          <a:latin typeface="Calibri" charset="0"/>
                          <a:ea typeface="ＭＳ Ｐゴシック" charset="-128"/>
                          <a:cs typeface="ＭＳ Ｐゴシック" charset="-128"/>
                        </a:rPr>
                        <a:t>Covalent: Polar</a:t>
                      </a:r>
                      <a:endParaRPr kumimoji="0" lang="en-US" sz="2400" b="0" i="0" u="none" strike="noStrike" cap="none" normalizeH="0" baseline="0" dirty="0">
                        <a:ln>
                          <a:noFill/>
                        </a:ln>
                        <a:solidFill>
                          <a:srgbClr val="0080FF"/>
                        </a:solidFill>
                        <a:effectLst/>
                        <a:latin typeface="Calibri" charset="0"/>
                        <a:ea typeface="ＭＳ Ｐゴシック" charset="-128"/>
                        <a:cs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0080FF"/>
                          </a:solidFill>
                          <a:effectLst/>
                          <a:latin typeface="Calibri" charset="0"/>
                          <a:ea typeface="ＭＳ Ｐゴシック" charset="-128"/>
                          <a:cs typeface="ＭＳ Ｐゴシック" charset="-128"/>
                        </a:rPr>
                        <a:t>Hydrogen Bonding</a:t>
                      </a:r>
                      <a:endParaRPr kumimoji="0" lang="en-US" sz="2400" b="0" i="0" u="none" strike="noStrike" cap="none" normalizeH="0" baseline="0" dirty="0">
                        <a:ln>
                          <a:noFill/>
                        </a:ln>
                        <a:solidFill>
                          <a:srgbClr val="0080FF"/>
                        </a:solidFill>
                        <a:effectLst/>
                        <a:latin typeface="Calibri" charset="0"/>
                        <a:ea typeface="ＭＳ Ｐゴシック" charset="-128"/>
                        <a:cs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0080FF"/>
                          </a:solidFill>
                          <a:effectLst/>
                          <a:latin typeface="Calibri" charset="0"/>
                          <a:ea typeface="ＭＳ Ｐゴシック" charset="-128"/>
                          <a:cs typeface="ＭＳ Ｐゴシック" charset="-128"/>
                        </a:rPr>
                        <a:t>weak</a:t>
                      </a:r>
                      <a:endParaRPr kumimoji="0" lang="en-US" sz="2400" b="0" i="0" u="none" strike="noStrike" cap="none" normalizeH="0" baseline="0" dirty="0">
                        <a:ln>
                          <a:noFill/>
                        </a:ln>
                        <a:solidFill>
                          <a:srgbClr val="0080FF"/>
                        </a:solidFill>
                        <a:effectLst/>
                        <a:latin typeface="Calibri" charset="0"/>
                        <a:ea typeface="ＭＳ Ｐゴシック" charset="-128"/>
                        <a:cs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012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0080FF"/>
                          </a:solidFill>
                          <a:effectLst/>
                          <a:latin typeface="Calibri" charset="0"/>
                          <a:ea typeface="ＭＳ Ｐゴシック" charset="-128"/>
                          <a:cs typeface="ＭＳ Ｐゴシック" charset="-128"/>
                        </a:rPr>
                        <a:t>Covalent: Polar</a:t>
                      </a:r>
                      <a:endParaRPr kumimoji="0" lang="en-US" sz="2400" b="0" i="0" u="none" strike="noStrike" cap="none" normalizeH="0" baseline="0" dirty="0">
                        <a:ln>
                          <a:noFill/>
                        </a:ln>
                        <a:solidFill>
                          <a:srgbClr val="0080FF"/>
                        </a:solidFill>
                        <a:effectLst/>
                        <a:latin typeface="Calibri" charset="0"/>
                        <a:ea typeface="ＭＳ Ｐゴシック" charset="-128"/>
                        <a:cs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0080FF"/>
                          </a:solidFill>
                          <a:effectLst/>
                          <a:latin typeface="Calibri" charset="0"/>
                          <a:ea typeface="ＭＳ Ｐゴシック" charset="-128"/>
                          <a:cs typeface="ＭＳ Ｐゴシック" charset="-128"/>
                        </a:rPr>
                        <a:t>Dipole-Dipole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0080FF"/>
                          </a:solidFill>
                          <a:effectLst/>
                          <a:latin typeface="Calibri" charset="0"/>
                          <a:ea typeface="ＭＳ Ｐゴシック" charset="-128"/>
                          <a:cs typeface="ＭＳ Ｐゴシック" charset="-128"/>
                        </a:rPr>
                        <a:t>weak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57659">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0080FF"/>
                          </a:solidFill>
                          <a:effectLst/>
                          <a:latin typeface="Calibri" charset="0"/>
                          <a:ea typeface="ＭＳ Ｐゴシック" charset="-128"/>
                          <a:cs typeface="ＭＳ Ｐゴシック" charset="-128"/>
                        </a:rPr>
                        <a:t>Covalent: Nonpolar</a:t>
                      </a:r>
                      <a:endParaRPr kumimoji="0" lang="en-US" sz="2400" b="0" i="0" u="none" strike="noStrike" cap="none" normalizeH="0" baseline="0" dirty="0">
                        <a:ln>
                          <a:noFill/>
                        </a:ln>
                        <a:solidFill>
                          <a:srgbClr val="0080FF"/>
                        </a:solidFill>
                        <a:effectLst/>
                        <a:latin typeface="Calibri" charset="0"/>
                        <a:ea typeface="ＭＳ Ｐゴシック" charset="-128"/>
                        <a:cs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rgbClr val="0080FF"/>
                          </a:solidFill>
                          <a:effectLst/>
                          <a:latin typeface="Calibri" charset="0"/>
                          <a:ea typeface="ＭＳ Ｐゴシック" charset="-128"/>
                          <a:cs typeface="ＭＳ Ｐゴシック" charset="-128"/>
                        </a:rPr>
                        <a:t>Dispersion</a:t>
                      </a:r>
                      <a:endParaRPr kumimoji="0" lang="en-US" sz="2400" b="0" i="0" u="none" strike="noStrike" cap="none" normalizeH="0" baseline="0" dirty="0">
                        <a:ln>
                          <a:noFill/>
                        </a:ln>
                        <a:solidFill>
                          <a:srgbClr val="0080FF"/>
                        </a:solidFill>
                        <a:effectLst/>
                        <a:latin typeface="Calibri" charset="0"/>
                        <a:ea typeface="ＭＳ Ｐゴシック" charset="-128"/>
                        <a:cs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0080FF"/>
                          </a:solidFill>
                          <a:effectLst/>
                          <a:latin typeface="Calibri" charset="0"/>
                          <a:ea typeface="ＭＳ Ｐゴシック" charset="-128"/>
                          <a:cs typeface="ＭＳ Ｐゴシック" charset="-128"/>
                        </a:rPr>
                        <a:t>weakest</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400" b="0" i="0" u="none" strike="noStrike" cap="none" normalizeH="0" baseline="0" dirty="0">
                        <a:ln>
                          <a:noFill/>
                        </a:ln>
                        <a:solidFill>
                          <a:srgbClr val="0080FF"/>
                        </a:solidFill>
                        <a:effectLst/>
                        <a:latin typeface="Calibri" charset="0"/>
                        <a:ea typeface="ＭＳ Ｐゴシック" charset="-128"/>
                        <a:cs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460" name="AutoShape 1052"/>
          <p:cNvSpPr>
            <a:spLocks noChangeArrowheads="1"/>
          </p:cNvSpPr>
          <p:nvPr/>
        </p:nvSpPr>
        <p:spPr bwMode="auto">
          <a:xfrm>
            <a:off x="8001000" y="2438400"/>
            <a:ext cx="457200" cy="3870920"/>
          </a:xfrm>
          <a:prstGeom prst="upArrow">
            <a:avLst>
              <a:gd name="adj1" fmla="val 40000"/>
              <a:gd name="adj2" fmla="val 160363"/>
            </a:avLst>
          </a:prstGeom>
          <a:solidFill>
            <a:srgbClr val="FFFF00"/>
          </a:solidFill>
          <a:ln w="9525">
            <a:solidFill>
              <a:schemeClr val="tx1"/>
            </a:solidFill>
            <a:miter lim="800000"/>
            <a:headEnd/>
            <a:tailEnd/>
          </a:ln>
        </p:spPr>
        <p:txBody>
          <a:bodyPr wrap="none" anchor="ctr">
            <a:prstTxWarp prst="textNoShape">
              <a:avLst/>
            </a:prstTxWarp>
          </a:bodyPr>
          <a:lstStyle/>
          <a:p>
            <a:endParaRPr lang="en-US"/>
          </a:p>
        </p:txBody>
      </p:sp>
      <p:pic>
        <p:nvPicPr>
          <p:cNvPr id="18461" name="Picture 1053" descr="polar covalent"/>
          <p:cNvPicPr>
            <a:picLocks noChangeAspect="1" noChangeArrowheads="1"/>
          </p:cNvPicPr>
          <p:nvPr/>
        </p:nvPicPr>
        <p:blipFill>
          <a:blip r:embed="rId2"/>
          <a:srcRect/>
          <a:stretch>
            <a:fillRect/>
          </a:stretch>
        </p:blipFill>
        <p:spPr bwMode="auto">
          <a:xfrm>
            <a:off x="3275856" y="4725144"/>
            <a:ext cx="1152525" cy="504056"/>
          </a:xfrm>
          <a:prstGeom prst="rect">
            <a:avLst/>
          </a:prstGeom>
          <a:noFill/>
        </p:spPr>
      </p:pic>
      <p:pic>
        <p:nvPicPr>
          <p:cNvPr id="18462" name="Picture 1054" descr="polar covalent"/>
          <p:cNvPicPr>
            <a:picLocks noChangeAspect="1" noChangeArrowheads="1"/>
          </p:cNvPicPr>
          <p:nvPr/>
        </p:nvPicPr>
        <p:blipFill>
          <a:blip r:embed="rId2"/>
          <a:srcRect/>
          <a:stretch>
            <a:fillRect/>
          </a:stretch>
        </p:blipFill>
        <p:spPr bwMode="auto">
          <a:xfrm>
            <a:off x="4644008" y="4653136"/>
            <a:ext cx="1152525" cy="504056"/>
          </a:xfrm>
          <a:prstGeom prst="rect">
            <a:avLst/>
          </a:prstGeom>
          <a:noFill/>
        </p:spPr>
      </p:pic>
      <p:pic>
        <p:nvPicPr>
          <p:cNvPr id="18463" name="Picture 1055" descr="NaCl-poly"/>
          <p:cNvPicPr>
            <a:picLocks noChangeAspect="1" noChangeArrowheads="1"/>
          </p:cNvPicPr>
          <p:nvPr/>
        </p:nvPicPr>
        <p:blipFill>
          <a:blip r:embed="rId3"/>
          <a:srcRect/>
          <a:stretch>
            <a:fillRect/>
          </a:stretch>
        </p:blipFill>
        <p:spPr bwMode="auto">
          <a:xfrm flipV="1">
            <a:off x="5076056" y="2204864"/>
            <a:ext cx="860425" cy="835025"/>
          </a:xfrm>
          <a:prstGeom prst="rect">
            <a:avLst/>
          </a:prstGeom>
          <a:noFill/>
        </p:spPr>
      </p:pic>
      <p:pic>
        <p:nvPicPr>
          <p:cNvPr id="18464" name="Picture 1056" descr="Picture 19"/>
          <p:cNvPicPr>
            <a:picLocks noChangeAspect="1" noChangeArrowheads="1"/>
          </p:cNvPicPr>
          <p:nvPr/>
        </p:nvPicPr>
        <p:blipFill>
          <a:blip r:embed="rId4"/>
          <a:srcRect/>
          <a:stretch>
            <a:fillRect/>
          </a:stretch>
        </p:blipFill>
        <p:spPr bwMode="auto">
          <a:xfrm>
            <a:off x="3779912" y="5877272"/>
            <a:ext cx="1255713" cy="447675"/>
          </a:xfrm>
          <a:prstGeom prst="rect">
            <a:avLst/>
          </a:prstGeom>
          <a:noFill/>
        </p:spPr>
      </p:pic>
      <p:pic>
        <p:nvPicPr>
          <p:cNvPr id="9" name="Picture 8"/>
          <p:cNvPicPr>
            <a:picLocks noChangeAspect="1"/>
          </p:cNvPicPr>
          <p:nvPr/>
        </p:nvPicPr>
        <p:blipFill>
          <a:blip r:embed="rId5"/>
          <a:stretch>
            <a:fillRect/>
          </a:stretch>
        </p:blipFill>
        <p:spPr>
          <a:xfrm>
            <a:off x="4716016" y="3645024"/>
            <a:ext cx="1152128" cy="504056"/>
          </a:xfrm>
          <a:prstGeom prst="rect">
            <a:avLst/>
          </a:prstGeom>
        </p:spPr>
      </p:pic>
    </p:spTree>
    <p:extLst>
      <p:ext uri="{BB962C8B-B14F-4D97-AF65-F5344CB8AC3E}">
        <p14:creationId xmlns:p14="http://schemas.microsoft.com/office/powerpoint/2010/main" val="391360086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366FF"/>
                </a:solidFill>
              </a:rPr>
              <a:t>Distilled Water vs. Salt Water</a:t>
            </a:r>
            <a:endParaRPr lang="en-US" dirty="0">
              <a:solidFill>
                <a:srgbClr val="3366FF"/>
              </a:solidFill>
            </a:endParaRPr>
          </a:p>
        </p:txBody>
      </p:sp>
      <p:sp>
        <p:nvSpPr>
          <p:cNvPr id="3" name="Content Placeholder 2"/>
          <p:cNvSpPr>
            <a:spLocks noGrp="1"/>
          </p:cNvSpPr>
          <p:nvPr>
            <p:ph idx="1"/>
          </p:nvPr>
        </p:nvSpPr>
        <p:spPr/>
        <p:txBody>
          <a:bodyPr/>
          <a:lstStyle/>
          <a:p>
            <a:r>
              <a:rPr lang="en-US" dirty="0" smtClean="0"/>
              <a:t>Which beaker of water began boiling first?</a:t>
            </a:r>
          </a:p>
          <a:p>
            <a:r>
              <a:rPr lang="en-US" dirty="0" smtClean="0"/>
              <a:t>Based on what you learned what forces were present in the distilled water?</a:t>
            </a:r>
          </a:p>
          <a:p>
            <a:r>
              <a:rPr lang="en-US" dirty="0" smtClean="0"/>
              <a:t>Based on what you learned what forces were present in the distilled water?</a:t>
            </a:r>
          </a:p>
          <a:p>
            <a:r>
              <a:rPr lang="en-US" dirty="0" smtClean="0"/>
              <a:t>Based on what you learned what forces were present in the salt water?</a:t>
            </a:r>
          </a:p>
          <a:p>
            <a:endParaRPr lang="en-US" dirty="0"/>
          </a:p>
        </p:txBody>
      </p:sp>
    </p:spTree>
    <p:extLst>
      <p:ext uri="{BB962C8B-B14F-4D97-AF65-F5344CB8AC3E}">
        <p14:creationId xmlns:p14="http://schemas.microsoft.com/office/powerpoint/2010/main" val="38592845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366FF"/>
                </a:solidFill>
              </a:rPr>
              <a:t>Distilled Water </a:t>
            </a:r>
            <a:r>
              <a:rPr lang="en-US" dirty="0" err="1" smtClean="0">
                <a:solidFill>
                  <a:srgbClr val="3366FF"/>
                </a:solidFill>
              </a:rPr>
              <a:t>vs</a:t>
            </a:r>
            <a:r>
              <a:rPr lang="en-US" dirty="0" smtClean="0">
                <a:solidFill>
                  <a:srgbClr val="3366FF"/>
                </a:solidFill>
              </a:rPr>
              <a:t> Salt Water</a:t>
            </a:r>
            <a:endParaRPr lang="en-US" dirty="0">
              <a:solidFill>
                <a:srgbClr val="3366FF"/>
              </a:solidFill>
            </a:endParaRPr>
          </a:p>
        </p:txBody>
      </p:sp>
      <p:sp>
        <p:nvSpPr>
          <p:cNvPr id="3" name="Text Placeholder 2"/>
          <p:cNvSpPr>
            <a:spLocks noGrp="1"/>
          </p:cNvSpPr>
          <p:nvPr>
            <p:ph type="body" idx="1"/>
          </p:nvPr>
        </p:nvSpPr>
        <p:spPr/>
        <p:txBody>
          <a:bodyPr/>
          <a:lstStyle/>
          <a:p>
            <a:r>
              <a:rPr lang="en-US" dirty="0" smtClean="0"/>
              <a:t>Distilled Water</a:t>
            </a:r>
            <a:endParaRPr lang="en-US" dirty="0"/>
          </a:p>
        </p:txBody>
      </p:sp>
      <p:sp>
        <p:nvSpPr>
          <p:cNvPr id="4" name="Content Placeholder 3"/>
          <p:cNvSpPr>
            <a:spLocks noGrp="1"/>
          </p:cNvSpPr>
          <p:nvPr>
            <p:ph sz="half" idx="2"/>
          </p:nvPr>
        </p:nvSpPr>
        <p:spPr/>
        <p:txBody>
          <a:bodyPr/>
          <a:lstStyle/>
          <a:p>
            <a:r>
              <a:rPr lang="en-US" dirty="0" smtClean="0"/>
              <a:t>Forces present in distilled water:</a:t>
            </a:r>
          </a:p>
          <a:p>
            <a:pPr lvl="1"/>
            <a:r>
              <a:rPr lang="en-US" dirty="0" smtClean="0"/>
              <a:t>Dipole-Dipole</a:t>
            </a:r>
          </a:p>
          <a:p>
            <a:pPr lvl="1"/>
            <a:r>
              <a:rPr lang="en-US" dirty="0" smtClean="0"/>
              <a:t>Hydrogen</a:t>
            </a:r>
            <a:endParaRPr lang="en-US" dirty="0"/>
          </a:p>
        </p:txBody>
      </p:sp>
      <p:sp>
        <p:nvSpPr>
          <p:cNvPr id="5" name="Text Placeholder 4"/>
          <p:cNvSpPr>
            <a:spLocks noGrp="1"/>
          </p:cNvSpPr>
          <p:nvPr>
            <p:ph type="body" sz="quarter" idx="3"/>
          </p:nvPr>
        </p:nvSpPr>
        <p:spPr/>
        <p:txBody>
          <a:bodyPr/>
          <a:lstStyle/>
          <a:p>
            <a:r>
              <a:rPr lang="en-US" dirty="0" smtClean="0"/>
              <a:t>Salt Water</a:t>
            </a:r>
            <a:endParaRPr lang="en-US" dirty="0"/>
          </a:p>
        </p:txBody>
      </p:sp>
      <p:sp>
        <p:nvSpPr>
          <p:cNvPr id="6" name="Content Placeholder 5"/>
          <p:cNvSpPr>
            <a:spLocks noGrp="1"/>
          </p:cNvSpPr>
          <p:nvPr>
            <p:ph sz="quarter" idx="4"/>
          </p:nvPr>
        </p:nvSpPr>
        <p:spPr/>
        <p:txBody>
          <a:bodyPr/>
          <a:lstStyle/>
          <a:p>
            <a:r>
              <a:rPr lang="en-US" dirty="0" smtClean="0"/>
              <a:t>Forces present in salt water:</a:t>
            </a:r>
          </a:p>
          <a:p>
            <a:pPr lvl="1"/>
            <a:r>
              <a:rPr lang="en-US" dirty="0" smtClean="0"/>
              <a:t>Dipole-Dipole</a:t>
            </a:r>
          </a:p>
          <a:p>
            <a:pPr lvl="1"/>
            <a:r>
              <a:rPr lang="en-US" dirty="0" smtClean="0"/>
              <a:t>Hydrogen</a:t>
            </a:r>
          </a:p>
          <a:p>
            <a:pPr lvl="1"/>
            <a:r>
              <a:rPr lang="en-US" dirty="0" smtClean="0"/>
              <a:t>Ionic</a:t>
            </a:r>
            <a:endParaRPr lang="en-US" dirty="0"/>
          </a:p>
        </p:txBody>
      </p:sp>
    </p:spTree>
    <p:extLst>
      <p:ext uri="{BB962C8B-B14F-4D97-AF65-F5344CB8AC3E}">
        <p14:creationId xmlns:p14="http://schemas.microsoft.com/office/powerpoint/2010/main" val="27465748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026"/>
          <p:cNvSpPr>
            <a:spLocks noGrp="1"/>
          </p:cNvSpPr>
          <p:nvPr>
            <p:ph type="title"/>
          </p:nvPr>
        </p:nvSpPr>
        <p:spPr/>
        <p:txBody>
          <a:bodyPr/>
          <a:lstStyle/>
          <a:p>
            <a:r>
              <a:rPr lang="en-US" dirty="0" smtClean="0"/>
              <a:t>Explain: Elbow Partner Discussion</a:t>
            </a:r>
            <a:endParaRPr lang="en-US" dirty="0"/>
          </a:p>
        </p:txBody>
      </p:sp>
      <p:sp>
        <p:nvSpPr>
          <p:cNvPr id="15362" name="Rectangle 1027"/>
          <p:cNvSpPr>
            <a:spLocks noGrp="1"/>
          </p:cNvSpPr>
          <p:nvPr>
            <p:ph type="body" idx="1"/>
          </p:nvPr>
        </p:nvSpPr>
        <p:spPr>
          <a:xfrm>
            <a:off x="457200" y="1600200"/>
            <a:ext cx="8229600" cy="4997152"/>
          </a:xfrm>
        </p:spPr>
        <p:txBody>
          <a:bodyPr/>
          <a:lstStyle/>
          <a:p>
            <a:r>
              <a:rPr lang="en-US" dirty="0" smtClean="0"/>
              <a:t>Based on what you know now, why did the sucrose (table sugar) have a lower melting point than </a:t>
            </a:r>
            <a:r>
              <a:rPr lang="en-US" dirty="0" err="1" smtClean="0"/>
              <a:t>NaCl</a:t>
            </a:r>
            <a:r>
              <a:rPr lang="en-US" dirty="0" smtClean="0"/>
              <a:t> (table salt) in the lab you performed last week? Explain using the vocabulary from the lesson.</a:t>
            </a:r>
            <a:endParaRPr lang="en-US" dirty="0"/>
          </a:p>
        </p:txBody>
      </p:sp>
      <p:pic>
        <p:nvPicPr>
          <p:cNvPr id="15363" name="Picture 1028" descr="sucrose"/>
          <p:cNvPicPr>
            <a:picLocks noChangeAspect="1" noChangeArrowheads="1"/>
          </p:cNvPicPr>
          <p:nvPr/>
        </p:nvPicPr>
        <p:blipFill>
          <a:blip r:embed="rId2"/>
          <a:srcRect/>
          <a:stretch>
            <a:fillRect/>
          </a:stretch>
        </p:blipFill>
        <p:spPr bwMode="auto">
          <a:xfrm>
            <a:off x="971600" y="4149080"/>
            <a:ext cx="3890963" cy="1838325"/>
          </a:xfrm>
          <a:prstGeom prst="rect">
            <a:avLst/>
          </a:prstGeom>
          <a:noFill/>
          <a:ln w="9525">
            <a:noFill/>
            <a:miter lim="800000"/>
            <a:headEnd/>
            <a:tailEnd/>
          </a:ln>
        </p:spPr>
      </p:pic>
      <p:sp>
        <p:nvSpPr>
          <p:cNvPr id="15364" name="Rectangle 1029"/>
          <p:cNvSpPr>
            <a:spLocks noChangeArrowheads="1"/>
          </p:cNvSpPr>
          <p:nvPr/>
        </p:nvSpPr>
        <p:spPr bwMode="auto">
          <a:xfrm>
            <a:off x="2051720" y="5877272"/>
            <a:ext cx="1301750" cy="457200"/>
          </a:xfrm>
          <a:prstGeom prst="rect">
            <a:avLst/>
          </a:prstGeom>
          <a:noFill/>
          <a:ln w="9525">
            <a:noFill/>
            <a:miter lim="800000"/>
            <a:headEnd/>
            <a:tailEnd/>
          </a:ln>
        </p:spPr>
        <p:txBody>
          <a:bodyPr wrap="none">
            <a:prstTxWarp prst="textNoShape">
              <a:avLst/>
            </a:prstTxWarp>
            <a:spAutoFit/>
          </a:bodyPr>
          <a:lstStyle/>
          <a:p>
            <a:r>
              <a:rPr lang="en-US" dirty="0"/>
              <a:t>Sucrose</a:t>
            </a:r>
          </a:p>
        </p:txBody>
      </p:sp>
      <p:pic>
        <p:nvPicPr>
          <p:cNvPr id="15365" name="Picture 1030" descr="NaCl-poly"/>
          <p:cNvPicPr>
            <a:picLocks noChangeAspect="1" noChangeArrowheads="1"/>
          </p:cNvPicPr>
          <p:nvPr/>
        </p:nvPicPr>
        <p:blipFill>
          <a:blip r:embed="rId3"/>
          <a:srcRect/>
          <a:stretch>
            <a:fillRect/>
          </a:stretch>
        </p:blipFill>
        <p:spPr bwMode="auto">
          <a:xfrm>
            <a:off x="6300192" y="4437112"/>
            <a:ext cx="1493838" cy="1449388"/>
          </a:xfrm>
          <a:prstGeom prst="rect">
            <a:avLst/>
          </a:prstGeom>
          <a:noFill/>
          <a:ln w="9525">
            <a:noFill/>
            <a:miter lim="800000"/>
            <a:headEnd/>
            <a:tailEnd/>
          </a:ln>
        </p:spPr>
      </p:pic>
      <p:sp>
        <p:nvSpPr>
          <p:cNvPr id="15366" name="Rectangle 1031"/>
          <p:cNvSpPr>
            <a:spLocks noChangeArrowheads="1"/>
          </p:cNvSpPr>
          <p:nvPr/>
        </p:nvSpPr>
        <p:spPr bwMode="auto">
          <a:xfrm>
            <a:off x="6588224" y="5877272"/>
            <a:ext cx="862012" cy="457200"/>
          </a:xfrm>
          <a:prstGeom prst="rect">
            <a:avLst/>
          </a:prstGeom>
          <a:noFill/>
          <a:ln w="9525">
            <a:noFill/>
            <a:miter lim="800000"/>
            <a:headEnd/>
            <a:tailEnd/>
          </a:ln>
        </p:spPr>
        <p:txBody>
          <a:bodyPr wrap="none">
            <a:prstTxWarp prst="textNoShape">
              <a:avLst/>
            </a:prstTxWarp>
            <a:spAutoFit/>
          </a:bodyPr>
          <a:lstStyle/>
          <a:p>
            <a:r>
              <a:rPr lang="en-US" dirty="0" err="1"/>
              <a:t>NaCl</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4"/>
          <p:cNvSpPr>
            <a:spLocks noGrp="1"/>
          </p:cNvSpPr>
          <p:nvPr>
            <p:ph type="title"/>
          </p:nvPr>
        </p:nvSpPr>
        <p:spPr>
          <a:xfrm>
            <a:off x="457200" y="-152400"/>
            <a:ext cx="8229600" cy="1143000"/>
          </a:xfrm>
        </p:spPr>
        <p:txBody>
          <a:bodyPr/>
          <a:lstStyle/>
          <a:p>
            <a:pPr eaLnBrk="1" hangingPunct="1"/>
            <a:r>
              <a:rPr lang="en-US" b="1" u="sng" dirty="0">
                <a:solidFill>
                  <a:srgbClr val="000000"/>
                </a:solidFill>
                <a:latin typeface="Calibri" charset="0"/>
                <a:ea typeface="MS PGothic" charset="0"/>
              </a:rPr>
              <a:t>Exit Ticket</a:t>
            </a:r>
          </a:p>
        </p:txBody>
      </p:sp>
      <p:sp>
        <p:nvSpPr>
          <p:cNvPr id="22530" name="Content Placeholder 5"/>
          <p:cNvSpPr>
            <a:spLocks noGrp="1"/>
          </p:cNvSpPr>
          <p:nvPr>
            <p:ph idx="1"/>
          </p:nvPr>
        </p:nvSpPr>
        <p:spPr>
          <a:xfrm>
            <a:off x="457200" y="838200"/>
            <a:ext cx="8229600" cy="4525963"/>
          </a:xfrm>
        </p:spPr>
        <p:txBody>
          <a:bodyPr/>
          <a:lstStyle/>
          <a:p>
            <a:pPr marL="0" indent="0" eaLnBrk="1" hangingPunct="1">
              <a:buFont typeface="Calibri" charset="0"/>
              <a:buNone/>
              <a:defRPr/>
            </a:pPr>
            <a:r>
              <a:rPr lang="en-US" b="1" dirty="0" err="1" smtClean="0">
                <a:solidFill>
                  <a:srgbClr val="FF00FF"/>
                </a:solidFill>
                <a:latin typeface="Calibri" charset="0"/>
                <a:ea typeface="MS PGothic" charset="0"/>
              </a:rPr>
              <a:t>Idk</a:t>
            </a:r>
            <a:r>
              <a:rPr lang="en-US" b="1" dirty="0" smtClean="0">
                <a:solidFill>
                  <a:srgbClr val="FF00FF"/>
                </a:solidFill>
                <a:latin typeface="Calibri" charset="0"/>
                <a:ea typeface="MS PGothic" charset="0"/>
              </a:rPr>
              <a:t>					    		Mastered</a:t>
            </a:r>
          </a:p>
          <a:p>
            <a:pPr marL="0" indent="0" eaLnBrk="1" hangingPunct="1">
              <a:buFont typeface="Calibri" charset="0"/>
              <a:buNone/>
              <a:defRPr/>
            </a:pPr>
            <a:r>
              <a:rPr lang="en-US" b="1" dirty="0" smtClean="0">
                <a:solidFill>
                  <a:srgbClr val="FF00FF"/>
                </a:solidFill>
                <a:latin typeface="Calibri" charset="0"/>
                <a:ea typeface="MS PGothic" charset="0"/>
              </a:rPr>
              <a:t>1		2		3		4		5</a:t>
            </a:r>
          </a:p>
          <a:p>
            <a:pPr marL="0" indent="0" eaLnBrk="1" hangingPunct="1">
              <a:buFont typeface="Calibri" charset="0"/>
              <a:buNone/>
              <a:defRPr/>
            </a:pPr>
            <a:r>
              <a:rPr lang="en-US" sz="2800" b="1" u="sng" dirty="0" smtClean="0">
                <a:solidFill>
                  <a:schemeClr val="tx1">
                    <a:lumMod val="95000"/>
                    <a:lumOff val="5000"/>
                  </a:schemeClr>
                </a:solidFill>
                <a:latin typeface="Calibri" charset="0"/>
                <a:ea typeface="MS PGothic" charset="0"/>
              </a:rPr>
              <a:t>Answer the following questions:</a:t>
            </a:r>
            <a:endParaRPr lang="en-US" sz="2800" u="sng" dirty="0">
              <a:solidFill>
                <a:srgbClr val="0080FF"/>
              </a:solidFill>
              <a:latin typeface="Calibri" charset="0"/>
              <a:ea typeface="MS PGothic" charset="0"/>
            </a:endParaRPr>
          </a:p>
          <a:p>
            <a:pPr marL="0" indent="0" eaLnBrk="1" hangingPunct="1">
              <a:buFont typeface="Calibri" charset="0"/>
              <a:buNone/>
              <a:defRPr/>
            </a:pPr>
            <a:r>
              <a:rPr lang="en-US" sz="2800" b="1" dirty="0" smtClean="0">
                <a:latin typeface="Calibri" charset="0"/>
                <a:ea typeface="MS PGothic" charset="0"/>
              </a:rPr>
              <a:t>1.) Rank the following intermolecular forces from </a:t>
            </a:r>
            <a:r>
              <a:rPr lang="en-US" sz="2800" b="1" u="sng" dirty="0" smtClean="0">
                <a:latin typeface="Calibri" charset="0"/>
                <a:ea typeface="MS PGothic" charset="0"/>
              </a:rPr>
              <a:t>strongest</a:t>
            </a:r>
            <a:r>
              <a:rPr lang="en-US" sz="2800" b="1" dirty="0" smtClean="0">
                <a:latin typeface="Calibri" charset="0"/>
                <a:ea typeface="MS PGothic" charset="0"/>
              </a:rPr>
              <a:t> to </a:t>
            </a:r>
            <a:r>
              <a:rPr lang="en-US" sz="2800" b="1" u="sng" dirty="0" smtClean="0">
                <a:latin typeface="Calibri" charset="0"/>
                <a:ea typeface="MS PGothic" charset="0"/>
              </a:rPr>
              <a:t>weakest</a:t>
            </a:r>
            <a:r>
              <a:rPr lang="en-US" sz="2800" b="1" dirty="0" smtClean="0">
                <a:latin typeface="Calibri" charset="0"/>
                <a:ea typeface="MS PGothic" charset="0"/>
              </a:rPr>
              <a:t>: </a:t>
            </a:r>
            <a:r>
              <a:rPr lang="en-US" sz="2800" dirty="0" smtClean="0">
                <a:latin typeface="Calibri" charset="0"/>
                <a:ea typeface="MS PGothic" charset="0"/>
              </a:rPr>
              <a:t>dispersion, hydrogen, ionic, dipole-dipole</a:t>
            </a:r>
          </a:p>
          <a:p>
            <a:pPr marL="0" indent="0" eaLnBrk="1" hangingPunct="1">
              <a:buFont typeface="Calibri" charset="0"/>
              <a:buNone/>
              <a:defRPr/>
            </a:pPr>
            <a:r>
              <a:rPr lang="en-US" sz="2800" b="1" dirty="0" smtClean="0">
                <a:latin typeface="Calibri" charset="0"/>
                <a:ea typeface="MS PGothic" charset="0"/>
              </a:rPr>
              <a:t>2.) </a:t>
            </a:r>
            <a:r>
              <a:rPr lang="en-US" sz="2800" dirty="0" smtClean="0">
                <a:latin typeface="Calibri" charset="0"/>
                <a:ea typeface="MS PGothic" charset="0"/>
              </a:rPr>
              <a:t>What forces would be present in a container of sugar water </a:t>
            </a:r>
            <a:r>
              <a:rPr lang="en-US" sz="2800" dirty="0" err="1" smtClean="0">
                <a:latin typeface="Calibri" charset="0"/>
                <a:ea typeface="MS PGothic" charset="0"/>
              </a:rPr>
              <a:t>vs</a:t>
            </a:r>
            <a:r>
              <a:rPr lang="en-US" sz="2800" dirty="0" smtClean="0">
                <a:latin typeface="Calibri" charset="0"/>
                <a:ea typeface="MS PGothic" charset="0"/>
              </a:rPr>
              <a:t> a glass of salt water? Based on these forces, which container would evaporate first?</a:t>
            </a:r>
            <a:endParaRPr lang="en-US" sz="2800" dirty="0"/>
          </a:p>
          <a:p>
            <a:pPr marL="0" indent="0" eaLnBrk="1" hangingPunct="1">
              <a:buFont typeface="Calibri" charset="0"/>
              <a:buNone/>
              <a:defRPr/>
            </a:pPr>
            <a:endParaRPr lang="en-US" sz="2800" b="1" dirty="0">
              <a:latin typeface="Calibri" charset="0"/>
              <a:ea typeface="MS PGothic" charset="0"/>
            </a:endParaRPr>
          </a:p>
        </p:txBody>
      </p:sp>
      <p:sp>
        <p:nvSpPr>
          <p:cNvPr id="2" name="Rectangle 1"/>
          <p:cNvSpPr/>
          <p:nvPr/>
        </p:nvSpPr>
        <p:spPr>
          <a:xfrm>
            <a:off x="251520" y="908720"/>
            <a:ext cx="8610600" cy="1066800"/>
          </a:xfrm>
          <a:prstGeom prst="rect">
            <a:avLst/>
          </a:prstGeom>
          <a:noFill/>
          <a:ln>
            <a:solidFill>
              <a:srgbClr val="FF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07466049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4"/>
          <p:cNvSpPr>
            <a:spLocks noGrp="1"/>
          </p:cNvSpPr>
          <p:nvPr>
            <p:ph type="title"/>
          </p:nvPr>
        </p:nvSpPr>
        <p:spPr/>
        <p:txBody>
          <a:bodyPr/>
          <a:lstStyle/>
          <a:p>
            <a:pPr eaLnBrk="1" hangingPunct="1"/>
            <a:r>
              <a:rPr lang="en-US" smtClean="0"/>
              <a:t>Agenda</a:t>
            </a:r>
          </a:p>
        </p:txBody>
      </p:sp>
      <p:sp>
        <p:nvSpPr>
          <p:cNvPr id="14338" name="Content Placeholder 5"/>
          <p:cNvSpPr>
            <a:spLocks noGrp="1"/>
          </p:cNvSpPr>
          <p:nvPr>
            <p:ph idx="1"/>
          </p:nvPr>
        </p:nvSpPr>
        <p:spPr>
          <a:xfrm>
            <a:off x="457200" y="1340768"/>
            <a:ext cx="8229600" cy="4785395"/>
          </a:xfrm>
        </p:spPr>
        <p:txBody>
          <a:bodyPr/>
          <a:lstStyle/>
          <a:p>
            <a:pPr eaLnBrk="1" hangingPunct="1"/>
            <a:r>
              <a:rPr lang="en-US" dirty="0" smtClean="0"/>
              <a:t>Catalyst/Homework Check</a:t>
            </a:r>
          </a:p>
          <a:p>
            <a:pPr eaLnBrk="1" hangingPunct="1"/>
            <a:r>
              <a:rPr lang="en-US" dirty="0" smtClean="0"/>
              <a:t>Announcements</a:t>
            </a:r>
          </a:p>
          <a:p>
            <a:pPr eaLnBrk="1" hangingPunct="1"/>
            <a:r>
              <a:rPr lang="en-US" dirty="0" smtClean="0"/>
              <a:t>Intermolecular and </a:t>
            </a:r>
            <a:r>
              <a:rPr lang="en-US" dirty="0" err="1" smtClean="0"/>
              <a:t>Intramolecular</a:t>
            </a:r>
            <a:r>
              <a:rPr lang="en-US" dirty="0" smtClean="0"/>
              <a:t> Forces</a:t>
            </a:r>
          </a:p>
          <a:p>
            <a:pPr lvl="1" eaLnBrk="1" hangingPunct="1"/>
            <a:r>
              <a:rPr lang="en-US" dirty="0" smtClean="0"/>
              <a:t>Demos</a:t>
            </a:r>
          </a:p>
          <a:p>
            <a:pPr lvl="1" eaLnBrk="1" hangingPunct="1"/>
            <a:r>
              <a:rPr lang="en-US" dirty="0" smtClean="0"/>
              <a:t>Notes/Activity</a:t>
            </a:r>
          </a:p>
          <a:p>
            <a:pPr eaLnBrk="1" hangingPunct="1"/>
            <a:endParaRPr lang="en-US" dirty="0" smtClean="0"/>
          </a:p>
          <a:p>
            <a:pPr marL="0" indent="0" eaLnBrk="1" hangingPunct="1">
              <a:buNone/>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endParaRPr lang="en-US">
              <a:latin typeface="Calibri" charset="0"/>
              <a:ea typeface="MS PGothic" charset="0"/>
            </a:endParaRPr>
          </a:p>
        </p:txBody>
      </p:sp>
      <p:sp>
        <p:nvSpPr>
          <p:cNvPr id="24578" name="Content Placeholder 2"/>
          <p:cNvSpPr>
            <a:spLocks noGrp="1"/>
          </p:cNvSpPr>
          <p:nvPr>
            <p:ph idx="1"/>
          </p:nvPr>
        </p:nvSpPr>
        <p:spPr/>
        <p:txBody>
          <a:bodyPr/>
          <a:lstStyle/>
          <a:p>
            <a:endParaRPr lang="en-US">
              <a:latin typeface="Calibri" charset="0"/>
              <a:ea typeface="MS PGothic" charset="0"/>
            </a:endParaRPr>
          </a:p>
        </p:txBody>
      </p:sp>
      <p:pic>
        <p:nvPicPr>
          <p:cNvPr id="24579" name="Picture 2" descr="istockphoto_1199095_composition_notebook"/>
          <p:cNvPicPr>
            <a:picLocks noChangeAspect="1" noChangeArrowheads="1"/>
          </p:cNvPicPr>
          <p:nvPr/>
        </p:nvPicPr>
        <p:blipFill>
          <a:blip r:embed="rId2">
            <a:extLst>
              <a:ext uri="{28A0092B-C50C-407E-A947-70E740481C1C}">
                <a14:useLocalDpi xmlns:a14="http://schemas.microsoft.com/office/drawing/2010/main" val="0"/>
              </a:ext>
            </a:extLst>
          </a:blip>
          <a:srcRect l="3419"/>
          <a:stretch>
            <a:fillRect/>
          </a:stretch>
        </p:blipFill>
        <p:spPr bwMode="auto">
          <a:xfrm>
            <a:off x="0" y="0"/>
            <a:ext cx="91440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itle 1"/>
          <p:cNvSpPr txBox="1">
            <a:spLocks/>
          </p:cNvSpPr>
          <p:nvPr/>
        </p:nvSpPr>
        <p:spPr bwMode="auto">
          <a:xfrm>
            <a:off x="4267200" y="685800"/>
            <a:ext cx="4419600" cy="1519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a:r>
              <a:rPr lang="en-US" sz="4000" b="1" u="sng" dirty="0" smtClean="0">
                <a:solidFill>
                  <a:srgbClr val="0000FF"/>
                </a:solidFill>
              </a:rPr>
              <a:t>Intermolecular and </a:t>
            </a:r>
            <a:r>
              <a:rPr lang="en-US" sz="4000" b="1" u="sng" dirty="0" err="1" smtClean="0">
                <a:solidFill>
                  <a:srgbClr val="0000FF"/>
                </a:solidFill>
              </a:rPr>
              <a:t>Intramolecular</a:t>
            </a:r>
            <a:r>
              <a:rPr lang="en-US" sz="4000" b="1" u="sng" dirty="0" smtClean="0">
                <a:solidFill>
                  <a:srgbClr val="0000FF"/>
                </a:solidFill>
              </a:rPr>
              <a:t> Forces</a:t>
            </a:r>
            <a:endParaRPr lang="en-US" sz="4000" b="1" u="sng" dirty="0">
              <a:solidFill>
                <a:srgbClr val="0000FF"/>
              </a:solidFill>
            </a:endParaRPr>
          </a:p>
        </p:txBody>
      </p:sp>
      <p:sp>
        <p:nvSpPr>
          <p:cNvPr id="24581" name="TextBox 8"/>
          <p:cNvSpPr txBox="1">
            <a:spLocks noChangeArrowheads="1"/>
          </p:cNvSpPr>
          <p:nvPr/>
        </p:nvSpPr>
        <p:spPr bwMode="auto">
          <a:xfrm>
            <a:off x="7423150" y="5410200"/>
            <a:ext cx="12954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eaLnBrk="1" hangingPunct="1"/>
            <a:r>
              <a:rPr lang="en-US" sz="3800" b="1" dirty="0" smtClean="0">
                <a:solidFill>
                  <a:srgbClr val="0000FF"/>
                </a:solidFill>
              </a:rPr>
              <a:t>Pg.</a:t>
            </a:r>
            <a:endParaRPr lang="en-US" sz="3800" b="1" dirty="0">
              <a:solidFill>
                <a:srgbClr val="0000FF"/>
              </a:solidFill>
            </a:endParaRPr>
          </a:p>
        </p:txBody>
      </p:sp>
    </p:spTree>
    <p:extLst>
      <p:ext uri="{BB962C8B-B14F-4D97-AF65-F5344CB8AC3E}">
        <p14:creationId xmlns:p14="http://schemas.microsoft.com/office/powerpoint/2010/main" val="224731928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26"/>
          <p:cNvSpPr>
            <a:spLocks noGrp="1"/>
          </p:cNvSpPr>
          <p:nvPr>
            <p:ph type="title"/>
          </p:nvPr>
        </p:nvSpPr>
        <p:spPr/>
        <p:txBody>
          <a:bodyPr/>
          <a:lstStyle/>
          <a:p>
            <a:r>
              <a:rPr lang="en-US"/>
              <a:t>Intra vs. Inter</a:t>
            </a:r>
          </a:p>
        </p:txBody>
      </p:sp>
      <p:sp>
        <p:nvSpPr>
          <p:cNvPr id="15363" name="Rectangle 1027"/>
          <p:cNvSpPr>
            <a:spLocks noGrp="1"/>
          </p:cNvSpPr>
          <p:nvPr>
            <p:ph type="body" idx="1"/>
          </p:nvPr>
        </p:nvSpPr>
        <p:spPr/>
        <p:txBody>
          <a:bodyPr/>
          <a:lstStyle/>
          <a:p>
            <a:r>
              <a:rPr lang="en-US" b="1"/>
              <a:t>Inter</a:t>
            </a:r>
            <a:r>
              <a:rPr lang="en-US"/>
              <a:t>net: network shared between people worldwide</a:t>
            </a:r>
          </a:p>
          <a:p>
            <a:pPr lvl="1"/>
            <a:r>
              <a:rPr lang="en-US"/>
              <a:t>Inter: “between” or “among”</a:t>
            </a:r>
          </a:p>
          <a:p>
            <a:pPr>
              <a:buFont typeface="Arial" charset="0"/>
              <a:buNone/>
            </a:pPr>
            <a:endParaRPr lang="en-US"/>
          </a:p>
          <a:p>
            <a:r>
              <a:rPr lang="en-US" b="1"/>
              <a:t>Intra</a:t>
            </a:r>
            <a:r>
              <a:rPr lang="en-US"/>
              <a:t>net: network shared between people in a specific group.  </a:t>
            </a:r>
            <a:r>
              <a:rPr lang="en-US" u="sng"/>
              <a:t>Example: CPS student portal</a:t>
            </a:r>
          </a:p>
          <a:p>
            <a:pPr lvl="1"/>
            <a:r>
              <a:rPr lang="en-US"/>
              <a:t>Intra: “within”</a:t>
            </a:r>
            <a:endParaRPr lang="en-US" u="sng"/>
          </a:p>
        </p:txBody>
      </p:sp>
      <p:pic>
        <p:nvPicPr>
          <p:cNvPr id="15364" name="Picture 1028" descr="Internet5_610x426"/>
          <p:cNvPicPr>
            <a:picLocks noChangeAspect="1" noChangeArrowheads="1"/>
          </p:cNvPicPr>
          <p:nvPr/>
        </p:nvPicPr>
        <p:blipFill>
          <a:blip r:embed="rId2"/>
          <a:srcRect/>
          <a:stretch>
            <a:fillRect/>
          </a:stretch>
        </p:blipFill>
        <p:spPr bwMode="auto">
          <a:xfrm>
            <a:off x="6019800" y="2209800"/>
            <a:ext cx="2179638" cy="1520825"/>
          </a:xfrm>
          <a:prstGeom prst="rect">
            <a:avLst/>
          </a:prstGeom>
          <a:noFill/>
        </p:spPr>
      </p:pic>
      <p:pic>
        <p:nvPicPr>
          <p:cNvPr id="15365" name="Picture 1029" descr="CPS_0"/>
          <p:cNvPicPr>
            <a:picLocks noChangeAspect="1" noChangeArrowheads="1"/>
          </p:cNvPicPr>
          <p:nvPr/>
        </p:nvPicPr>
        <p:blipFill>
          <a:blip r:embed="rId3"/>
          <a:srcRect/>
          <a:stretch>
            <a:fillRect/>
          </a:stretch>
        </p:blipFill>
        <p:spPr bwMode="auto">
          <a:xfrm>
            <a:off x="4648200" y="4876800"/>
            <a:ext cx="3695700" cy="1554163"/>
          </a:xfrm>
          <a:prstGeom prst="rect">
            <a:avLst/>
          </a:prstGeom>
          <a:noFill/>
        </p:spPr>
      </p:pic>
    </p:spTree>
    <p:extLst>
      <p:ext uri="{BB962C8B-B14F-4D97-AF65-F5344CB8AC3E}">
        <p14:creationId xmlns:p14="http://schemas.microsoft.com/office/powerpoint/2010/main" val="385526111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26"/>
          <p:cNvSpPr>
            <a:spLocks noGrp="1"/>
          </p:cNvSpPr>
          <p:nvPr>
            <p:ph type="title"/>
          </p:nvPr>
        </p:nvSpPr>
        <p:spPr/>
        <p:txBody>
          <a:bodyPr/>
          <a:lstStyle/>
          <a:p>
            <a:r>
              <a:rPr lang="en-US" b="1" dirty="0" err="1">
                <a:solidFill>
                  <a:srgbClr val="0080FF"/>
                </a:solidFill>
              </a:rPr>
              <a:t>Intra</a:t>
            </a:r>
            <a:r>
              <a:rPr lang="en-US" dirty="0" err="1">
                <a:solidFill>
                  <a:srgbClr val="0080FF"/>
                </a:solidFill>
              </a:rPr>
              <a:t>molecular</a:t>
            </a:r>
            <a:r>
              <a:rPr lang="en-US" dirty="0">
                <a:solidFill>
                  <a:srgbClr val="0080FF"/>
                </a:solidFill>
              </a:rPr>
              <a:t> </a:t>
            </a:r>
            <a:r>
              <a:rPr lang="en-US" dirty="0" smtClean="0">
                <a:solidFill>
                  <a:srgbClr val="0080FF"/>
                </a:solidFill>
              </a:rPr>
              <a:t>Forces</a:t>
            </a:r>
            <a:endParaRPr lang="en-US" dirty="0">
              <a:solidFill>
                <a:srgbClr val="0080FF"/>
              </a:solidFill>
            </a:endParaRPr>
          </a:p>
        </p:txBody>
      </p:sp>
      <p:sp>
        <p:nvSpPr>
          <p:cNvPr id="23555" name="Rectangle 1027"/>
          <p:cNvSpPr>
            <a:spLocks noGrp="1"/>
          </p:cNvSpPr>
          <p:nvPr>
            <p:ph type="body" idx="1"/>
          </p:nvPr>
        </p:nvSpPr>
        <p:spPr/>
        <p:txBody>
          <a:bodyPr/>
          <a:lstStyle/>
          <a:p>
            <a:r>
              <a:rPr lang="en-US" dirty="0" smtClean="0">
                <a:solidFill>
                  <a:srgbClr val="0080FF"/>
                </a:solidFill>
              </a:rPr>
              <a:t>Forces </a:t>
            </a:r>
            <a:r>
              <a:rPr lang="en-US" b="1" dirty="0">
                <a:solidFill>
                  <a:srgbClr val="0080FF"/>
                </a:solidFill>
              </a:rPr>
              <a:t>within </a:t>
            </a:r>
            <a:r>
              <a:rPr lang="en-US" dirty="0">
                <a:solidFill>
                  <a:srgbClr val="0080FF"/>
                </a:solidFill>
              </a:rPr>
              <a:t>a </a:t>
            </a:r>
            <a:r>
              <a:rPr lang="en-US" dirty="0" smtClean="0">
                <a:solidFill>
                  <a:srgbClr val="0080FF"/>
                </a:solidFill>
              </a:rPr>
              <a:t>molecule</a:t>
            </a:r>
          </a:p>
          <a:p>
            <a:pPr lvl="1"/>
            <a:r>
              <a:rPr lang="en-US" dirty="0" smtClean="0">
                <a:solidFill>
                  <a:srgbClr val="0080FF"/>
                </a:solidFill>
              </a:rPr>
              <a:t>2 types: covalent &amp; ionic</a:t>
            </a:r>
          </a:p>
          <a:p>
            <a:pPr marL="457200" lvl="1" indent="0">
              <a:buNone/>
            </a:pPr>
            <a:r>
              <a:rPr lang="en-US" dirty="0" smtClean="0"/>
              <a:t>What types of bonds are present within this H</a:t>
            </a:r>
            <a:r>
              <a:rPr lang="en-US" baseline="-25000" dirty="0" smtClean="0"/>
              <a:t>2</a:t>
            </a:r>
            <a:r>
              <a:rPr lang="en-US" dirty="0" smtClean="0"/>
              <a:t>O molecule?</a:t>
            </a:r>
          </a:p>
        </p:txBody>
      </p:sp>
      <p:pic>
        <p:nvPicPr>
          <p:cNvPr id="23556" name="Picture 1028" descr="watermolecule"/>
          <p:cNvPicPr>
            <a:picLocks noChangeAspect="1" noChangeArrowheads="1"/>
          </p:cNvPicPr>
          <p:nvPr/>
        </p:nvPicPr>
        <p:blipFill>
          <a:blip r:embed="rId2"/>
          <a:srcRect/>
          <a:stretch>
            <a:fillRect/>
          </a:stretch>
        </p:blipFill>
        <p:spPr bwMode="auto">
          <a:xfrm>
            <a:off x="395536" y="3933056"/>
            <a:ext cx="4114029" cy="2740348"/>
          </a:xfrm>
          <a:prstGeom prst="rect">
            <a:avLst/>
          </a:prstGeom>
          <a:noFill/>
        </p:spPr>
      </p:pic>
      <p:sp>
        <p:nvSpPr>
          <p:cNvPr id="2" name="TextBox 1"/>
          <p:cNvSpPr txBox="1"/>
          <p:nvPr/>
        </p:nvSpPr>
        <p:spPr>
          <a:xfrm>
            <a:off x="3491880" y="5301208"/>
            <a:ext cx="2304256" cy="830997"/>
          </a:xfrm>
          <a:prstGeom prst="rect">
            <a:avLst/>
          </a:prstGeom>
          <a:noFill/>
          <a:ln>
            <a:noFill/>
          </a:ln>
        </p:spPr>
        <p:txBody>
          <a:bodyPr wrap="square" rtlCol="0">
            <a:spAutoFit/>
          </a:bodyPr>
          <a:lstStyle/>
          <a:p>
            <a:r>
              <a:rPr lang="en-US" dirty="0" err="1" smtClean="0">
                <a:solidFill>
                  <a:srgbClr val="FF0000"/>
                </a:solidFill>
              </a:rPr>
              <a:t>Intramolecular</a:t>
            </a:r>
            <a:endParaRPr lang="en-US" dirty="0" smtClean="0">
              <a:solidFill>
                <a:srgbClr val="FF0000"/>
              </a:solidFill>
            </a:endParaRPr>
          </a:p>
          <a:p>
            <a:r>
              <a:rPr lang="en-US" dirty="0" smtClean="0">
                <a:solidFill>
                  <a:srgbClr val="FF0000"/>
                </a:solidFill>
              </a:rPr>
              <a:t>Covalent</a:t>
            </a:r>
            <a:endParaRPr lang="en-US" dirty="0">
              <a:solidFill>
                <a:srgbClr val="FF0000"/>
              </a:solidFill>
            </a:endParaRPr>
          </a:p>
        </p:txBody>
      </p:sp>
      <p:cxnSp>
        <p:nvCxnSpPr>
          <p:cNvPr id="4" name="Straight Arrow Connector 3"/>
          <p:cNvCxnSpPr/>
          <p:nvPr/>
        </p:nvCxnSpPr>
        <p:spPr>
          <a:xfrm flipH="1" flipV="1">
            <a:off x="3275856" y="5085184"/>
            <a:ext cx="720080" cy="23083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10411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26"/>
          <p:cNvSpPr>
            <a:spLocks noGrp="1"/>
          </p:cNvSpPr>
          <p:nvPr>
            <p:ph type="title"/>
          </p:nvPr>
        </p:nvSpPr>
        <p:spPr/>
        <p:txBody>
          <a:bodyPr/>
          <a:lstStyle/>
          <a:p>
            <a:r>
              <a:rPr lang="en-US" b="1" dirty="0" err="1">
                <a:solidFill>
                  <a:srgbClr val="0080FF"/>
                </a:solidFill>
              </a:rPr>
              <a:t>Intra</a:t>
            </a:r>
            <a:r>
              <a:rPr lang="en-US" dirty="0" err="1">
                <a:solidFill>
                  <a:srgbClr val="0080FF"/>
                </a:solidFill>
              </a:rPr>
              <a:t>molecular</a:t>
            </a:r>
            <a:r>
              <a:rPr lang="en-US" dirty="0">
                <a:solidFill>
                  <a:srgbClr val="0080FF"/>
                </a:solidFill>
              </a:rPr>
              <a:t> </a:t>
            </a:r>
            <a:r>
              <a:rPr lang="en-US" dirty="0" smtClean="0">
                <a:solidFill>
                  <a:srgbClr val="0080FF"/>
                </a:solidFill>
              </a:rPr>
              <a:t>Forces</a:t>
            </a:r>
            <a:endParaRPr lang="en-US" dirty="0">
              <a:solidFill>
                <a:srgbClr val="0080FF"/>
              </a:solidFill>
            </a:endParaRPr>
          </a:p>
        </p:txBody>
      </p:sp>
      <p:sp>
        <p:nvSpPr>
          <p:cNvPr id="23555" name="Rectangle 1027"/>
          <p:cNvSpPr>
            <a:spLocks noGrp="1"/>
          </p:cNvSpPr>
          <p:nvPr>
            <p:ph type="body" idx="1"/>
          </p:nvPr>
        </p:nvSpPr>
        <p:spPr/>
        <p:txBody>
          <a:bodyPr/>
          <a:lstStyle/>
          <a:p>
            <a:pPr marL="457200" lvl="1" indent="0">
              <a:buNone/>
            </a:pPr>
            <a:r>
              <a:rPr lang="en-US" dirty="0" smtClean="0"/>
              <a:t>What types of bonds are present within </a:t>
            </a:r>
            <a:r>
              <a:rPr lang="en-US" dirty="0" err="1" smtClean="0"/>
              <a:t>NaCl</a:t>
            </a:r>
            <a:r>
              <a:rPr lang="en-US" dirty="0" smtClean="0"/>
              <a:t>?</a:t>
            </a:r>
          </a:p>
        </p:txBody>
      </p:sp>
      <p:cxnSp>
        <p:nvCxnSpPr>
          <p:cNvPr id="4" name="Straight Arrow Connector 3"/>
          <p:cNvCxnSpPr/>
          <p:nvPr/>
        </p:nvCxnSpPr>
        <p:spPr>
          <a:xfrm flipH="1" flipV="1">
            <a:off x="3275856" y="5085184"/>
            <a:ext cx="720080" cy="23083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2"/>
          <a:stretch>
            <a:fillRect/>
          </a:stretch>
        </p:blipFill>
        <p:spPr>
          <a:xfrm>
            <a:off x="755576" y="3966102"/>
            <a:ext cx="3855864" cy="2891898"/>
          </a:xfrm>
          <a:prstGeom prst="rect">
            <a:avLst/>
          </a:prstGeom>
        </p:spPr>
      </p:pic>
      <p:sp>
        <p:nvSpPr>
          <p:cNvPr id="5" name="TextBox 4"/>
          <p:cNvSpPr txBox="1"/>
          <p:nvPr/>
        </p:nvSpPr>
        <p:spPr>
          <a:xfrm>
            <a:off x="1403648" y="5157192"/>
            <a:ext cx="720080" cy="461665"/>
          </a:xfrm>
          <a:prstGeom prst="rect">
            <a:avLst/>
          </a:prstGeom>
          <a:noFill/>
        </p:spPr>
        <p:txBody>
          <a:bodyPr wrap="square" rtlCol="0">
            <a:spAutoFit/>
          </a:bodyPr>
          <a:lstStyle/>
          <a:p>
            <a:r>
              <a:rPr lang="en-US" dirty="0" smtClean="0"/>
              <a:t>Na</a:t>
            </a:r>
            <a:r>
              <a:rPr lang="en-US" baseline="30000" dirty="0" smtClean="0"/>
              <a:t>+</a:t>
            </a:r>
            <a:endParaRPr lang="en-US" baseline="30000" dirty="0"/>
          </a:p>
        </p:txBody>
      </p:sp>
      <p:sp>
        <p:nvSpPr>
          <p:cNvPr id="6" name="TextBox 5"/>
          <p:cNvSpPr txBox="1"/>
          <p:nvPr/>
        </p:nvSpPr>
        <p:spPr>
          <a:xfrm>
            <a:off x="3203848" y="5229200"/>
            <a:ext cx="648072" cy="461665"/>
          </a:xfrm>
          <a:prstGeom prst="rect">
            <a:avLst/>
          </a:prstGeom>
          <a:noFill/>
        </p:spPr>
        <p:txBody>
          <a:bodyPr wrap="square" rtlCol="0">
            <a:spAutoFit/>
          </a:bodyPr>
          <a:lstStyle/>
          <a:p>
            <a:r>
              <a:rPr lang="en-US" dirty="0" err="1" smtClean="0"/>
              <a:t>Cl</a:t>
            </a:r>
            <a:r>
              <a:rPr lang="en-US" baseline="30000" dirty="0" smtClean="0"/>
              <a:t>-</a:t>
            </a:r>
            <a:endParaRPr lang="en-US" baseline="30000" dirty="0"/>
          </a:p>
        </p:txBody>
      </p:sp>
      <p:sp>
        <p:nvSpPr>
          <p:cNvPr id="8" name="TextBox 7"/>
          <p:cNvSpPr txBox="1"/>
          <p:nvPr/>
        </p:nvSpPr>
        <p:spPr>
          <a:xfrm>
            <a:off x="3707904" y="4005064"/>
            <a:ext cx="2448272" cy="830997"/>
          </a:xfrm>
          <a:prstGeom prst="rect">
            <a:avLst/>
          </a:prstGeom>
          <a:noFill/>
        </p:spPr>
        <p:txBody>
          <a:bodyPr wrap="square" rtlCol="0">
            <a:spAutoFit/>
          </a:bodyPr>
          <a:lstStyle/>
          <a:p>
            <a:r>
              <a:rPr lang="en-US" dirty="0" err="1" smtClean="0"/>
              <a:t>Intramolecular</a:t>
            </a:r>
            <a:r>
              <a:rPr lang="en-US" dirty="0" smtClean="0"/>
              <a:t> Ionic</a:t>
            </a:r>
            <a:endParaRPr lang="en-US" dirty="0"/>
          </a:p>
        </p:txBody>
      </p:sp>
      <p:cxnSp>
        <p:nvCxnSpPr>
          <p:cNvPr id="10" name="Straight Arrow Connector 9"/>
          <p:cNvCxnSpPr>
            <a:stCxn id="8" idx="1"/>
          </p:cNvCxnSpPr>
          <p:nvPr/>
        </p:nvCxnSpPr>
        <p:spPr>
          <a:xfrm flipH="1">
            <a:off x="2843808" y="4420563"/>
            <a:ext cx="864096" cy="73662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09811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Grp="1"/>
          </p:cNvSpPr>
          <p:nvPr>
            <p:ph type="title"/>
          </p:nvPr>
        </p:nvSpPr>
        <p:spPr>
          <a:xfrm>
            <a:off x="457200" y="228600"/>
            <a:ext cx="8229600" cy="1143000"/>
          </a:xfrm>
        </p:spPr>
        <p:txBody>
          <a:bodyPr/>
          <a:lstStyle/>
          <a:p>
            <a:r>
              <a:rPr lang="en-US" b="1" dirty="0" err="1">
                <a:solidFill>
                  <a:srgbClr val="0080FF"/>
                </a:solidFill>
              </a:rPr>
              <a:t>Intra</a:t>
            </a:r>
            <a:r>
              <a:rPr lang="en-US" dirty="0" err="1">
                <a:solidFill>
                  <a:srgbClr val="0080FF"/>
                </a:solidFill>
              </a:rPr>
              <a:t>molecular</a:t>
            </a:r>
            <a:r>
              <a:rPr lang="en-US" dirty="0">
                <a:solidFill>
                  <a:srgbClr val="0080FF"/>
                </a:solidFill>
              </a:rPr>
              <a:t> </a:t>
            </a:r>
            <a:r>
              <a:rPr lang="en-US" dirty="0" smtClean="0">
                <a:solidFill>
                  <a:srgbClr val="0080FF"/>
                </a:solidFill>
              </a:rPr>
              <a:t>Forces</a:t>
            </a:r>
            <a:endParaRPr lang="en-US" dirty="0">
              <a:solidFill>
                <a:srgbClr val="0080FF"/>
              </a:solidFill>
            </a:endParaRPr>
          </a:p>
        </p:txBody>
      </p:sp>
      <p:graphicFrame>
        <p:nvGraphicFramePr>
          <p:cNvPr id="17445" name="Group 1061"/>
          <p:cNvGraphicFramePr>
            <a:graphicFrameLocks noGrp="1"/>
          </p:cNvGraphicFramePr>
          <p:nvPr>
            <p:extLst>
              <p:ext uri="{D42A27DB-BD31-4B8C-83A1-F6EECF244321}">
                <p14:modId xmlns:p14="http://schemas.microsoft.com/office/powerpoint/2010/main" val="2819785002"/>
              </p:ext>
            </p:extLst>
          </p:nvPr>
        </p:nvGraphicFramePr>
        <p:xfrm>
          <a:off x="457200" y="1524000"/>
          <a:ext cx="8686799" cy="4750943"/>
        </p:xfrm>
        <a:graphic>
          <a:graphicData uri="http://schemas.openxmlformats.org/drawingml/2006/table">
            <a:tbl>
              <a:tblPr/>
              <a:tblGrid>
                <a:gridCol w="3041423"/>
                <a:gridCol w="3449641"/>
                <a:gridCol w="2195735"/>
              </a:tblGrid>
              <a:tr h="76200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cap="none" normalizeH="0" baseline="0" dirty="0">
                          <a:ln>
                            <a:noFill/>
                          </a:ln>
                          <a:solidFill>
                            <a:srgbClr val="0080FF"/>
                          </a:solidFill>
                          <a:effectLst/>
                          <a:latin typeface="Calibri" charset="0"/>
                          <a:ea typeface="ＭＳ Ｐゴシック" charset="-128"/>
                          <a:cs typeface="ＭＳ Ｐゴシック" charset="-128"/>
                        </a:rPr>
                        <a:t>Bond type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cap="none" normalizeH="0" baseline="0" dirty="0" smtClean="0">
                          <a:ln>
                            <a:noFill/>
                          </a:ln>
                          <a:solidFill>
                            <a:srgbClr val="0080FF"/>
                          </a:solidFill>
                          <a:effectLst/>
                          <a:latin typeface="Calibri" charset="0"/>
                          <a:ea typeface="ＭＳ Ｐゴシック" charset="-128"/>
                          <a:cs typeface="ＭＳ Ｐゴシック" charset="-128"/>
                        </a:rPr>
                        <a:t>Element-Type</a:t>
                      </a:r>
                      <a:endParaRPr kumimoji="0" lang="en-US" sz="2800" b="1" i="0" u="none" strike="noStrike" cap="none" normalizeH="0" baseline="0" dirty="0">
                        <a:ln>
                          <a:noFill/>
                        </a:ln>
                        <a:solidFill>
                          <a:srgbClr val="0080FF"/>
                        </a:solidFill>
                        <a:effectLst/>
                        <a:latin typeface="Calibri" charset="0"/>
                        <a:ea typeface="ＭＳ Ｐゴシック" charset="-128"/>
                        <a:cs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cap="none" normalizeH="0" baseline="0">
                          <a:ln>
                            <a:noFill/>
                          </a:ln>
                          <a:solidFill>
                            <a:srgbClr val="0080FF"/>
                          </a:solidFill>
                          <a:effectLst/>
                          <a:latin typeface="Calibri" charset="0"/>
                          <a:ea typeface="ＭＳ Ｐゴシック" charset="-128"/>
                          <a:cs typeface="ＭＳ Ｐゴシック" charset="-128"/>
                        </a:rPr>
                        <a:t>Bond Strength</a:t>
                      </a:r>
                      <a:endParaRPr kumimoji="0" lang="en-US" sz="2800" b="0" i="0" u="none" strike="noStrike" cap="none" normalizeH="0" baseline="0">
                        <a:ln>
                          <a:noFill/>
                        </a:ln>
                        <a:solidFill>
                          <a:srgbClr val="0080FF"/>
                        </a:solidFill>
                        <a:effectLst/>
                        <a:latin typeface="Calibri" charset="0"/>
                        <a:ea typeface="ＭＳ Ｐゴシック" charset="-128"/>
                        <a:cs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188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a:ln>
                            <a:noFill/>
                          </a:ln>
                          <a:solidFill>
                            <a:srgbClr val="0080FF"/>
                          </a:solidFill>
                          <a:effectLst/>
                          <a:latin typeface="Calibri" charset="0"/>
                          <a:ea typeface="ＭＳ Ｐゴシック" charset="-128"/>
                          <a:cs typeface="ＭＳ Ｐゴシック" charset="-128"/>
                        </a:rPr>
                        <a:t>Ionic Bond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dirty="0">
                          <a:ln>
                            <a:noFill/>
                          </a:ln>
                          <a:solidFill>
                            <a:srgbClr val="0080FF"/>
                          </a:solidFill>
                          <a:effectLst/>
                          <a:latin typeface="Calibri" charset="0"/>
                          <a:ea typeface="ＭＳ Ｐゴシック" charset="-128"/>
                          <a:cs typeface="ＭＳ Ｐゴシック" charset="-128"/>
                        </a:rPr>
                        <a:t>Metal - nonmetal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dirty="0">
                          <a:ln>
                            <a:noFill/>
                          </a:ln>
                          <a:solidFill>
                            <a:srgbClr val="0080FF"/>
                          </a:solidFill>
                          <a:effectLst/>
                          <a:latin typeface="Calibri" charset="0"/>
                          <a:ea typeface="ＭＳ Ｐゴシック" charset="-128"/>
                          <a:cs typeface="ＭＳ Ｐゴシック" charset="-128"/>
                        </a:rPr>
                        <a:t>weak</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030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dirty="0" smtClean="0">
                          <a:ln>
                            <a:noFill/>
                          </a:ln>
                          <a:solidFill>
                            <a:srgbClr val="0080FF"/>
                          </a:solidFill>
                          <a:effectLst/>
                          <a:latin typeface="Calibri" charset="0"/>
                          <a:ea typeface="ＭＳ Ｐゴシック" charset="-128"/>
                          <a:cs typeface="ＭＳ Ｐゴシック" charset="-128"/>
                        </a:rPr>
                        <a:t>Covalent: Polar</a:t>
                      </a:r>
                      <a:endParaRPr kumimoji="0" lang="en-US" sz="2800" b="0" i="0" u="none" strike="noStrike" cap="none" normalizeH="0" baseline="0" dirty="0">
                        <a:ln>
                          <a:noFill/>
                        </a:ln>
                        <a:solidFill>
                          <a:srgbClr val="0080FF"/>
                        </a:solidFill>
                        <a:effectLst/>
                        <a:latin typeface="Calibri" charset="0"/>
                        <a:ea typeface="ＭＳ Ｐゴシック" charset="-128"/>
                        <a:cs typeface="ＭＳ Ｐゴシック" charset="-128"/>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dirty="0">
                        <a:ln>
                          <a:noFill/>
                        </a:ln>
                        <a:solidFill>
                          <a:srgbClr val="0080FF"/>
                        </a:solidFill>
                        <a:effectLst/>
                        <a:latin typeface="Calibri" charset="0"/>
                        <a:ea typeface="ＭＳ Ｐゴシック" charset="-128"/>
                        <a:cs typeface="ＭＳ Ｐゴシック" charset="-128"/>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dirty="0">
                        <a:ln>
                          <a:noFill/>
                        </a:ln>
                        <a:solidFill>
                          <a:srgbClr val="0080FF"/>
                        </a:solidFill>
                        <a:effectLst/>
                        <a:latin typeface="Calibri" charset="0"/>
                        <a:ea typeface="ＭＳ Ｐゴシック" charset="-128"/>
                        <a:cs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dirty="0">
                          <a:ln>
                            <a:noFill/>
                          </a:ln>
                          <a:solidFill>
                            <a:srgbClr val="0080FF"/>
                          </a:solidFill>
                          <a:effectLst/>
                          <a:latin typeface="Calibri" charset="0"/>
                          <a:ea typeface="ＭＳ Ｐゴシック" charset="-128"/>
                          <a:cs typeface="ＭＳ Ｐゴシック" charset="-128"/>
                        </a:rPr>
                        <a:t>Nonmetal - nonmetal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dirty="0">
                          <a:ln>
                            <a:noFill/>
                          </a:ln>
                          <a:solidFill>
                            <a:srgbClr val="0080FF"/>
                          </a:solidFill>
                          <a:effectLst/>
                          <a:latin typeface="Calibri" charset="0"/>
                          <a:ea typeface="ＭＳ Ｐゴシック" charset="-128"/>
                          <a:cs typeface="ＭＳ Ｐゴシック" charset="-128"/>
                        </a:rPr>
                        <a:t>strong</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188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dirty="0" smtClean="0">
                          <a:ln>
                            <a:noFill/>
                          </a:ln>
                          <a:solidFill>
                            <a:srgbClr val="0080FF"/>
                          </a:solidFill>
                          <a:effectLst/>
                          <a:latin typeface="Calibri" charset="0"/>
                          <a:ea typeface="ＭＳ Ｐゴシック" charset="-128"/>
                          <a:cs typeface="ＭＳ Ｐゴシック" charset="-128"/>
                        </a:rPr>
                        <a:t>Covalent: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dirty="0" smtClean="0">
                          <a:ln>
                            <a:noFill/>
                          </a:ln>
                          <a:solidFill>
                            <a:srgbClr val="0080FF"/>
                          </a:solidFill>
                          <a:effectLst/>
                          <a:latin typeface="Calibri" charset="0"/>
                          <a:ea typeface="ＭＳ Ｐゴシック" charset="-128"/>
                          <a:cs typeface="ＭＳ Ｐゴシック" charset="-128"/>
                        </a:rPr>
                        <a:t>Nonpolar</a:t>
                      </a:r>
                      <a:endParaRPr kumimoji="0" lang="en-US" sz="2800" b="0" i="0" u="none" strike="noStrike" cap="none" normalizeH="0" baseline="0" dirty="0">
                        <a:ln>
                          <a:noFill/>
                        </a:ln>
                        <a:solidFill>
                          <a:srgbClr val="0080FF"/>
                        </a:solidFill>
                        <a:effectLst/>
                        <a:latin typeface="Calibri" charset="0"/>
                        <a:ea typeface="ＭＳ Ｐゴシック" charset="-128"/>
                        <a:cs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cap="none" normalizeH="0" baseline="0" dirty="0" smtClean="0">
                          <a:ln>
                            <a:noFill/>
                          </a:ln>
                          <a:solidFill>
                            <a:srgbClr val="0080FF"/>
                          </a:solidFill>
                          <a:effectLst/>
                          <a:latin typeface="Calibri" charset="0"/>
                          <a:ea typeface="ＭＳ Ｐゴシック" charset="-128"/>
                          <a:cs typeface="ＭＳ Ｐゴシック" charset="-128"/>
                        </a:rPr>
                        <a:t>Nonmetal - nonmetal</a:t>
                      </a:r>
                    </a:p>
                    <a:p>
                      <a:endParaRPr lang="en-US" dirty="0">
                        <a:solidFill>
                          <a:srgbClr val="008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dirty="0">
                          <a:ln>
                            <a:noFill/>
                          </a:ln>
                          <a:solidFill>
                            <a:srgbClr val="0080FF"/>
                          </a:solidFill>
                          <a:effectLst/>
                          <a:latin typeface="Calibri" charset="0"/>
                          <a:ea typeface="ＭＳ Ｐゴシック" charset="-128"/>
                          <a:cs typeface="ＭＳ Ｐゴシック" charset="-128"/>
                        </a:rPr>
                        <a:t>strongest</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7438" name="Picture 1054" descr="polar covalent"/>
          <p:cNvPicPr>
            <a:picLocks noChangeAspect="1" noChangeArrowheads="1"/>
          </p:cNvPicPr>
          <p:nvPr/>
        </p:nvPicPr>
        <p:blipFill>
          <a:blip r:embed="rId2"/>
          <a:srcRect/>
          <a:stretch>
            <a:fillRect/>
          </a:stretch>
        </p:blipFill>
        <p:spPr bwMode="auto">
          <a:xfrm>
            <a:off x="2123728" y="4077072"/>
            <a:ext cx="1304925" cy="733425"/>
          </a:xfrm>
          <a:prstGeom prst="rect">
            <a:avLst/>
          </a:prstGeom>
          <a:noFill/>
        </p:spPr>
      </p:pic>
      <p:sp>
        <p:nvSpPr>
          <p:cNvPr id="17444" name="AutoShape 1060"/>
          <p:cNvSpPr>
            <a:spLocks noChangeArrowheads="1"/>
          </p:cNvSpPr>
          <p:nvPr/>
        </p:nvSpPr>
        <p:spPr bwMode="auto">
          <a:xfrm>
            <a:off x="8686800" y="2420888"/>
            <a:ext cx="457200" cy="3048000"/>
          </a:xfrm>
          <a:prstGeom prst="downArrow">
            <a:avLst>
              <a:gd name="adj1" fmla="val 36454"/>
              <a:gd name="adj2" fmla="val 135586"/>
            </a:avLst>
          </a:prstGeom>
          <a:solidFill>
            <a:srgbClr val="FFFF00"/>
          </a:solidFill>
          <a:ln w="9525">
            <a:solidFill>
              <a:schemeClr val="tx1"/>
            </a:solidFill>
            <a:miter lim="800000"/>
            <a:headEnd/>
            <a:tailEnd/>
          </a:ln>
        </p:spPr>
        <p:txBody>
          <a:bodyPr wrap="none" anchor="ctr">
            <a:prstTxWarp prst="textNoShape">
              <a:avLst/>
            </a:prstTxWarp>
          </a:bodyPr>
          <a:lstStyle/>
          <a:p>
            <a:endParaRPr lang="en-US"/>
          </a:p>
        </p:txBody>
      </p:sp>
      <p:pic>
        <p:nvPicPr>
          <p:cNvPr id="17446" name="Picture 1062" descr="Picture 21"/>
          <p:cNvPicPr>
            <a:picLocks noChangeAspect="1" noChangeArrowheads="1"/>
          </p:cNvPicPr>
          <p:nvPr/>
        </p:nvPicPr>
        <p:blipFill>
          <a:blip r:embed="rId3"/>
          <a:srcRect/>
          <a:stretch>
            <a:fillRect/>
          </a:stretch>
        </p:blipFill>
        <p:spPr bwMode="auto">
          <a:xfrm>
            <a:off x="2267744" y="2708920"/>
            <a:ext cx="1035050" cy="581025"/>
          </a:xfrm>
          <a:prstGeom prst="rect">
            <a:avLst/>
          </a:prstGeom>
          <a:noFill/>
        </p:spPr>
      </p:pic>
      <p:pic>
        <p:nvPicPr>
          <p:cNvPr id="17447" name="Picture 1063" descr="covalent_bond_hydrogen_3"/>
          <p:cNvPicPr>
            <a:picLocks noChangeAspect="1" noChangeArrowheads="1"/>
          </p:cNvPicPr>
          <p:nvPr/>
        </p:nvPicPr>
        <p:blipFill>
          <a:blip r:embed="rId4"/>
          <a:srcRect/>
          <a:stretch>
            <a:fillRect/>
          </a:stretch>
        </p:blipFill>
        <p:spPr bwMode="auto">
          <a:xfrm>
            <a:off x="2123728" y="5229200"/>
            <a:ext cx="1039813" cy="1039813"/>
          </a:xfrm>
          <a:prstGeom prst="rect">
            <a:avLst/>
          </a:prstGeom>
          <a:noFill/>
        </p:spPr>
      </p:pic>
    </p:spTree>
    <p:extLst>
      <p:ext uri="{BB962C8B-B14F-4D97-AF65-F5344CB8AC3E}">
        <p14:creationId xmlns:p14="http://schemas.microsoft.com/office/powerpoint/2010/main" val="251173207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p:txBody>
          <a:bodyPr/>
          <a:lstStyle/>
          <a:p>
            <a:r>
              <a:rPr lang="en-US" b="1" dirty="0">
                <a:solidFill>
                  <a:srgbClr val="0080FF"/>
                </a:solidFill>
              </a:rPr>
              <a:t>Inter</a:t>
            </a:r>
            <a:r>
              <a:rPr lang="en-US" dirty="0">
                <a:solidFill>
                  <a:srgbClr val="0080FF"/>
                </a:solidFill>
              </a:rPr>
              <a:t>molecular </a:t>
            </a:r>
            <a:r>
              <a:rPr lang="en-US" dirty="0" smtClean="0">
                <a:solidFill>
                  <a:srgbClr val="0080FF"/>
                </a:solidFill>
              </a:rPr>
              <a:t>Forces</a:t>
            </a:r>
            <a:endParaRPr lang="en-US" b="1" dirty="0">
              <a:solidFill>
                <a:srgbClr val="0080FF"/>
              </a:solidFill>
            </a:endParaRPr>
          </a:p>
        </p:txBody>
      </p:sp>
      <p:sp>
        <p:nvSpPr>
          <p:cNvPr id="24580" name="Rectangle 4"/>
          <p:cNvSpPr>
            <a:spLocks noGrp="1"/>
          </p:cNvSpPr>
          <p:nvPr>
            <p:ph type="body" idx="1"/>
          </p:nvPr>
        </p:nvSpPr>
        <p:spPr>
          <a:xfrm>
            <a:off x="457200" y="1268760"/>
            <a:ext cx="8229600" cy="4857403"/>
          </a:xfrm>
        </p:spPr>
        <p:txBody>
          <a:bodyPr/>
          <a:lstStyle/>
          <a:p>
            <a:r>
              <a:rPr lang="en-US" sz="2800" dirty="0" smtClean="0">
                <a:solidFill>
                  <a:srgbClr val="0080FF"/>
                </a:solidFill>
              </a:rPr>
              <a:t>Forces </a:t>
            </a:r>
            <a:r>
              <a:rPr lang="en-US" sz="2800" b="1" u="sng" dirty="0">
                <a:solidFill>
                  <a:srgbClr val="0080FF"/>
                </a:solidFill>
              </a:rPr>
              <a:t>between</a:t>
            </a:r>
            <a:r>
              <a:rPr lang="en-US" sz="2800" dirty="0">
                <a:solidFill>
                  <a:srgbClr val="0080FF"/>
                </a:solidFill>
              </a:rPr>
              <a:t> </a:t>
            </a:r>
            <a:r>
              <a:rPr lang="en-US" sz="2800" dirty="0" smtClean="0">
                <a:solidFill>
                  <a:srgbClr val="0080FF"/>
                </a:solidFill>
              </a:rPr>
              <a:t>molecules</a:t>
            </a:r>
          </a:p>
          <a:p>
            <a:r>
              <a:rPr lang="en-US" sz="2800" dirty="0" smtClean="0">
                <a:solidFill>
                  <a:srgbClr val="0080FF"/>
                </a:solidFill>
              </a:rPr>
              <a:t>Much weaker than </a:t>
            </a:r>
            <a:r>
              <a:rPr lang="en-US" sz="2800" dirty="0" err="1" smtClean="0">
                <a:solidFill>
                  <a:srgbClr val="0080FF"/>
                </a:solidFill>
              </a:rPr>
              <a:t>intramolecular</a:t>
            </a:r>
            <a:r>
              <a:rPr lang="en-US" sz="2800" dirty="0" smtClean="0">
                <a:solidFill>
                  <a:srgbClr val="0080FF"/>
                </a:solidFill>
              </a:rPr>
              <a:t> forces</a:t>
            </a:r>
          </a:p>
          <a:p>
            <a:r>
              <a:rPr lang="en-US" sz="2800" dirty="0" smtClean="0">
                <a:solidFill>
                  <a:srgbClr val="0080FF"/>
                </a:solidFill>
              </a:rPr>
              <a:t>Intermolecular forces are caused by the polarity difference WITHIN a molecule</a:t>
            </a:r>
            <a:endParaRPr lang="en-US" sz="2800" dirty="0">
              <a:solidFill>
                <a:srgbClr val="0080FF"/>
              </a:solidFill>
            </a:endParaRPr>
          </a:p>
        </p:txBody>
      </p:sp>
      <p:pic>
        <p:nvPicPr>
          <p:cNvPr id="2" name="Picture 1" descr="Screen Shot 2014-02-09 at 2.16.2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800" y="4221088"/>
            <a:ext cx="1358900" cy="1397000"/>
          </a:xfrm>
          <a:prstGeom prst="rect">
            <a:avLst/>
          </a:prstGeom>
        </p:spPr>
      </p:pic>
      <p:pic>
        <p:nvPicPr>
          <p:cNvPr id="6" name="Picture 5" descr="Screen Shot 2014-02-09 at 2.16.2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9992" y="4725144"/>
            <a:ext cx="1358900" cy="1287760"/>
          </a:xfrm>
          <a:prstGeom prst="rect">
            <a:avLst/>
          </a:prstGeom>
        </p:spPr>
      </p:pic>
      <p:pic>
        <p:nvPicPr>
          <p:cNvPr id="8" name="Picture 7" descr="Screen Shot 2014-02-09 at 2.16.2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976" y="3140968"/>
            <a:ext cx="1358900" cy="1287760"/>
          </a:xfrm>
          <a:prstGeom prst="rect">
            <a:avLst/>
          </a:prstGeom>
        </p:spPr>
      </p:pic>
      <p:cxnSp>
        <p:nvCxnSpPr>
          <p:cNvPr id="5" name="Straight Connector 4"/>
          <p:cNvCxnSpPr/>
          <p:nvPr/>
        </p:nvCxnSpPr>
        <p:spPr>
          <a:xfrm>
            <a:off x="5220072" y="4221088"/>
            <a:ext cx="0" cy="648072"/>
          </a:xfrm>
          <a:prstGeom prst="line">
            <a:avLst/>
          </a:prstGeom>
          <a:ln w="50800">
            <a:prstDash val="sysDash"/>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3779912" y="5157192"/>
            <a:ext cx="864096" cy="288032"/>
          </a:xfrm>
          <a:prstGeom prst="line">
            <a:avLst/>
          </a:prstGeom>
          <a:ln w="50800">
            <a:prstDash val="sysDash"/>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6228184" y="3933056"/>
            <a:ext cx="2520280" cy="830997"/>
          </a:xfrm>
          <a:prstGeom prst="rect">
            <a:avLst/>
          </a:prstGeom>
          <a:noFill/>
        </p:spPr>
        <p:txBody>
          <a:bodyPr wrap="square" rtlCol="0">
            <a:spAutoFit/>
          </a:bodyPr>
          <a:lstStyle/>
          <a:p>
            <a:r>
              <a:rPr lang="en-US" dirty="0" smtClean="0"/>
              <a:t>Intermolecular Force</a:t>
            </a:r>
            <a:endParaRPr lang="en-US" dirty="0"/>
          </a:p>
        </p:txBody>
      </p:sp>
      <p:cxnSp>
        <p:nvCxnSpPr>
          <p:cNvPr id="7" name="Straight Arrow Connector 6"/>
          <p:cNvCxnSpPr>
            <a:stCxn id="3" idx="1"/>
          </p:cNvCxnSpPr>
          <p:nvPr/>
        </p:nvCxnSpPr>
        <p:spPr>
          <a:xfrm flipH="1">
            <a:off x="5436096" y="4348555"/>
            <a:ext cx="792088" cy="232573"/>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047656" y="3068960"/>
            <a:ext cx="3096344" cy="461665"/>
          </a:xfrm>
          <a:prstGeom prst="rect">
            <a:avLst/>
          </a:prstGeom>
          <a:noFill/>
        </p:spPr>
        <p:txBody>
          <a:bodyPr wrap="square" rtlCol="0">
            <a:spAutoFit/>
          </a:bodyPr>
          <a:lstStyle/>
          <a:p>
            <a:r>
              <a:rPr lang="en-US" dirty="0" err="1" smtClean="0"/>
              <a:t>Intramolecular</a:t>
            </a:r>
            <a:r>
              <a:rPr lang="en-US" dirty="0" smtClean="0"/>
              <a:t> Force</a:t>
            </a:r>
            <a:endParaRPr lang="en-US" dirty="0"/>
          </a:p>
        </p:txBody>
      </p:sp>
      <p:cxnSp>
        <p:nvCxnSpPr>
          <p:cNvPr id="11" name="Straight Arrow Connector 10"/>
          <p:cNvCxnSpPr>
            <a:stCxn id="9" idx="1"/>
          </p:cNvCxnSpPr>
          <p:nvPr/>
        </p:nvCxnSpPr>
        <p:spPr>
          <a:xfrm flipH="1">
            <a:off x="5220072" y="3299793"/>
            <a:ext cx="827584" cy="417239"/>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92224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2376</TotalTime>
  <Words>1198</Words>
  <Application>Microsoft Macintosh PowerPoint</Application>
  <PresentationFormat>On-screen Show (4:3)</PresentationFormat>
  <Paragraphs>206</Paragraphs>
  <Slides>25</Slides>
  <Notes>8</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Tuesday, February 10th, 2015</vt:lpstr>
      <vt:lpstr>Announcements</vt:lpstr>
      <vt:lpstr>Agenda</vt:lpstr>
      <vt:lpstr>PowerPoint Presentation</vt:lpstr>
      <vt:lpstr>Intra vs. Inter</vt:lpstr>
      <vt:lpstr>Intramolecular Forces</vt:lpstr>
      <vt:lpstr>Intramolecular Forces</vt:lpstr>
      <vt:lpstr>Intramolecular Forces</vt:lpstr>
      <vt:lpstr>Intermolecular Forces</vt:lpstr>
      <vt:lpstr>Intermolecular Forces: Inquiry</vt:lpstr>
      <vt:lpstr>Intermolecular Forces: Inquiry</vt:lpstr>
      <vt:lpstr>Intermolecular Forces</vt:lpstr>
      <vt:lpstr>Intermolecular Forces</vt:lpstr>
      <vt:lpstr>Intermolecular Forces</vt:lpstr>
      <vt:lpstr>Intermolecular Forces: Card Sort</vt:lpstr>
      <vt:lpstr>Dispersion Forces</vt:lpstr>
      <vt:lpstr>Dipole-Dipole</vt:lpstr>
      <vt:lpstr>Hydrogen Bonding</vt:lpstr>
      <vt:lpstr>Demo: Hydrogen Bonding</vt:lpstr>
      <vt:lpstr>Ionic Intermolecular Forces</vt:lpstr>
      <vt:lpstr>Intermolecular Forces</vt:lpstr>
      <vt:lpstr>Distilled Water vs. Salt Water</vt:lpstr>
      <vt:lpstr>Distilled Water vs Salt Water</vt:lpstr>
      <vt:lpstr>Explain: Elbow Partner Discussion</vt:lpstr>
      <vt:lpstr>Exit Ticket</vt:lpstr>
    </vt:vector>
  </TitlesOfParts>
  <Company>Chicago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Bellringer</dc:title>
  <dc:creator>Melanie Yau</dc:creator>
  <cp:lastModifiedBy>Leigha Ingham</cp:lastModifiedBy>
  <cp:revision>130</cp:revision>
  <dcterms:created xsi:type="dcterms:W3CDTF">2012-11-30T13:35:12Z</dcterms:created>
  <dcterms:modified xsi:type="dcterms:W3CDTF">2015-02-10T20:25:06Z</dcterms:modified>
</cp:coreProperties>
</file>