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95" r:id="rId2"/>
    <p:sldId id="296" r:id="rId3"/>
    <p:sldId id="258" r:id="rId4"/>
    <p:sldId id="259" r:id="rId5"/>
    <p:sldId id="267" r:id="rId6"/>
    <p:sldId id="29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3" r:id="rId25"/>
    <p:sldId id="286" r:id="rId26"/>
    <p:sldId id="287" r:id="rId27"/>
    <p:sldId id="288" r:id="rId28"/>
    <p:sldId id="291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1EDEE-9115-1644-8DEF-3D45050E85A8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EA930-CEFE-CC45-9114-6A197ED7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EA930-CEFE-CC45-9114-6A197ED7DB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3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9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3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4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14C9-D498-5B42-BA98-CA0D67E55BDB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6D03-52A6-A847-A87E-572A30D3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1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lP57gEWcis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Thursday, November 6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895600" y="762000"/>
            <a:ext cx="6248400" cy="4754563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HW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Week 10 Agenda 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Questions,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and Valence </a:t>
            </a:r>
            <a:r>
              <a:rPr lang="en-US" b="1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Wkst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Objective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dirty="0" smtClean="0">
                <a:latin typeface="Calibri"/>
                <a:cs typeface="Calibri"/>
              </a:rPr>
              <a:t>We will be able to identify if a substance is a homogenous or heterogeneous mixture.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Standard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IOD 403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>
                <a:latin typeface="Calibri"/>
                <a:ea typeface="ＭＳ Ｐゴシック" charset="0"/>
                <a:cs typeface="Calibri"/>
              </a:rPr>
              <a:t>Catalyst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/>
              <a:t>If the researchers also received this data about electronegativity, as well, how does the electronegativity change, from N to F, in comparison to electron affinity?</a:t>
            </a:r>
            <a:endParaRPr lang="en-US" dirty="0"/>
          </a:p>
          <a:p>
            <a:pPr marL="0" indent="0" defTabSz="457200" eaLnBrk="1" hangingPunct="1">
              <a:spcBef>
                <a:spcPct val="0"/>
              </a:spcBef>
              <a:buNone/>
              <a:defRPr/>
            </a:pPr>
            <a:endParaRPr lang="en-US" kern="12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34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906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3493" name="TextBox 1"/>
          <p:cNvSpPr txBox="1">
            <a:spLocks noChangeArrowheads="1"/>
          </p:cNvSpPr>
          <p:nvPr/>
        </p:nvSpPr>
        <p:spPr bwMode="auto">
          <a:xfrm>
            <a:off x="0" y="4884738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11/6         NOTES: Bohr Model                                                   64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11/6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Valence Electron Worksheet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	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		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65</a:t>
            </a: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7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15442"/>
              </p:ext>
            </p:extLst>
          </p:nvPr>
        </p:nvGraphicFramePr>
        <p:xfrm>
          <a:off x="1524000" y="1463675"/>
          <a:ext cx="6096000" cy="4571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066709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orbit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maximum # electrons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 anchor="ctr"/>
                </a:tc>
              </a:tr>
              <a:tr h="579063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2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</a:tr>
              <a:tr h="579063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2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8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</a:tr>
              <a:tr h="579063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3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18 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</a:tr>
              <a:tr h="579063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4 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FF"/>
                          </a:solidFill>
                          <a:latin typeface="+mj-lt"/>
                        </a:rPr>
                        <a:t>32</a:t>
                      </a:r>
                      <a:endParaRPr lang="en-US" sz="45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9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Bohr’s Model of the Atom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dirty="0">
                <a:solidFill>
                  <a:srgbClr val="0000FF"/>
                </a:solidFill>
              </a:rPr>
              <a:t>E</a:t>
            </a:r>
            <a:r>
              <a:rPr lang="en-US" sz="5500" dirty="0" smtClean="0">
                <a:solidFill>
                  <a:srgbClr val="0000FF"/>
                </a:solidFill>
              </a:rPr>
              <a:t>lectrons </a:t>
            </a:r>
            <a:r>
              <a:rPr lang="en-US" sz="5500" dirty="0">
                <a:solidFill>
                  <a:srgbClr val="0000FF"/>
                </a:solidFill>
              </a:rPr>
              <a:t>fill </a:t>
            </a:r>
            <a:r>
              <a:rPr lang="en-US" sz="5500" dirty="0" smtClean="0">
                <a:solidFill>
                  <a:srgbClr val="0000FF"/>
                </a:solidFill>
              </a:rPr>
              <a:t>orbits closest to the nucleus 	first.</a:t>
            </a:r>
            <a:endParaRPr lang="en-US" sz="5500" dirty="0">
              <a:solidFill>
                <a:srgbClr val="0000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dirty="0">
                <a:solidFill>
                  <a:srgbClr val="0000FF"/>
                </a:solidFill>
              </a:rPr>
              <a:t>T</a:t>
            </a:r>
            <a:r>
              <a:rPr lang="en-US" sz="5500" dirty="0" smtClean="0">
                <a:solidFill>
                  <a:srgbClr val="0000FF"/>
                </a:solidFill>
              </a:rPr>
              <a:t>he </a:t>
            </a:r>
            <a:r>
              <a:rPr lang="en-US" sz="5500" dirty="0">
                <a:solidFill>
                  <a:srgbClr val="0000FF"/>
                </a:solidFill>
              </a:rPr>
              <a:t>electrons in the outermost level are  	known as VALENCE electrons.</a:t>
            </a:r>
          </a:p>
          <a:p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540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Fluorine.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#N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19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atomic #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 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pic>
        <p:nvPicPr>
          <p:cNvPr id="102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98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# 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 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pic>
        <p:nvPicPr>
          <p:cNvPr id="112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atomic mass - # 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 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pic>
        <p:nvPicPr>
          <p:cNvPr id="122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74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Draw the nucleus with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protons &amp; neutrons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</p:txBody>
      </p:sp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6488" y="2800350"/>
            <a:ext cx="936625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latin typeface="+mj-lt"/>
              </a:rPr>
              <a:t>10N</a:t>
            </a:r>
          </a:p>
        </p:txBody>
      </p:sp>
    </p:spTree>
    <p:extLst>
      <p:ext uri="{BB962C8B-B14F-4D97-AF65-F5344CB8AC3E}">
        <p14:creationId xmlns:p14="http://schemas.microsoft.com/office/powerpoint/2010/main" val="6581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How many electrons can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fit in the first orbit?</a:t>
            </a:r>
          </a:p>
        </p:txBody>
      </p:sp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2030" y="2800350"/>
            <a:ext cx="86554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10N</a:t>
            </a:r>
          </a:p>
        </p:txBody>
      </p:sp>
    </p:spTree>
    <p:extLst>
      <p:ext uri="{BB962C8B-B14F-4D97-AF65-F5344CB8AC3E}">
        <p14:creationId xmlns:p14="http://schemas.microsoft.com/office/powerpoint/2010/main" val="33225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How many electrons can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fit in the first orbit?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		2</a:t>
            </a:r>
          </a:p>
        </p:txBody>
      </p:sp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2030" y="2800350"/>
            <a:ext cx="86554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10N</a:t>
            </a:r>
          </a:p>
        </p:txBody>
      </p:sp>
    </p:spTree>
    <p:extLst>
      <p:ext uri="{BB962C8B-B14F-4D97-AF65-F5344CB8AC3E}">
        <p14:creationId xmlns:p14="http://schemas.microsoft.com/office/powerpoint/2010/main" val="208617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246063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are left?		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2030" y="2800350"/>
            <a:ext cx="86554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10N</a:t>
            </a:r>
          </a:p>
        </p:txBody>
      </p:sp>
      <p:sp>
        <p:nvSpPr>
          <p:cNvPr id="6" name="Oval 5"/>
          <p:cNvSpPr/>
          <p:nvPr/>
        </p:nvSpPr>
        <p:spPr>
          <a:xfrm>
            <a:off x="5551488" y="2311400"/>
            <a:ext cx="2168525" cy="2195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86488" y="2239963"/>
            <a:ext cx="287337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425" y="2239963"/>
            <a:ext cx="288925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Thursday, November 6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895600" y="762000"/>
            <a:ext cx="6248400" cy="4754563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HW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Week 10 Agenda 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Questions,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and Valence </a:t>
            </a:r>
            <a:r>
              <a:rPr lang="en-US" b="1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Wkst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 (Models ONLY)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Objective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dirty="0" smtClean="0">
                <a:latin typeface="Calibri"/>
                <a:cs typeface="Calibri"/>
              </a:rPr>
              <a:t>We will be able to identify if a substance is a homogenous or heterogeneous mixture.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Standard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IOD 403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b="1" dirty="0">
                <a:latin typeface="Calibri"/>
                <a:ea typeface="ＭＳ Ｐゴシック" charset="0"/>
                <a:cs typeface="Calibri"/>
              </a:rPr>
              <a:t>Catalyst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/>
              <a:t>If the researchers also received this data about electronegativity, as well, how does the electronegativity change, from N to F, in comparison to electron affinity?</a:t>
            </a:r>
            <a:endParaRPr lang="en-US" dirty="0"/>
          </a:p>
          <a:p>
            <a:pPr marL="0" indent="0" defTabSz="457200" eaLnBrk="1" hangingPunct="1">
              <a:spcBef>
                <a:spcPct val="0"/>
              </a:spcBef>
              <a:buNone/>
              <a:defRPr/>
            </a:pPr>
            <a:endParaRPr lang="en-US" kern="12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34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906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3493" name="TextBox 1"/>
          <p:cNvSpPr txBox="1">
            <a:spLocks noChangeArrowheads="1"/>
          </p:cNvSpPr>
          <p:nvPr/>
        </p:nvSpPr>
        <p:spPr bwMode="auto">
          <a:xfrm>
            <a:off x="0" y="4884738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11/6         NOTES: Bohr Model                                                   60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11/6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Valence Electron Worksheet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	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				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61</a:t>
            </a: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7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246063"/>
            <a:ext cx="83439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are left?		7</a:t>
            </a:r>
          </a:p>
        </p:txBody>
      </p:sp>
      <p:pic>
        <p:nvPicPr>
          <p:cNvPr id="17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6488" y="2800350"/>
            <a:ext cx="936625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latin typeface="+mj-lt"/>
              </a:rPr>
              <a:t>10N</a:t>
            </a:r>
          </a:p>
        </p:txBody>
      </p:sp>
      <p:sp>
        <p:nvSpPr>
          <p:cNvPr id="6" name="Oval 5"/>
          <p:cNvSpPr/>
          <p:nvPr/>
        </p:nvSpPr>
        <p:spPr>
          <a:xfrm>
            <a:off x="5551488" y="2311400"/>
            <a:ext cx="2168525" cy="2195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86488" y="2239963"/>
            <a:ext cx="287337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425" y="2239963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246063"/>
            <a:ext cx="8343900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are left?		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fit in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second orbit?</a:t>
            </a:r>
          </a:p>
        </p:txBody>
      </p:sp>
      <p:pic>
        <p:nvPicPr>
          <p:cNvPr id="184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6488" y="2800350"/>
            <a:ext cx="936625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latin typeface="+mj-lt"/>
              </a:rPr>
              <a:t>10N</a:t>
            </a:r>
          </a:p>
        </p:txBody>
      </p:sp>
      <p:sp>
        <p:nvSpPr>
          <p:cNvPr id="6" name="Oval 5"/>
          <p:cNvSpPr/>
          <p:nvPr/>
        </p:nvSpPr>
        <p:spPr>
          <a:xfrm>
            <a:off x="5551488" y="2311400"/>
            <a:ext cx="2168525" cy="2195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86488" y="2239963"/>
            <a:ext cx="287337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425" y="2239963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5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246063"/>
            <a:ext cx="8343900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are left?		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How many electrons fit in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		second orbit?		8</a:t>
            </a:r>
          </a:p>
        </p:txBody>
      </p:sp>
      <p:pic>
        <p:nvPicPr>
          <p:cNvPr id="1945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6488" y="2800350"/>
            <a:ext cx="936625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latin typeface="+mj-lt"/>
              </a:rPr>
              <a:t>10N</a:t>
            </a:r>
          </a:p>
        </p:txBody>
      </p:sp>
      <p:sp>
        <p:nvSpPr>
          <p:cNvPr id="6" name="Oval 5"/>
          <p:cNvSpPr/>
          <p:nvPr/>
        </p:nvSpPr>
        <p:spPr>
          <a:xfrm>
            <a:off x="5551488" y="2311400"/>
            <a:ext cx="2168525" cy="2195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86488" y="2239963"/>
            <a:ext cx="287337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425" y="2239963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2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6063"/>
            <a:ext cx="8343900" cy="60016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Example: 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Fluorine: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#P 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#e</a:t>
            </a:r>
            <a:r>
              <a:rPr lang="en-US" sz="3200" baseline="30000" dirty="0">
                <a:latin typeface="+mj-lt"/>
                <a:ea typeface="+mn-ea"/>
                <a:cs typeface="+mn-cs"/>
              </a:rPr>
              <a:t>- </a:t>
            </a:r>
            <a:r>
              <a:rPr lang="en-US" sz="3200" dirty="0">
                <a:latin typeface="+mj-lt"/>
                <a:ea typeface="+mn-ea"/>
                <a:cs typeface="+mn-cs"/>
              </a:rPr>
              <a:t>= 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#N =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How many valence electrons are present?</a:t>
            </a:r>
          </a:p>
          <a:p>
            <a:pPr lvl="8"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7</a:t>
            </a:r>
          </a:p>
        </p:txBody>
      </p:sp>
      <p:pic>
        <p:nvPicPr>
          <p:cNvPr id="204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97075"/>
            <a:ext cx="1139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15038" y="2800350"/>
            <a:ext cx="1231900" cy="1231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2030" y="2800350"/>
            <a:ext cx="86554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9P</a:t>
            </a:r>
          </a:p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latin typeface="+mj-lt"/>
              </a:rPr>
              <a:t>10N</a:t>
            </a:r>
          </a:p>
        </p:txBody>
      </p:sp>
      <p:sp>
        <p:nvSpPr>
          <p:cNvPr id="6" name="Oval 5"/>
          <p:cNvSpPr/>
          <p:nvPr/>
        </p:nvSpPr>
        <p:spPr>
          <a:xfrm>
            <a:off x="5551488" y="2311400"/>
            <a:ext cx="2168525" cy="2195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86488" y="2239963"/>
            <a:ext cx="287337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02425" y="2239963"/>
            <a:ext cx="288925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72075" y="1952625"/>
            <a:ext cx="2952750" cy="29511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46938" y="2008188"/>
            <a:ext cx="287337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77138" y="2311400"/>
            <a:ext cx="287337" cy="28733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77138" y="4252913"/>
            <a:ext cx="287337" cy="287337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246938" y="4616450"/>
            <a:ext cx="287337" cy="28733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16588" y="2022475"/>
            <a:ext cx="287337" cy="2889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95913" y="2297113"/>
            <a:ext cx="287337" cy="287337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95913" y="4219575"/>
            <a:ext cx="287337" cy="28733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9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Whiteboard 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each atom on your whiteboard.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42295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246063"/>
            <a:ext cx="83439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Bohr's Model of the Atom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Hydrogen	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551488" y="2239963"/>
            <a:ext cx="2168525" cy="2266950"/>
            <a:chOff x="5551488" y="2239963"/>
            <a:chExt cx="2168525" cy="2266950"/>
          </a:xfrm>
        </p:grpSpPr>
        <p:sp>
          <p:nvSpPr>
            <p:cNvPr id="3" name="Oval 2"/>
            <p:cNvSpPr/>
            <p:nvPr/>
          </p:nvSpPr>
          <p:spPr>
            <a:xfrm>
              <a:off x="6015038" y="2800350"/>
              <a:ext cx="1231900" cy="1231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99200" y="2800350"/>
              <a:ext cx="709613" cy="1077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latin typeface="+mj-lt"/>
                </a:rPr>
                <a:t>1P</a:t>
              </a:r>
            </a:p>
            <a:p>
              <a:pPr algn="ctr">
                <a:defRPr/>
              </a:pPr>
              <a:r>
                <a:rPr lang="en-US" sz="3200" dirty="0">
                  <a:latin typeface="+mj-lt"/>
                </a:rPr>
                <a:t>0N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551488" y="2311400"/>
              <a:ext cx="2168525" cy="21955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02425" y="2239963"/>
              <a:ext cx="288925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 rot="10800000" flipV="1">
            <a:off x="387350" y="4384675"/>
            <a:ext cx="51641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How many valence electrons are present?</a:t>
            </a:r>
          </a:p>
        </p:txBody>
      </p:sp>
    </p:spTree>
    <p:extLst>
      <p:ext uri="{BB962C8B-B14F-4D97-AF65-F5344CB8AC3E}">
        <p14:creationId xmlns:p14="http://schemas.microsoft.com/office/powerpoint/2010/main" val="265689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6063"/>
            <a:ext cx="83439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Bohr's Model of the Atom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Boron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72075" y="1952625"/>
            <a:ext cx="2952750" cy="2951163"/>
            <a:chOff x="5172075" y="1952625"/>
            <a:chExt cx="2952750" cy="2951163"/>
          </a:xfrm>
        </p:grpSpPr>
        <p:sp>
          <p:nvSpPr>
            <p:cNvPr id="3" name="Oval 2"/>
            <p:cNvSpPr/>
            <p:nvPr/>
          </p:nvSpPr>
          <p:spPr>
            <a:xfrm>
              <a:off x="6015038" y="2800350"/>
              <a:ext cx="1231900" cy="1231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99200" y="2800350"/>
              <a:ext cx="709613" cy="1077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latin typeface="+mj-lt"/>
                </a:rPr>
                <a:t>5P</a:t>
              </a:r>
            </a:p>
            <a:p>
              <a:pPr algn="ctr">
                <a:defRPr/>
              </a:pPr>
              <a:r>
                <a:rPr lang="en-US" sz="3200" dirty="0">
                  <a:latin typeface="+mj-lt"/>
                </a:rPr>
                <a:t>6N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551488" y="2311400"/>
              <a:ext cx="2168525" cy="21955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86488" y="2239963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02425" y="2239963"/>
              <a:ext cx="288925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172075" y="1952625"/>
              <a:ext cx="2952750" cy="29511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577138" y="2311400"/>
              <a:ext cx="287337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16588" y="2022475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95913" y="4219575"/>
              <a:ext cx="287337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800000" flipV="1">
            <a:off x="387350" y="4689475"/>
            <a:ext cx="51641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How many valence electrons are present?</a:t>
            </a:r>
          </a:p>
        </p:txBody>
      </p:sp>
    </p:spTree>
    <p:extLst>
      <p:ext uri="{BB962C8B-B14F-4D97-AF65-F5344CB8AC3E}">
        <p14:creationId xmlns:p14="http://schemas.microsoft.com/office/powerpoint/2010/main" val="264040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6063"/>
            <a:ext cx="83439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n-ea"/>
                <a:cs typeface="+mn-cs"/>
              </a:rPr>
              <a:t>Bohr's Model of the Atom</a:t>
            </a:r>
            <a:endParaRPr lang="en-US" sz="3200" dirty="0">
              <a:latin typeface="+mj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n-ea"/>
                <a:cs typeface="+mn-cs"/>
              </a:rPr>
              <a:t>Magnesium	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27563" y="1587500"/>
            <a:ext cx="4032250" cy="3744913"/>
            <a:chOff x="4627563" y="1587500"/>
            <a:chExt cx="4032250" cy="3744913"/>
          </a:xfrm>
        </p:grpSpPr>
        <p:sp>
          <p:nvSpPr>
            <p:cNvPr id="3" name="Oval 2"/>
            <p:cNvSpPr/>
            <p:nvPr/>
          </p:nvSpPr>
          <p:spPr>
            <a:xfrm>
              <a:off x="6015038" y="2800350"/>
              <a:ext cx="1231900" cy="1231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86488" y="2800350"/>
              <a:ext cx="936625" cy="1077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latin typeface="+mj-lt"/>
                </a:rPr>
                <a:t>12P</a:t>
              </a:r>
            </a:p>
            <a:p>
              <a:pPr algn="ctr">
                <a:defRPr/>
              </a:pPr>
              <a:r>
                <a:rPr lang="en-US" sz="3200" dirty="0">
                  <a:latin typeface="+mj-lt"/>
                </a:rPr>
                <a:t>12N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551488" y="2311400"/>
              <a:ext cx="2168525" cy="21955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86488" y="2239963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02425" y="2239963"/>
              <a:ext cx="288925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172075" y="1952625"/>
              <a:ext cx="2952750" cy="29511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246938" y="2008188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61275" y="2311400"/>
              <a:ext cx="288925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661275" y="4252913"/>
              <a:ext cx="288925" cy="287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16588" y="2022475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429250" y="4252913"/>
              <a:ext cx="287338" cy="287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6588" y="4540250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246938" y="4540250"/>
              <a:ext cx="287337" cy="2889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429250" y="2311400"/>
              <a:ext cx="287338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4772025" y="1587500"/>
              <a:ext cx="3743325" cy="37449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27563" y="3257550"/>
              <a:ext cx="287337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370888" y="3257550"/>
              <a:ext cx="288925" cy="2873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 rot="10800000" flipV="1">
            <a:off x="265113" y="5081588"/>
            <a:ext cx="51641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How many valence electrons are present?</a:t>
            </a:r>
          </a:p>
        </p:txBody>
      </p:sp>
    </p:spTree>
    <p:extLst>
      <p:ext uri="{BB962C8B-B14F-4D97-AF65-F5344CB8AC3E}">
        <p14:creationId xmlns:p14="http://schemas.microsoft.com/office/powerpoint/2010/main" val="243407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Valence Electrons WS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This worksheet is homework if not finished in class.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858568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8378"/>
            <a:ext cx="8229600" cy="52578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All late work must be turned in while you are in class TODAY.</a:t>
            </a:r>
          </a:p>
          <a:p>
            <a:r>
              <a:rPr lang="en-US" sz="5500" dirty="0" smtClean="0"/>
              <a:t>No tutoring next week!!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25925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Agenda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Catalyst/Homework Check</a:t>
            </a:r>
          </a:p>
          <a:p>
            <a:r>
              <a:rPr lang="en-US" sz="5500" dirty="0" smtClean="0"/>
              <a:t>Announcements</a:t>
            </a:r>
          </a:p>
          <a:p>
            <a:r>
              <a:rPr lang="en-US" sz="5500" dirty="0" smtClean="0"/>
              <a:t>Elements Quiz #2</a:t>
            </a:r>
          </a:p>
          <a:p>
            <a:r>
              <a:rPr lang="en-US" sz="5500" dirty="0" smtClean="0"/>
              <a:t>Bohr Models</a:t>
            </a:r>
          </a:p>
          <a:p>
            <a:r>
              <a:rPr lang="en-US" sz="5500" dirty="0" smtClean="0"/>
              <a:t>Start Valence Worksheet</a:t>
            </a:r>
          </a:p>
        </p:txBody>
      </p:sp>
    </p:spTree>
    <p:extLst>
      <p:ext uri="{BB962C8B-B14F-4D97-AF65-F5344CB8AC3E}">
        <p14:creationId xmlns:p14="http://schemas.microsoft.com/office/powerpoint/2010/main" val="351955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  <a:latin typeface="Calibri" charset="0"/>
              </a:rPr>
              <a:t>Bohr Models</a:t>
            </a:r>
            <a:endParaRPr lang="en-US" sz="4000" b="1" u="sng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800" b="1" dirty="0" err="1" smtClean="0">
                <a:solidFill>
                  <a:srgbClr val="0000FF"/>
                </a:solidFill>
                <a:latin typeface="Calibri" charset="0"/>
                <a:cs typeface="Calibri" charset="0"/>
              </a:rPr>
              <a:t>Pg</a:t>
            </a:r>
            <a:r>
              <a:rPr lang="en-US" sz="3800" b="1" dirty="0" smtClean="0">
                <a:solidFill>
                  <a:srgbClr val="0000FF"/>
                </a:solidFill>
                <a:latin typeface="Calibri" charset="0"/>
                <a:cs typeface="Calibri" charset="0"/>
              </a:rPr>
              <a:t> </a:t>
            </a:r>
            <a:r>
              <a:rPr lang="en-US" sz="3800" b="1" dirty="0" smtClean="0">
                <a:solidFill>
                  <a:srgbClr val="0000FF"/>
                </a:solidFill>
                <a:latin typeface="Calibri" charset="0"/>
                <a:cs typeface="Calibri" charset="0"/>
              </a:rPr>
              <a:t>60</a:t>
            </a:r>
            <a:endParaRPr lang="en-US" sz="3800" b="1" dirty="0">
              <a:solidFill>
                <a:srgbClr val="0000FF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1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Atom Video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 know electrons move around the nucleus in the electron cloud.</a:t>
            </a:r>
            <a:endParaRPr lang="en-US" dirty="0" smtClean="0">
              <a:solidFill>
                <a:srgbClr val="0000FF"/>
              </a:solidFill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lP57gEWcisY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a 3-D model is hard to draw…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Bohr Models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5500" dirty="0" smtClean="0"/>
              <a:t>Rutherford’s model of the atom couldn’t explain why unique colors were obtained by atoms of different elements when heated.</a:t>
            </a:r>
          </a:p>
          <a:p>
            <a:r>
              <a:rPr lang="en-US" sz="5500" dirty="0" smtClean="0"/>
              <a:t>Bohr proposed that electrons are in orbits and when excited they jump to a higher orbit. When they fall back to the original orbit, they give off light.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7304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" y="0"/>
            <a:ext cx="9137650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 dirty="0" smtClean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Bohr's </a:t>
            </a:r>
            <a:r>
              <a:rPr lang="en-US" sz="5500" b="1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model:</a:t>
            </a:r>
            <a:endParaRPr lang="en-US" sz="5500" dirty="0">
              <a:solidFill>
                <a:srgbClr val="0000FF"/>
              </a:solidFill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	</a:t>
            </a:r>
            <a:r>
              <a:rPr lang="en-US" sz="550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-electrons orbit the nucleus like planets orbit the sun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+mj-lt"/>
              <a:ea typeface="+mn-ea"/>
              <a:cs typeface="+mn-cs"/>
            </a:endParaRPr>
          </a:p>
        </p:txBody>
      </p:sp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3" y="2882900"/>
            <a:ext cx="432435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7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350" y="387350"/>
            <a:ext cx="8343900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dirty="0" smtClean="0">
                <a:solidFill>
                  <a:srgbClr val="0000FF"/>
                </a:solidFill>
                <a:latin typeface="+mj-lt"/>
              </a:rPr>
              <a:t>-Each </a:t>
            </a:r>
            <a:r>
              <a:rPr lang="en-US" sz="5500" dirty="0">
                <a:solidFill>
                  <a:srgbClr val="0000FF"/>
                </a:solidFill>
                <a:latin typeface="+mj-lt"/>
              </a:rPr>
              <a:t>orbit can hold a specific maximum 	number of electrons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500" dirty="0">
              <a:latin typeface="+mj-lt"/>
            </a:endParaRPr>
          </a:p>
        </p:txBody>
      </p:sp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3940175"/>
            <a:ext cx="32258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3429000"/>
            <a:ext cx="24384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33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611</Words>
  <Application>Microsoft Macintosh PowerPoint</Application>
  <PresentationFormat>On-screen Show (4:3)</PresentationFormat>
  <Paragraphs>227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Thursday, November 6th, 2014</vt:lpstr>
      <vt:lpstr>Thursday, November 6th, 2014</vt:lpstr>
      <vt:lpstr>Announcements</vt:lpstr>
      <vt:lpstr>Agenda</vt:lpstr>
      <vt:lpstr>PowerPoint Presentation</vt:lpstr>
      <vt:lpstr>Atom Video</vt:lpstr>
      <vt:lpstr>Bohr Models</vt:lpstr>
      <vt:lpstr>PowerPoint Presentation</vt:lpstr>
      <vt:lpstr>PowerPoint Presentation</vt:lpstr>
      <vt:lpstr>PowerPoint Presentation</vt:lpstr>
      <vt:lpstr>Bohr’s Model of the Atom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Whiteboard Practice</vt:lpstr>
      <vt:lpstr>PowerPoint Presentation</vt:lpstr>
      <vt:lpstr>PowerPoint Presentation</vt:lpstr>
      <vt:lpstr>PowerPoint Presentation</vt:lpstr>
      <vt:lpstr>Valence Electrons WS</vt:lpstr>
      <vt:lpstr>PowerPoint Presentation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11/14/13</dc:title>
  <dc:creator>Betsy Miller</dc:creator>
  <cp:lastModifiedBy>Leigha Ingham</cp:lastModifiedBy>
  <cp:revision>28</cp:revision>
  <dcterms:created xsi:type="dcterms:W3CDTF">2013-11-13T13:42:52Z</dcterms:created>
  <dcterms:modified xsi:type="dcterms:W3CDTF">2014-11-06T21:14:16Z</dcterms:modified>
</cp:coreProperties>
</file>