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3" r:id="rId2"/>
    <p:sldId id="258" r:id="rId3"/>
    <p:sldId id="260" r:id="rId4"/>
    <p:sldId id="271" r:id="rId5"/>
    <p:sldId id="272" r:id="rId6"/>
    <p:sldId id="259" r:id="rId7"/>
    <p:sldId id="274" r:id="rId8"/>
    <p:sldId id="261" r:id="rId9"/>
    <p:sldId id="262" r:id="rId10"/>
    <p:sldId id="263" r:id="rId11"/>
    <p:sldId id="270" r:id="rId12"/>
    <p:sldId id="265" r:id="rId13"/>
    <p:sldId id="276" r:id="rId14"/>
    <p:sldId id="266" r:id="rId15"/>
    <p:sldId id="267" r:id="rId16"/>
    <p:sldId id="268" r:id="rId17"/>
    <p:sldId id="269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  <a:srgbClr val="8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AF4A8-14C6-BE41-9656-8AC2FE32877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C1CA1-0A79-9749-9600-1638677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1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6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9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2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5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0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1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2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8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886A4-8159-604B-BF47-AF19E1E1BAF4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6246-FAC1-B34A-9342-F8317451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4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213265"/>
            <a:ext cx="8458200" cy="9969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Monday, 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October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20th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2014 (Week 8)</a:t>
            </a:r>
            <a:endParaRPr lang="en-US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0" y="1210203"/>
            <a:ext cx="5908675" cy="622322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>Homework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</a:rPr>
              <a:t>: 17.3 Textbook Reading with Outline (due Friday); Week 8 Agenda Problems </a:t>
            </a:r>
            <a:endParaRPr lang="en-US" sz="2800" b="1" dirty="0">
              <a:solidFill>
                <a:srgbClr val="0000FF"/>
              </a:solidFill>
              <a:latin typeface="Calibri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>
                <a:latin typeface="Calibri" charset="0"/>
              </a:rPr>
              <a:t>Objective: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We will be able to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read and interpret a graph for the heating curve of water.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Calibri" charset="0"/>
              </a:rPr>
              <a:t>Catalyst: If you are given the value for heat how do you know if the substance GAINED or RELEASED energy based on the given value?</a:t>
            </a:r>
            <a:endParaRPr lang="en-US" dirty="0" smtClean="0">
              <a:latin typeface="Calibri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lphaLcParenR"/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1471638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ＭＳ Ｐゴシック" charset="0"/>
                <a:cs typeface="ＭＳ Ｐゴシック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Notebook is out and you are ready for today’</a:t>
            </a:r>
            <a:r>
              <a:rPr lang="en-US" altLang="ja-JP" sz="2000" b="1" dirty="0">
                <a:latin typeface="Calibri" charset="0"/>
                <a:ea typeface="ＭＳ Ｐゴシック" charset="0"/>
                <a:cs typeface="ＭＳ Ｐゴシック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8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Pair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Read questions 1-8 and try to answer the questions to the best of your ability with your </a:t>
            </a:r>
            <a:r>
              <a:rPr lang="en-US" sz="4400" b="1" u="sng" dirty="0" smtClean="0"/>
              <a:t>elbow partner.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3621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>
          <a:xfrm>
            <a:off x="457200" y="-238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Heating Curve of Water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" name="Picture 8" descr="Screen Shot 2014-10-19 at 3.05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458200" cy="4953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94596" y="5309320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solid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3834" y="3678644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liquid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14153" y="2002996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gas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816" y="3535621"/>
            <a:ext cx="213483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Melting </a:t>
            </a:r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</a:t>
            </a:r>
          </a:p>
          <a:p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 Freezing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82913" y="1417638"/>
            <a:ext cx="4431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Boiling (Evaporation) </a:t>
            </a:r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</a:t>
            </a:r>
          </a:p>
          <a:p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 Condensing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3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Key Point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Think about the equation for heat energy (Q=</a:t>
            </a:r>
            <a:r>
              <a:rPr lang="en-US" sz="4400" dirty="0" err="1" smtClean="0"/>
              <a:t>C</a:t>
            </a:r>
            <a:r>
              <a:rPr lang="en-US" sz="4400" dirty="0" err="1" smtClean="0">
                <a:latin typeface="Wingdings"/>
              </a:rPr>
              <a:t></a:t>
            </a:r>
            <a:r>
              <a:rPr lang="en-US" sz="4400" dirty="0" err="1" smtClean="0"/>
              <a:t>m</a:t>
            </a:r>
            <a:r>
              <a:rPr lang="en-US" sz="4400" dirty="0" err="1" smtClean="0">
                <a:latin typeface="Wingdings"/>
              </a:rPr>
              <a:t></a:t>
            </a:r>
            <a:r>
              <a:rPr lang="en-US" sz="4400" dirty="0" err="1" smtClean="0"/>
              <a:t>ΔT</a:t>
            </a:r>
            <a:r>
              <a:rPr lang="en-US" sz="4400" dirty="0" smtClean="0"/>
              <a:t>). Why doesn’t this equation work during parts D and E on the graph?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4492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Latent Heat occurs during a phase change when temperature is constant.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8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Types of Latent Heat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Heat of Vaporization (</a:t>
            </a:r>
            <a:r>
              <a:rPr lang="en-US" sz="4400" dirty="0" err="1"/>
              <a:t>ΔH</a:t>
            </a:r>
            <a:r>
              <a:rPr lang="en-US" sz="4400" baseline="-25000" dirty="0" err="1"/>
              <a:t>v</a:t>
            </a:r>
            <a:r>
              <a:rPr lang="en-US" sz="4400" dirty="0"/>
              <a:t>) </a:t>
            </a:r>
            <a:r>
              <a:rPr lang="en-US" sz="4400" dirty="0" smtClean="0"/>
              <a:t>= </a:t>
            </a:r>
            <a:r>
              <a:rPr lang="en-US" sz="4400" dirty="0" smtClean="0">
                <a:solidFill>
                  <a:srgbClr val="0000FF"/>
                </a:solidFill>
              </a:rPr>
              <a:t>The amount of heat needed to change state </a:t>
            </a:r>
            <a:r>
              <a:rPr lang="en-US" sz="4400" b="1" u="sng" dirty="0" smtClean="0">
                <a:solidFill>
                  <a:srgbClr val="0000FF"/>
                </a:solidFill>
              </a:rPr>
              <a:t>from a liquid to a gas.</a:t>
            </a:r>
            <a:endParaRPr lang="en-US" sz="4400" b="1" u="sng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794" y="4331325"/>
            <a:ext cx="8686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*Note: </a:t>
            </a:r>
            <a:r>
              <a:rPr lang="en-US" sz="4000" dirty="0" smtClean="0">
                <a:solidFill>
                  <a:srgbClr val="0000FF"/>
                </a:solidFill>
              </a:rPr>
              <a:t>If a substance changes phase </a:t>
            </a:r>
            <a:r>
              <a:rPr lang="en-US" sz="4000" b="1" u="sng" dirty="0" smtClean="0">
                <a:solidFill>
                  <a:srgbClr val="0000FF"/>
                </a:solidFill>
              </a:rPr>
              <a:t>from a gas to a liquid </a:t>
            </a:r>
            <a:r>
              <a:rPr lang="en-US" sz="4000" dirty="0" err="1" smtClean="0">
                <a:solidFill>
                  <a:srgbClr val="0000FF"/>
                </a:solidFill>
              </a:rPr>
              <a:t>ΔH</a:t>
            </a:r>
            <a:r>
              <a:rPr lang="en-US" sz="4000" baseline="-25000" dirty="0" err="1" smtClean="0">
                <a:solidFill>
                  <a:srgbClr val="0000FF"/>
                </a:solidFill>
              </a:rPr>
              <a:t>v</a:t>
            </a:r>
            <a:r>
              <a:rPr lang="en-US" sz="4000" baseline="-25000" dirty="0" smtClean="0">
                <a:solidFill>
                  <a:srgbClr val="0000FF"/>
                </a:solidFill>
              </a:rPr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is negative because the substance RELEASED energy</a:t>
            </a:r>
            <a:r>
              <a:rPr lang="en-US" sz="4000" dirty="0" smtClean="0"/>
              <a:t>.</a:t>
            </a:r>
            <a:endParaRPr 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18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Types of Latent Heat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Heat of </a:t>
            </a:r>
            <a:r>
              <a:rPr lang="en-US" sz="4400" dirty="0" smtClean="0"/>
              <a:t>Fusion </a:t>
            </a:r>
            <a:r>
              <a:rPr lang="en-US" sz="4400" dirty="0"/>
              <a:t>(</a:t>
            </a:r>
            <a:r>
              <a:rPr lang="en-US" sz="4400" dirty="0" err="1"/>
              <a:t>ΔH</a:t>
            </a:r>
            <a:r>
              <a:rPr lang="en-US" sz="4400" baseline="-25000" dirty="0" err="1"/>
              <a:t>f</a:t>
            </a:r>
            <a:r>
              <a:rPr lang="en-US" sz="4400" dirty="0"/>
              <a:t>)</a:t>
            </a:r>
            <a:r>
              <a:rPr lang="en-US" sz="4400" dirty="0" smtClean="0"/>
              <a:t>= </a:t>
            </a:r>
            <a:r>
              <a:rPr lang="en-US" sz="4400" dirty="0" smtClean="0">
                <a:solidFill>
                  <a:srgbClr val="0000FF"/>
                </a:solidFill>
              </a:rPr>
              <a:t>The amount of heat needed to change state </a:t>
            </a:r>
            <a:r>
              <a:rPr lang="en-US" sz="4400" b="1" u="sng" dirty="0" smtClean="0">
                <a:solidFill>
                  <a:srgbClr val="0000FF"/>
                </a:solidFill>
              </a:rPr>
              <a:t>from a solid to liquid.</a:t>
            </a:r>
            <a:endParaRPr lang="en-US" sz="4400" b="1" u="sng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102021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*Note: </a:t>
            </a:r>
            <a:r>
              <a:rPr lang="en-US" sz="4400" dirty="0" smtClean="0">
                <a:solidFill>
                  <a:srgbClr val="0000FF"/>
                </a:solidFill>
              </a:rPr>
              <a:t>If a substance changes phase </a:t>
            </a:r>
            <a:r>
              <a:rPr lang="en-US" sz="4400" b="1" u="sng" dirty="0" smtClean="0">
                <a:solidFill>
                  <a:srgbClr val="0000FF"/>
                </a:solidFill>
              </a:rPr>
              <a:t>from a liquid to a solid </a:t>
            </a:r>
            <a:r>
              <a:rPr lang="en-US" sz="4400" dirty="0" err="1" smtClean="0">
                <a:solidFill>
                  <a:srgbClr val="0000FF"/>
                </a:solidFill>
              </a:rPr>
              <a:t>ΔH</a:t>
            </a:r>
            <a:r>
              <a:rPr lang="en-US" sz="4400" baseline="-25000" dirty="0" err="1">
                <a:solidFill>
                  <a:srgbClr val="0000FF"/>
                </a:solidFill>
              </a:rPr>
              <a:t>f</a:t>
            </a:r>
            <a:r>
              <a:rPr lang="en-US" sz="4400" baseline="-25000" dirty="0" smtClean="0">
                <a:solidFill>
                  <a:srgbClr val="0000FF"/>
                </a:solidFill>
              </a:rPr>
              <a:t> </a:t>
            </a:r>
            <a:r>
              <a:rPr lang="en-US" sz="4400" dirty="0" smtClean="0">
                <a:solidFill>
                  <a:srgbClr val="0000FF"/>
                </a:solidFill>
              </a:rPr>
              <a:t>is negative because the substance RELEASED energy</a:t>
            </a:r>
            <a:r>
              <a:rPr lang="en-US" sz="4400" dirty="0" smtClean="0"/>
              <a:t>.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8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u="sng" dirty="0" smtClean="0">
                <a:latin typeface="Calibri" charset="0"/>
                <a:ea typeface="ＭＳ Ｐゴシック" charset="0"/>
                <a:cs typeface="ＭＳ Ｐゴシック" charset="0"/>
              </a:rPr>
              <a:t>Equations</a:t>
            </a:r>
            <a:endParaRPr lang="en-US" sz="6600" b="1" u="sng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dirty="0" smtClean="0">
                <a:solidFill>
                  <a:srgbClr val="0000FF"/>
                </a:solidFill>
              </a:rPr>
              <a:t>Q = m × </a:t>
            </a:r>
            <a:r>
              <a:rPr lang="en-US" sz="5500" dirty="0" err="1" smtClean="0">
                <a:solidFill>
                  <a:srgbClr val="0000FF"/>
                </a:solidFill>
              </a:rPr>
              <a:t>ΔH</a:t>
            </a:r>
            <a:r>
              <a:rPr lang="en-US" sz="5500" baseline="-25000" dirty="0" err="1" smtClean="0">
                <a:solidFill>
                  <a:srgbClr val="0000FF"/>
                </a:solidFill>
              </a:rPr>
              <a:t>v</a:t>
            </a:r>
            <a:endParaRPr lang="en-US" sz="5500" baseline="-25000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sz="5500" dirty="0">
                <a:solidFill>
                  <a:srgbClr val="0000FF"/>
                </a:solidFill>
              </a:rPr>
              <a:t>Q = m × </a:t>
            </a:r>
            <a:r>
              <a:rPr lang="en-US" sz="5500" dirty="0" err="1" smtClean="0">
                <a:solidFill>
                  <a:srgbClr val="0000FF"/>
                </a:solidFill>
              </a:rPr>
              <a:t>ΔH</a:t>
            </a:r>
            <a:r>
              <a:rPr lang="en-US" sz="5500" baseline="-25000" dirty="0" err="1" smtClean="0">
                <a:solidFill>
                  <a:srgbClr val="0000FF"/>
                </a:solidFill>
              </a:rPr>
              <a:t>f</a:t>
            </a:r>
            <a:endParaRPr lang="en-US" sz="5500" baseline="-25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336800" y="274638"/>
            <a:ext cx="4622800" cy="37639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5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>
          <a:xfrm>
            <a:off x="457200" y="-238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Heating Curve of Water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" name="Picture 8" descr="Screen Shot 2014-10-19 at 3.05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458200" cy="4953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94596" y="5309320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solid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3834" y="3678644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liquid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14153" y="2002996"/>
            <a:ext cx="185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gas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816" y="3535621"/>
            <a:ext cx="213483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Melting </a:t>
            </a:r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</a:t>
            </a:r>
          </a:p>
          <a:p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 Freezing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82913" y="1417638"/>
            <a:ext cx="4431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Boiling (Evaporation) </a:t>
            </a:r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</a:t>
            </a:r>
          </a:p>
          <a:p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 Condensing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5163" y="5334000"/>
            <a:ext cx="24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6600"/>
                </a:solidFill>
              </a:rPr>
              <a:t>Q = </a:t>
            </a:r>
            <a:r>
              <a:rPr lang="en-US" sz="3000" dirty="0" err="1" smtClean="0">
                <a:solidFill>
                  <a:srgbClr val="FF6600"/>
                </a:solidFill>
              </a:rPr>
              <a:t>m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sym typeface="Wingdings"/>
              </a:rPr>
              <a:t>c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>
                <a:solidFill>
                  <a:srgbClr val="FF6600"/>
                </a:solidFill>
                <a:sym typeface="Wingdings"/>
              </a:rPr>
              <a:t>T</a:t>
            </a:r>
            <a:endParaRPr lang="en-US" sz="3000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0634" y="3678644"/>
            <a:ext cx="24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6600"/>
                </a:solidFill>
              </a:rPr>
              <a:t>Q = </a:t>
            </a:r>
            <a:r>
              <a:rPr lang="en-US" sz="3000" dirty="0" err="1" smtClean="0">
                <a:solidFill>
                  <a:srgbClr val="FF6600"/>
                </a:solidFill>
              </a:rPr>
              <a:t>m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sym typeface="Wingdings"/>
              </a:rPr>
              <a:t>c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>
                <a:solidFill>
                  <a:srgbClr val="FF6600"/>
                </a:solidFill>
                <a:sym typeface="Wingdings"/>
              </a:rPr>
              <a:t>T</a:t>
            </a:r>
            <a:endParaRPr lang="en-US" sz="3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699858">
            <a:off x="7613615" y="790885"/>
            <a:ext cx="2070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6600"/>
                </a:solidFill>
              </a:rPr>
              <a:t>Q = </a:t>
            </a:r>
            <a:r>
              <a:rPr lang="en-US" sz="3000" dirty="0" err="1" smtClean="0">
                <a:solidFill>
                  <a:srgbClr val="FF6600"/>
                </a:solidFill>
              </a:rPr>
              <a:t>m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sym typeface="Wingdings"/>
              </a:rPr>
              <a:t>c</a:t>
            </a:r>
            <a:r>
              <a:rPr lang="en-US" sz="3000" dirty="0" err="1" smtClean="0">
                <a:solidFill>
                  <a:srgbClr val="FF66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660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>
                <a:solidFill>
                  <a:srgbClr val="FF6600"/>
                </a:solidFill>
                <a:sym typeface="Wingdings"/>
              </a:rPr>
              <a:t>T</a:t>
            </a:r>
            <a:endParaRPr lang="en-US" sz="3000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3678" y="2264066"/>
            <a:ext cx="26676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80"/>
                </a:solidFill>
              </a:rPr>
              <a:t>Q = </a:t>
            </a:r>
            <a:r>
              <a:rPr lang="en-US" sz="3000" dirty="0" err="1" smtClean="0">
                <a:solidFill>
                  <a:srgbClr val="FF0080"/>
                </a:solidFill>
              </a:rPr>
              <a:t>m</a:t>
            </a:r>
            <a:r>
              <a:rPr lang="en-US" sz="3000" dirty="0" err="1" smtClean="0">
                <a:solidFill>
                  <a:srgbClr val="FF008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008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 smtClean="0">
                <a:solidFill>
                  <a:srgbClr val="FF0080"/>
                </a:solidFill>
                <a:sym typeface="Wingdings"/>
              </a:rPr>
              <a:t>H</a:t>
            </a:r>
            <a:r>
              <a:rPr lang="en-US" sz="3000" baseline="-25000" dirty="0" err="1" smtClean="0">
                <a:solidFill>
                  <a:srgbClr val="FF0080"/>
                </a:solidFill>
                <a:sym typeface="Wingdings"/>
              </a:rPr>
              <a:t>f</a:t>
            </a:r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 </a:t>
            </a:r>
          </a:p>
          <a:p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 </a:t>
            </a:r>
            <a:r>
              <a:rPr lang="en-US" sz="3000" dirty="0">
                <a:solidFill>
                  <a:srgbClr val="FF0080"/>
                </a:solidFill>
              </a:rPr>
              <a:t>Q </a:t>
            </a:r>
            <a:r>
              <a:rPr lang="en-US" sz="3000" dirty="0" smtClean="0">
                <a:solidFill>
                  <a:srgbClr val="FF0080"/>
                </a:solidFill>
              </a:rPr>
              <a:t>=m</a:t>
            </a:r>
            <a:r>
              <a:rPr lang="en-US" sz="3000" dirty="0" smtClean="0">
                <a:solidFill>
                  <a:srgbClr val="FF008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>
                <a:solidFill>
                  <a:srgbClr val="FF0080"/>
                </a:solidFill>
              </a:rPr>
              <a:t>-</a:t>
            </a:r>
            <a:r>
              <a:rPr lang="en-US" sz="3000" dirty="0" err="1" smtClean="0">
                <a:solidFill>
                  <a:srgbClr val="FF008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 smtClean="0">
                <a:solidFill>
                  <a:srgbClr val="FF0080"/>
                </a:solidFill>
                <a:sym typeface="Wingdings"/>
              </a:rPr>
              <a:t>H</a:t>
            </a:r>
            <a:r>
              <a:rPr lang="en-US" sz="3000" baseline="-25000" dirty="0" err="1" smtClean="0">
                <a:solidFill>
                  <a:srgbClr val="FF0080"/>
                </a:solidFill>
                <a:sym typeface="Wingdings"/>
              </a:rPr>
              <a:t>f</a:t>
            </a:r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 </a:t>
            </a:r>
            <a:endParaRPr lang="en-US" sz="3000" dirty="0">
              <a:solidFill>
                <a:srgbClr val="FF008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3907" y="527878"/>
            <a:ext cx="26676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80"/>
                </a:solidFill>
              </a:rPr>
              <a:t>Q = </a:t>
            </a:r>
            <a:r>
              <a:rPr lang="en-US" sz="3000" dirty="0" err="1" smtClean="0">
                <a:solidFill>
                  <a:srgbClr val="FF0080"/>
                </a:solidFill>
              </a:rPr>
              <a:t>m</a:t>
            </a:r>
            <a:r>
              <a:rPr lang="en-US" sz="3000" dirty="0" err="1" smtClean="0">
                <a:solidFill>
                  <a:srgbClr val="FF008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 err="1" smtClean="0">
                <a:solidFill>
                  <a:srgbClr val="FF008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err="1" smtClean="0">
                <a:solidFill>
                  <a:srgbClr val="FF0080"/>
                </a:solidFill>
                <a:sym typeface="Wingdings"/>
              </a:rPr>
              <a:t>H</a:t>
            </a:r>
            <a:r>
              <a:rPr lang="en-US" sz="3000" baseline="-25000" dirty="0" err="1">
                <a:solidFill>
                  <a:srgbClr val="FF0080"/>
                </a:solidFill>
                <a:sym typeface="Wingdings"/>
              </a:rPr>
              <a:t>V</a:t>
            </a:r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 </a:t>
            </a:r>
          </a:p>
          <a:p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 </a:t>
            </a:r>
            <a:r>
              <a:rPr lang="en-US" sz="3000" dirty="0">
                <a:solidFill>
                  <a:srgbClr val="FF0080"/>
                </a:solidFill>
              </a:rPr>
              <a:t>Q </a:t>
            </a:r>
            <a:r>
              <a:rPr lang="en-US" sz="3000" dirty="0" smtClean="0">
                <a:solidFill>
                  <a:srgbClr val="FF0080"/>
                </a:solidFill>
              </a:rPr>
              <a:t>=m</a:t>
            </a:r>
            <a:r>
              <a:rPr lang="en-US" sz="3000" dirty="0" smtClean="0">
                <a:solidFill>
                  <a:srgbClr val="FF008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000" dirty="0">
                <a:solidFill>
                  <a:srgbClr val="FF0080"/>
                </a:solidFill>
              </a:rPr>
              <a:t>-</a:t>
            </a:r>
            <a:r>
              <a:rPr lang="en-US" sz="3000" dirty="0" smtClean="0">
                <a:solidFill>
                  <a:srgbClr val="FF0080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H</a:t>
            </a:r>
            <a:r>
              <a:rPr lang="en-US" sz="3000" baseline="-25000" dirty="0">
                <a:solidFill>
                  <a:srgbClr val="FF0080"/>
                </a:solidFill>
                <a:sym typeface="Wingdings"/>
              </a:rPr>
              <a:t>V</a:t>
            </a:r>
            <a:r>
              <a:rPr lang="en-US" sz="3000" dirty="0" smtClean="0">
                <a:solidFill>
                  <a:srgbClr val="FF0080"/>
                </a:solidFill>
                <a:sym typeface="Wingdings"/>
              </a:rPr>
              <a:t> </a:t>
            </a:r>
            <a:endParaRPr lang="en-US" sz="3000" dirty="0">
              <a:solidFill>
                <a:srgbClr val="FF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7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#1 and #2 together!!</a:t>
            </a:r>
          </a:p>
          <a:p>
            <a:r>
              <a:rPr lang="en-US" dirty="0" smtClean="0"/>
              <a:t>Then you will complete the rest on your own, asking your elbow partner for assistance when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9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Unit 2 Exam WEDNESDAY!!!</a:t>
            </a:r>
          </a:p>
          <a:p>
            <a:r>
              <a:rPr lang="en-US" sz="4400" dirty="0" smtClean="0"/>
              <a:t>Tutoring</a:t>
            </a:r>
          </a:p>
          <a:p>
            <a:pPr lvl="1"/>
            <a:r>
              <a:rPr lang="en-US" sz="4000" dirty="0" smtClean="0"/>
              <a:t>Monday: 3:30-4:30</a:t>
            </a:r>
          </a:p>
          <a:p>
            <a:pPr lvl="1"/>
            <a:r>
              <a:rPr lang="en-US" sz="4000" dirty="0" smtClean="0"/>
              <a:t>Tuesday: 3:30-4:30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Late Lab Reports/17.1 Textbook Outline </a:t>
            </a:r>
            <a:r>
              <a:rPr lang="en-US" sz="4400" b="1" u="sng" dirty="0" smtClean="0">
                <a:solidFill>
                  <a:srgbClr val="FF0000"/>
                </a:solidFill>
              </a:rPr>
              <a:t>Due by Wednesday for partial credit!!!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1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Catalyst</a:t>
            </a:r>
          </a:p>
          <a:p>
            <a:r>
              <a:rPr lang="en-US" sz="4400" dirty="0" smtClean="0"/>
              <a:t>Notebook Update</a:t>
            </a:r>
          </a:p>
          <a:p>
            <a:r>
              <a:rPr lang="en-US" sz="4400" dirty="0" smtClean="0"/>
              <a:t>Notes: Heat in Phase Changes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76877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3"/>
            <a:ext cx="8686800" cy="544406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u="sng" dirty="0" smtClean="0"/>
              <a:t>Page                           Title                                  Date</a:t>
            </a:r>
          </a:p>
          <a:p>
            <a:pPr marL="514350" indent="-514350">
              <a:buFont typeface="Wingdings" charset="2"/>
              <a:buAutoNum type="arabicPlain" startAt="40"/>
              <a:defRPr/>
            </a:pPr>
            <a:r>
              <a:rPr lang="en-US" dirty="0" smtClean="0"/>
              <a:t>   Reading and Notes: Endothermic </a:t>
            </a:r>
            <a:r>
              <a:rPr lang="en-US" dirty="0" err="1" smtClean="0"/>
              <a:t>vs</a:t>
            </a:r>
            <a:r>
              <a:rPr lang="en-US" dirty="0" smtClean="0"/>
              <a:t>      10/16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Exothermic Reactions  </a:t>
            </a:r>
          </a:p>
          <a:p>
            <a:pPr marL="514350" indent="-514350">
              <a:buFont typeface="Wingdings" charset="2"/>
              <a:buAutoNum type="arabicPlain" startAt="41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Bomb Calorimeter Skills Practice            10/17 </a:t>
            </a:r>
          </a:p>
          <a:p>
            <a:pPr marL="514350" indent="-514350">
              <a:buFont typeface="Wingdings" charset="2"/>
              <a:buAutoNum type="arabicPlain" startAt="41"/>
              <a:defRPr/>
            </a:pPr>
            <a:r>
              <a:rPr lang="en-US" dirty="0" smtClean="0">
                <a:solidFill>
                  <a:srgbClr val="008000"/>
                </a:solidFill>
              </a:rPr>
              <a:t>   Week 8 Catalyst                                         10/20 </a:t>
            </a:r>
          </a:p>
          <a:p>
            <a:pPr marL="514350" indent="-514350">
              <a:buFont typeface="Wingdings" charset="2"/>
              <a:buAutoNum type="arabicPlain" startAt="41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Week 8 Agenda                                          10/20</a:t>
            </a:r>
          </a:p>
          <a:p>
            <a:pPr marL="514350" indent="-514350">
              <a:buFont typeface="Wingdings" charset="2"/>
              <a:buAutoNum type="arabicPlain" startAt="41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Notes: Heat in Phase Changes                10/20</a:t>
            </a:r>
          </a:p>
          <a:p>
            <a:pPr marL="514350" indent="-514350">
              <a:buFont typeface="Wingdings" charset="2"/>
              <a:buAutoNum type="arabicPlain" startAt="41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ACT Passage: Heating Curve                   10/20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54045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847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111"/>
            <a:ext cx="8686800" cy="5472289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u="sng" dirty="0" smtClean="0">
                <a:solidFill>
                  <a:srgbClr val="000000"/>
                </a:solidFill>
              </a:rPr>
              <a:t>Page                           Title                                  Date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buFont typeface="Wingdings" charset="2"/>
              <a:buAutoNum type="arabicPlain" startAt="34"/>
              <a:defRPr/>
            </a:pPr>
            <a:r>
              <a:rPr lang="en-US" dirty="0" smtClean="0">
                <a:solidFill>
                  <a:srgbClr val="000000"/>
                </a:solidFill>
              </a:rPr>
              <a:t>       Week 7 Catalyst Chart                            10/14</a:t>
            </a:r>
          </a:p>
          <a:p>
            <a:pPr marL="514350" indent="-514350">
              <a:buFont typeface="Wingdings" charset="2"/>
              <a:buAutoNum type="arabicPlain" startAt="34"/>
              <a:defRPr/>
            </a:pPr>
            <a:r>
              <a:rPr lang="en-US" dirty="0"/>
              <a:t> </a:t>
            </a:r>
            <a:r>
              <a:rPr lang="en-US" dirty="0" smtClean="0"/>
              <a:t>        Week 7 Agenda Sheet                           10/14</a:t>
            </a:r>
          </a:p>
          <a:p>
            <a:pPr marL="514350" indent="-514350">
              <a:buFont typeface="Wingdings" charset="2"/>
              <a:buAutoNum type="arabicPlain" startAt="34"/>
              <a:defRPr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Calorimetry</a:t>
            </a:r>
            <a:r>
              <a:rPr lang="en-US" dirty="0" smtClean="0"/>
              <a:t> Lab                                      10/14</a:t>
            </a:r>
          </a:p>
          <a:p>
            <a:pPr marL="514350" indent="-514350">
              <a:buFont typeface="Wingdings" charset="2"/>
              <a:buAutoNum type="arabicPlain" startAt="34"/>
              <a:defRPr/>
            </a:pPr>
            <a:r>
              <a:rPr lang="en-US" dirty="0"/>
              <a:t> </a:t>
            </a:r>
            <a:r>
              <a:rPr lang="en-US" dirty="0" smtClean="0"/>
              <a:t>       Notes: Endothermic vs. Exothermic    10/16</a:t>
            </a:r>
          </a:p>
          <a:p>
            <a:pPr marL="514350" indent="-514350">
              <a:buFont typeface="Wingdings" charset="2"/>
              <a:buAutoNum type="arabicPlain" startAt="34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Bomb Calorimeter Skills Practice         10/17</a:t>
            </a:r>
          </a:p>
          <a:p>
            <a:pPr marL="514350" indent="-514350">
              <a:buFont typeface="Wingdings" charset="2"/>
              <a:buAutoNum type="arabicPlain" startAt="39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</a:t>
            </a:r>
            <a:r>
              <a:rPr lang="en-US" dirty="0">
                <a:solidFill>
                  <a:srgbClr val="008000"/>
                </a:solidFill>
              </a:rPr>
              <a:t> Week 8 Catalyst                                     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10/20 </a:t>
            </a:r>
          </a:p>
          <a:p>
            <a:pPr marL="514350" indent="-514350">
              <a:buFont typeface="Wingdings" charset="2"/>
              <a:buAutoNum type="arabicPlain" startAt="39"/>
              <a:defRPr/>
            </a:pPr>
            <a:r>
              <a:rPr lang="en-US" dirty="0">
                <a:solidFill>
                  <a:srgbClr val="008000"/>
                </a:solidFill>
              </a:rPr>
              <a:t>   Week 8 Agenda                                         </a:t>
            </a:r>
            <a:r>
              <a:rPr lang="en-US" dirty="0" smtClean="0">
                <a:solidFill>
                  <a:srgbClr val="008000"/>
                </a:solidFill>
              </a:rPr>
              <a:t>    </a:t>
            </a:r>
            <a:r>
              <a:rPr lang="en-US" dirty="0">
                <a:solidFill>
                  <a:srgbClr val="008000"/>
                </a:solidFill>
              </a:rPr>
              <a:t>10/20</a:t>
            </a:r>
          </a:p>
          <a:p>
            <a:pPr marL="514350" indent="-514350">
              <a:buFont typeface="Wingdings" charset="2"/>
              <a:buAutoNum type="arabicPlain" startAt="39"/>
              <a:defRPr/>
            </a:pPr>
            <a:r>
              <a:rPr lang="en-US" dirty="0">
                <a:solidFill>
                  <a:srgbClr val="008000"/>
                </a:solidFill>
              </a:rPr>
              <a:t>   Notes: Heat in Phase Changes               </a:t>
            </a:r>
            <a:r>
              <a:rPr lang="en-US" dirty="0" smtClean="0">
                <a:solidFill>
                  <a:srgbClr val="008000"/>
                </a:solidFill>
              </a:rPr>
              <a:t>     </a:t>
            </a:r>
            <a:r>
              <a:rPr lang="en-US" dirty="0">
                <a:solidFill>
                  <a:srgbClr val="008000"/>
                </a:solidFill>
              </a:rPr>
              <a:t>10/20</a:t>
            </a:r>
          </a:p>
          <a:p>
            <a:pPr marL="514350" indent="-514350">
              <a:buFont typeface="Wingdings" charset="2"/>
              <a:buAutoNum type="arabicPlain" startAt="39"/>
              <a:defRPr/>
            </a:pPr>
            <a:r>
              <a:rPr lang="en-US" dirty="0">
                <a:solidFill>
                  <a:srgbClr val="008000"/>
                </a:solidFill>
              </a:rPr>
              <a:t>    ACT Passage: Heating Curve                   </a:t>
            </a:r>
            <a:r>
              <a:rPr lang="en-US" dirty="0" smtClean="0">
                <a:solidFill>
                  <a:srgbClr val="008000"/>
                </a:solidFill>
              </a:rPr>
              <a:t>    10</a:t>
            </a:r>
            <a:r>
              <a:rPr lang="en-US" dirty="0">
                <a:solidFill>
                  <a:srgbClr val="008000"/>
                </a:solidFill>
              </a:rPr>
              <a:t>/20</a:t>
            </a: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008000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9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Predictions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Fill in the top of the notes sheet you picked up today (pg. 44 of your NB).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365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Predictions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Fill in the top of the notes sheet you picked up today (pg. 41 of your NB).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8270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Observe/Explain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After the 5 minutes, the temperature of the water didn’t change. However, was energy being added? </a:t>
            </a:r>
            <a:r>
              <a:rPr lang="en-US" sz="4400" i="1" dirty="0" smtClean="0">
                <a:solidFill>
                  <a:srgbClr val="8000FF"/>
                </a:solidFill>
              </a:rPr>
              <a:t>What happened to the energy?</a:t>
            </a:r>
            <a:endParaRPr lang="en-US" sz="4400" i="1" dirty="0">
              <a:solidFill>
                <a:srgbClr val="8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6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ＭＳ Ｐゴシック" charset="0"/>
              </a:rPr>
              <a:t>Graph</a:t>
            </a:r>
            <a:endParaRPr lang="en-US" sz="6600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At what temperature does water freeze in degrees Celsius?</a:t>
            </a:r>
          </a:p>
          <a:p>
            <a:r>
              <a:rPr lang="en-US" sz="4400" dirty="0" smtClean="0"/>
              <a:t>At what temperature does water boil in degrees Celsius?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8600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693</Words>
  <Application>Microsoft Macintosh PowerPoint</Application>
  <PresentationFormat>On-screen Show (4:3)</PresentationFormat>
  <Paragraphs>90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Monday, October 20th, 2014 (Week 8)</vt:lpstr>
      <vt:lpstr>Announcements</vt:lpstr>
      <vt:lpstr>Agenda</vt:lpstr>
      <vt:lpstr>Table of Contents</vt:lpstr>
      <vt:lpstr>Table of Contents</vt:lpstr>
      <vt:lpstr>Predictions</vt:lpstr>
      <vt:lpstr>Predictions</vt:lpstr>
      <vt:lpstr>Observe/Explain</vt:lpstr>
      <vt:lpstr>Graph</vt:lpstr>
      <vt:lpstr>Pair</vt:lpstr>
      <vt:lpstr>Heating Curve of Water</vt:lpstr>
      <vt:lpstr>Key Point</vt:lpstr>
      <vt:lpstr>Latent Heat</vt:lpstr>
      <vt:lpstr>Types of Latent Heat</vt:lpstr>
      <vt:lpstr>Types of Latent Heat</vt:lpstr>
      <vt:lpstr>Equations</vt:lpstr>
      <vt:lpstr>Heating Curve of Water</vt:lpstr>
      <vt:lpstr>Practice 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Beggs</dc:creator>
  <cp:lastModifiedBy>Leigha Ingham</cp:lastModifiedBy>
  <cp:revision>35</cp:revision>
  <dcterms:created xsi:type="dcterms:W3CDTF">2014-10-19T19:44:54Z</dcterms:created>
  <dcterms:modified xsi:type="dcterms:W3CDTF">2014-10-21T15:44:32Z</dcterms:modified>
</cp:coreProperties>
</file>