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72" r:id="rId2"/>
    <p:sldId id="275" r:id="rId3"/>
    <p:sldId id="257" r:id="rId4"/>
    <p:sldId id="274" r:id="rId5"/>
    <p:sldId id="271" r:id="rId6"/>
    <p:sldId id="273" r:id="rId7"/>
    <p:sldId id="258" r:id="rId8"/>
    <p:sldId id="261" r:id="rId9"/>
    <p:sldId id="262" r:id="rId10"/>
    <p:sldId id="268" r:id="rId11"/>
    <p:sldId id="270" r:id="rId12"/>
    <p:sldId id="263" r:id="rId13"/>
    <p:sldId id="281" r:id="rId14"/>
    <p:sldId id="266" r:id="rId15"/>
    <p:sldId id="264" r:id="rId16"/>
    <p:sldId id="265" r:id="rId17"/>
    <p:sldId id="276" r:id="rId18"/>
    <p:sldId id="277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7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AD8CB-80A3-B74E-B75C-760818DB7145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049A0-4E10-7849-8D69-4B52CC2A3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26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562" name="Placeholder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562" name="Placeholder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*Show example on document</a:t>
            </a:r>
            <a:r>
              <a:rPr lang="en-US" baseline="0" dirty="0" smtClean="0"/>
              <a:t> camera.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049A0-4E10-7849-8D69-4B52CC2A36E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D7AC-9AD8-6A4D-910A-7D2CC6E57B11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CBB6-B140-024B-A0C2-C7512076E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1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D7AC-9AD8-6A4D-910A-7D2CC6E57B11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CBB6-B140-024B-A0C2-C7512076E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81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D7AC-9AD8-6A4D-910A-7D2CC6E57B11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CBB6-B140-024B-A0C2-C7512076E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321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D7AC-9AD8-6A4D-910A-7D2CC6E57B11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CBB6-B140-024B-A0C2-C7512076E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32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D7AC-9AD8-6A4D-910A-7D2CC6E57B11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CBB6-B140-024B-A0C2-C7512076E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95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D7AC-9AD8-6A4D-910A-7D2CC6E57B11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CBB6-B140-024B-A0C2-C7512076E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77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D7AC-9AD8-6A4D-910A-7D2CC6E57B11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CBB6-B140-024B-A0C2-C7512076E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23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D7AC-9AD8-6A4D-910A-7D2CC6E57B11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CBB6-B140-024B-A0C2-C7512076E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457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D7AC-9AD8-6A4D-910A-7D2CC6E57B11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CBB6-B140-024B-A0C2-C7512076E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701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D7AC-9AD8-6A4D-910A-7D2CC6E57B11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CBB6-B140-024B-A0C2-C7512076E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59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D7AC-9AD8-6A4D-910A-7D2CC6E57B11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CBB6-B140-024B-A0C2-C7512076E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73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AD7AC-9AD8-6A4D-910A-7D2CC6E57B11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FCBB6-B140-024B-A0C2-C7512076E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56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838200"/>
          </a:xfrm>
        </p:spPr>
        <p:txBody>
          <a:bodyPr/>
          <a:lstStyle/>
          <a:p>
            <a:pPr algn="ctr" eaLnBrk="1" hangingPunct="1"/>
            <a:r>
              <a:rPr lang="en-US" sz="4400" dirty="0" smtClean="0">
                <a:latin typeface="Calibri" charset="0"/>
                <a:ea typeface="ＭＳ Ｐゴシック" charset="0"/>
                <a:cs typeface="MS PGothic" charset="0"/>
              </a:rPr>
              <a:t>Wednesday, November 19</a:t>
            </a:r>
            <a:r>
              <a:rPr lang="en-US" sz="4400" baseline="30000" dirty="0" smtClean="0">
                <a:latin typeface="Calibri" charset="0"/>
                <a:ea typeface="ＭＳ Ｐゴシック" charset="0"/>
                <a:cs typeface="MS PGothic" charset="0"/>
              </a:rPr>
              <a:t>th</a:t>
            </a:r>
            <a:r>
              <a:rPr lang="en-US" sz="4400" dirty="0">
                <a:latin typeface="Calibri" charset="0"/>
                <a:ea typeface="ＭＳ Ｐゴシック" charset="0"/>
                <a:cs typeface="MS PGothic" charset="0"/>
              </a:rPr>
              <a:t>, 2014</a:t>
            </a:r>
          </a:p>
        </p:txBody>
      </p:sp>
      <p:sp>
        <p:nvSpPr>
          <p:cNvPr id="63490" name="Content Placeholder 2"/>
          <p:cNvSpPr>
            <a:spLocks noGrp="1"/>
          </p:cNvSpPr>
          <p:nvPr>
            <p:ph idx="1"/>
          </p:nvPr>
        </p:nvSpPr>
        <p:spPr>
          <a:xfrm>
            <a:off x="2895600" y="762000"/>
            <a:ext cx="6248400" cy="4754563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MS PGothic" charset="0"/>
              </a:rPr>
              <a:t>HW</a:t>
            </a:r>
            <a:r>
              <a:rPr lang="en-US" b="1" dirty="0">
                <a:solidFill>
                  <a:srgbClr val="0000FF"/>
                </a:solidFill>
                <a:latin typeface="Calibri" charset="0"/>
                <a:ea typeface="ＭＳ Ｐゴシック" charset="0"/>
                <a:cs typeface="MS PGothic" charset="0"/>
              </a:rPr>
              <a:t>= </a:t>
            </a: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MS PGothic" charset="0"/>
              </a:rPr>
              <a:t>Finish Unit 3 Review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latin typeface="Calibri"/>
                <a:ea typeface="ＭＳ Ｐゴシック" charset="0"/>
                <a:cs typeface="Calibri"/>
              </a:rPr>
              <a:t>Objective: </a:t>
            </a:r>
            <a:r>
              <a:rPr lang="en-US" dirty="0"/>
              <a:t>We will be </a:t>
            </a:r>
            <a:r>
              <a:rPr lang="en-US" dirty="0" smtClean="0"/>
              <a:t>able to explain why atoms form ions and draw Bohr models to illustrate this process.</a:t>
            </a:r>
            <a:endParaRPr lang="en-US" dirty="0">
              <a:latin typeface="Calibri"/>
              <a:cs typeface="Calibri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latin typeface="Calibri"/>
                <a:ea typeface="ＭＳ Ｐゴシック" charset="0"/>
                <a:cs typeface="Calibri"/>
              </a:rPr>
              <a:t>Standard</a:t>
            </a:r>
            <a:r>
              <a:rPr lang="en-US" b="1" dirty="0">
                <a:latin typeface="Calibri"/>
                <a:ea typeface="ＭＳ Ｐゴシック" charset="0"/>
                <a:cs typeface="Calibri"/>
              </a:rPr>
              <a:t>: </a:t>
            </a:r>
            <a:r>
              <a:rPr lang="en-US" b="1" dirty="0" smtClean="0">
                <a:latin typeface="Calibri"/>
                <a:ea typeface="ＭＳ Ｐゴシック" charset="0"/>
                <a:cs typeface="Calibri"/>
              </a:rPr>
              <a:t>IOD 504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latin typeface="Calibri"/>
                <a:ea typeface="ＭＳ Ｐゴシック" charset="0"/>
                <a:cs typeface="Calibri"/>
              </a:rPr>
              <a:t>Catalyst Answer Choices:</a:t>
            </a:r>
          </a:p>
          <a:p>
            <a:pPr marL="0" indent="0">
              <a:buNone/>
            </a:pPr>
            <a:r>
              <a:rPr lang="en-US" b="1" dirty="0" smtClean="0"/>
              <a:t>A</a:t>
            </a:r>
            <a:r>
              <a:rPr lang="en-US" b="1" dirty="0"/>
              <a:t>. </a:t>
            </a:r>
            <a:r>
              <a:rPr lang="en-US" dirty="0"/>
              <a:t>decreases only.</a:t>
            </a:r>
          </a:p>
          <a:p>
            <a:pPr marL="0" indent="0">
              <a:buNone/>
            </a:pPr>
            <a:r>
              <a:rPr lang="en-US" b="1" dirty="0"/>
              <a:t>B. </a:t>
            </a:r>
            <a:r>
              <a:rPr lang="en-US" dirty="0"/>
              <a:t>remains the same.</a:t>
            </a:r>
          </a:p>
          <a:p>
            <a:pPr marL="0" indent="0">
              <a:buNone/>
            </a:pPr>
            <a:r>
              <a:rPr lang="en-US" b="1" dirty="0"/>
              <a:t>C. </a:t>
            </a:r>
            <a:r>
              <a:rPr lang="en-US" dirty="0"/>
              <a:t>increases </a:t>
            </a:r>
            <a:r>
              <a:rPr lang="en-US" dirty="0" smtClean="0"/>
              <a:t>only.</a:t>
            </a:r>
          </a:p>
          <a:p>
            <a:pPr marL="0" indent="0">
              <a:buNone/>
            </a:pPr>
            <a:r>
              <a:rPr lang="en-US" b="1" dirty="0" smtClean="0"/>
              <a:t>D</a:t>
            </a:r>
            <a:r>
              <a:rPr lang="en-US" b="1" dirty="0"/>
              <a:t>. </a:t>
            </a:r>
            <a:r>
              <a:rPr lang="en-US" dirty="0"/>
              <a:t>increases, then decreases.</a:t>
            </a:r>
          </a:p>
          <a:p>
            <a:pPr marL="0" indent="0" defTabSz="457200" eaLnBrk="1" hangingPunct="1">
              <a:spcBef>
                <a:spcPct val="0"/>
              </a:spcBef>
              <a:buNone/>
              <a:defRPr/>
            </a:pPr>
            <a:endParaRPr lang="en-US" kern="1200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63491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13" y="990600"/>
            <a:ext cx="2884487" cy="3810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000" b="1" u="sng" dirty="0">
                <a:latin typeface="Calibri" charset="0"/>
                <a:ea typeface="ＭＳ Ｐゴシック" charset="0"/>
                <a:cs typeface="MS PGothic" charset="0"/>
              </a:rPr>
              <a:t>Classroom expectations: 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MS PGothic" charset="0"/>
              </a:rPr>
              <a:t>Wear Kenwood ID.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MS PGothic" charset="0"/>
              </a:rPr>
              <a:t>Cell phones, music players,  and headphones are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MS PGothic" charset="0"/>
              </a:rPr>
              <a:t>Food is disposed of or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MS PGothic" charset="0"/>
              </a:rPr>
              <a:t>Dressed appropriately.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MS PGothic" charset="0"/>
              </a:rPr>
              <a:t>Notebook is out and you are ready for today</a:t>
            </a:r>
            <a:r>
              <a:rPr lang="ja-JP" altLang="en-US" sz="2000" b="1" dirty="0">
                <a:latin typeface="Calibri" charset="0"/>
                <a:ea typeface="ＭＳ Ｐゴシック" charset="0"/>
                <a:cs typeface="MS PGothic" charset="0"/>
              </a:rPr>
              <a:t>’</a:t>
            </a:r>
            <a:r>
              <a:rPr lang="en-US" altLang="ja-JP" sz="2000" b="1" dirty="0">
                <a:latin typeface="Calibri" charset="0"/>
                <a:ea typeface="ＭＳ Ｐゴシック" charset="0"/>
                <a:cs typeface="MS PGothic" charset="0"/>
              </a:rPr>
              <a:t>s class.</a:t>
            </a:r>
          </a:p>
          <a:p>
            <a:pPr eaLnBrk="1" hangingPunct="1"/>
            <a:endParaRPr lang="en-US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092825"/>
            <a:ext cx="9144000" cy="7651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buFont typeface="Calibri" charset="0"/>
              <a:buNone/>
              <a:defRPr/>
            </a:pPr>
            <a:endParaRPr lang="en-US" dirty="0">
              <a:solidFill>
                <a:schemeClr val="tx1"/>
              </a:solidFill>
              <a:ea typeface="MS PGothic" charset="0"/>
              <a:cs typeface="MS PGothic" charset="0"/>
            </a:endParaRPr>
          </a:p>
          <a:p>
            <a:pPr defTabSz="457200">
              <a:buFont typeface="Calibri" charset="0"/>
              <a:buNone/>
              <a:defRPr/>
            </a:pPr>
            <a:endParaRPr lang="en-US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63493" name="TextBox 1"/>
          <p:cNvSpPr txBox="1">
            <a:spLocks noChangeArrowheads="1"/>
          </p:cNvSpPr>
          <p:nvPr/>
        </p:nvSpPr>
        <p:spPr bwMode="auto">
          <a:xfrm>
            <a:off x="0" y="5113338"/>
            <a:ext cx="28670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b="1" u="sng" dirty="0">
              <a:latin typeface="Calibri" charset="0"/>
              <a:cs typeface="MS PGothic" charset="0"/>
            </a:endParaRPr>
          </a:p>
          <a:p>
            <a:pPr eaLnBrk="1" hangingPunct="1"/>
            <a:r>
              <a:rPr lang="en-US" b="1" u="sng" dirty="0">
                <a:latin typeface="Calibri" charset="0"/>
                <a:cs typeface="MS PGothic" charset="0"/>
              </a:rPr>
              <a:t>Table of Contents: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buFont typeface="Calibri" charset="0"/>
              <a:buNone/>
              <a:defRPr/>
            </a:pPr>
            <a:endParaRPr lang="en-US" sz="2800" dirty="0" smtClean="0">
              <a:solidFill>
                <a:schemeClr val="tx1"/>
              </a:solidFill>
              <a:latin typeface="Calibri"/>
              <a:ea typeface="MS PGothic" charset="0"/>
              <a:cs typeface="Calibri"/>
            </a:endParaRPr>
          </a:p>
          <a:p>
            <a:pPr defTabSz="457200">
              <a:buFont typeface="Calibri" charset="0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latin typeface="Calibri"/>
                <a:ea typeface="MS PGothic" charset="0"/>
                <a:cs typeface="Calibri"/>
              </a:rPr>
              <a:t>11/19		Classwork: Ions 			  							75</a:t>
            </a:r>
            <a:endParaRPr lang="en-US" sz="2800" dirty="0">
              <a:solidFill>
                <a:schemeClr val="tx1"/>
              </a:solidFill>
              <a:latin typeface="Calibri"/>
              <a:ea typeface="MS PGothic" charset="0"/>
              <a:cs typeface="Calibri"/>
            </a:endParaRPr>
          </a:p>
          <a:p>
            <a:pPr defTabSz="457200">
              <a:buFont typeface="Calibri" charset="0"/>
              <a:buNone/>
              <a:defRPr/>
            </a:pPr>
            <a:endParaRPr lang="en-US" sz="2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576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372" y="-1313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atin typeface="Calibri"/>
                <a:cs typeface="Calibri"/>
              </a:rPr>
              <a:t>Discuss</a:t>
            </a:r>
            <a:endParaRPr lang="en-US" sz="6000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984" y="112987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i="1" dirty="0" smtClean="0"/>
              <a:t>Think about it: Lithium atoms like to form lithium ions with a +1 charge. Why can’t you add 1 proton to a lithium atom to form the lithium ion?</a:t>
            </a:r>
          </a:p>
          <a:p>
            <a:pPr marL="0" indent="0">
              <a:buNone/>
            </a:pPr>
            <a:endParaRPr lang="en-US" sz="4400" u="sng" dirty="0"/>
          </a:p>
        </p:txBody>
      </p:sp>
      <p:pic>
        <p:nvPicPr>
          <p:cNvPr id="6" name="Picture 5" descr="Li_atom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7095" y="4102100"/>
            <a:ext cx="5511800" cy="275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965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Calibri"/>
                <a:cs typeface="Calibri"/>
              </a:rPr>
              <a:t>Important</a:t>
            </a:r>
            <a:endParaRPr lang="en-US" sz="6000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80FF"/>
                </a:solidFill>
              </a:rPr>
              <a:t>Ions are created by the loss or gain or </a:t>
            </a:r>
            <a:r>
              <a:rPr lang="en-US" sz="4400" u="sng" dirty="0" smtClean="0">
                <a:solidFill>
                  <a:srgbClr val="0080FF"/>
                </a:solidFill>
              </a:rPr>
              <a:t>electrons.</a:t>
            </a:r>
          </a:p>
          <a:p>
            <a:pPr marL="0" indent="0">
              <a:buNone/>
            </a:pPr>
            <a:endParaRPr lang="en-US" sz="44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4400" u="sng" dirty="0"/>
          </a:p>
        </p:txBody>
      </p:sp>
    </p:spTree>
    <p:extLst>
      <p:ext uri="{BB962C8B-B14F-4D97-AF65-F5344CB8AC3E}">
        <p14:creationId xmlns:p14="http://schemas.microsoft.com/office/powerpoint/2010/main" val="668238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Calibri"/>
                <a:cs typeface="Calibri"/>
              </a:rPr>
              <a:t>Notes</a:t>
            </a:r>
            <a:endParaRPr lang="en-US" sz="6000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i="1" dirty="0" smtClean="0"/>
              <a:t>Why do neutral atoms form ions?</a:t>
            </a:r>
          </a:p>
          <a:p>
            <a:r>
              <a:rPr lang="en-US" sz="4400" dirty="0" smtClean="0">
                <a:solidFill>
                  <a:srgbClr val="0080FF"/>
                </a:solidFill>
              </a:rPr>
              <a:t>An atom is most stable when it has a full outer shell with valence electrons. Atoms will gain or lose electrons until they are stable with a full outer shell.</a:t>
            </a:r>
            <a:endParaRPr lang="en-US" sz="4400" u="sng" dirty="0" smtClean="0">
              <a:solidFill>
                <a:srgbClr val="0080FF"/>
              </a:solidFill>
            </a:endParaRPr>
          </a:p>
          <a:p>
            <a:pPr marL="0" indent="0">
              <a:buNone/>
            </a:pPr>
            <a:endParaRPr lang="en-US" sz="4400" u="sng" dirty="0"/>
          </a:p>
        </p:txBody>
      </p:sp>
    </p:spTree>
    <p:extLst>
      <p:ext uri="{BB962C8B-B14F-4D97-AF65-F5344CB8AC3E}">
        <p14:creationId xmlns:p14="http://schemas.microsoft.com/office/powerpoint/2010/main" val="1232803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Calibri"/>
                <a:cs typeface="Calibri"/>
              </a:rPr>
              <a:t>Notes</a:t>
            </a:r>
            <a:endParaRPr lang="en-US" sz="6000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i="1" dirty="0" smtClean="0"/>
              <a:t>Why do neutral atoms form ions?</a:t>
            </a:r>
          </a:p>
          <a:p>
            <a:r>
              <a:rPr lang="en-US" sz="4400" dirty="0" smtClean="0">
                <a:solidFill>
                  <a:srgbClr val="0080FF"/>
                </a:solidFill>
              </a:rPr>
              <a:t>Atoms will form an ion based on </a:t>
            </a:r>
            <a:r>
              <a:rPr lang="en-US" sz="4400" u="sng" dirty="0" smtClean="0">
                <a:solidFill>
                  <a:srgbClr val="0080FF"/>
                </a:solidFill>
              </a:rPr>
              <a:t>the original amount of valence electrons.</a:t>
            </a:r>
            <a:endParaRPr lang="en-US" sz="4400" u="sng" dirty="0"/>
          </a:p>
        </p:txBody>
      </p:sp>
    </p:spTree>
    <p:extLst>
      <p:ext uri="{BB962C8B-B14F-4D97-AF65-F5344CB8AC3E}">
        <p14:creationId xmlns:p14="http://schemas.microsoft.com/office/powerpoint/2010/main" val="1887897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Calibri"/>
                <a:cs typeface="Calibri"/>
              </a:rPr>
              <a:t>Notes</a:t>
            </a:r>
            <a:endParaRPr lang="en-US" sz="6000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i="1" dirty="0" smtClean="0"/>
              <a:t>Why do neutral atoms form ions?</a:t>
            </a:r>
          </a:p>
          <a:p>
            <a:pPr marL="0" indent="0">
              <a:buNone/>
            </a:pPr>
            <a:endParaRPr lang="en-US" sz="4400" u="sng" dirty="0"/>
          </a:p>
        </p:txBody>
      </p:sp>
      <p:pic>
        <p:nvPicPr>
          <p:cNvPr id="7" name="Picture 6" descr="P12A9_Q1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50" y="2424143"/>
            <a:ext cx="8096250" cy="371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684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1634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atin typeface="Calibri"/>
                <a:cs typeface="Calibri"/>
              </a:rPr>
              <a:t>Read This</a:t>
            </a:r>
            <a:endParaRPr lang="en-US" sz="6000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1189"/>
            <a:ext cx="8229600" cy="5431234"/>
          </a:xfrm>
        </p:spPr>
        <p:txBody>
          <a:bodyPr>
            <a:normAutofit fontScale="92500" lnSpcReduction="10000"/>
          </a:bodyPr>
          <a:lstStyle/>
          <a:p>
            <a:r>
              <a:rPr lang="en-US" sz="4400" u="sng" dirty="0" smtClean="0"/>
              <a:t>Gaining </a:t>
            </a:r>
            <a:r>
              <a:rPr lang="en-US" sz="4400" u="sng" dirty="0"/>
              <a:t>or losing electrons requires an energy exchange. </a:t>
            </a:r>
            <a:r>
              <a:rPr lang="en-US" sz="4400" dirty="0"/>
              <a:t>Atoms will form an ion based on the smallest amount of energy required</a:t>
            </a:r>
            <a:r>
              <a:rPr lang="en-US" sz="4400" u="sng" dirty="0"/>
              <a:t>. </a:t>
            </a:r>
            <a:endParaRPr lang="en-US" sz="4400" u="sng" dirty="0" smtClean="0"/>
          </a:p>
          <a:p>
            <a:r>
              <a:rPr lang="en-US" sz="4400" b="1" i="1" dirty="0" smtClean="0"/>
              <a:t>What are fluorine’s</a:t>
            </a:r>
            <a:br>
              <a:rPr lang="en-US" sz="4400" b="1" i="1" dirty="0" smtClean="0"/>
            </a:br>
            <a:r>
              <a:rPr lang="en-US" sz="4400" b="1" i="1" dirty="0" smtClean="0"/>
              <a:t>options for having a </a:t>
            </a:r>
            <a:br>
              <a:rPr lang="en-US" sz="4400" b="1" i="1" dirty="0" smtClean="0"/>
            </a:br>
            <a:r>
              <a:rPr lang="en-US" sz="4400" b="1" i="1" dirty="0" smtClean="0"/>
              <a:t>full outer shell?</a:t>
            </a:r>
            <a:endParaRPr lang="en-US" sz="4400" b="1" i="1" dirty="0"/>
          </a:p>
          <a:p>
            <a:r>
              <a:rPr lang="en-US" sz="4400" b="1" i="1" dirty="0" smtClean="0"/>
              <a:t>Which do you think would</a:t>
            </a:r>
            <a:br>
              <a:rPr lang="en-US" sz="4400" b="1" i="1" dirty="0" smtClean="0"/>
            </a:br>
            <a:r>
              <a:rPr lang="en-US" sz="4400" b="1" i="1" dirty="0" smtClean="0"/>
              <a:t> take the least energy?</a:t>
            </a:r>
            <a:endParaRPr lang="en-US" sz="4400" b="1" i="1" dirty="0"/>
          </a:p>
          <a:p>
            <a:endParaRPr lang="en-US" sz="4400" u="sng" dirty="0"/>
          </a:p>
        </p:txBody>
      </p:sp>
      <p:pic>
        <p:nvPicPr>
          <p:cNvPr id="5" name="Picture 4" descr="Screen Shot 2014-11-14 at 7.58.2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161" y="2940193"/>
            <a:ext cx="2675576" cy="3917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371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Calibri"/>
                <a:cs typeface="Calibri"/>
              </a:rPr>
              <a:t>Read This</a:t>
            </a:r>
            <a:endParaRPr lang="en-US" sz="6000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For </a:t>
            </a:r>
            <a:r>
              <a:rPr lang="en-US" sz="4400" dirty="0"/>
              <a:t>example, it takes less energy for lithium to lose one electron instead of use enough energy to gain 7 electrons.</a:t>
            </a:r>
          </a:p>
          <a:p>
            <a:pPr marL="0" indent="0">
              <a:buNone/>
            </a:pPr>
            <a:endParaRPr lang="en-US" sz="4400" u="sng" dirty="0"/>
          </a:p>
        </p:txBody>
      </p:sp>
      <p:pic>
        <p:nvPicPr>
          <p:cNvPr id="4" name="Picture 3" descr="ion3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045" y="3928643"/>
            <a:ext cx="4006013" cy="267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993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Calibri"/>
                <a:cs typeface="Calibri"/>
              </a:rPr>
              <a:t>Sodium Ion</a:t>
            </a:r>
            <a:endParaRPr lang="en-US" sz="6000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If the sodium ion loses one electron, what charge will the sodium ion have? Why?</a:t>
            </a:r>
            <a:endParaRPr lang="en-US" sz="4400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818" y="3597448"/>
            <a:ext cx="5403273" cy="3260552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6201825" y="3927294"/>
            <a:ext cx="767845" cy="6200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Calibri"/>
                <a:cs typeface="Calibri"/>
              </a:rPr>
              <a:t>Chlorine Ion</a:t>
            </a:r>
            <a:endParaRPr lang="en-US" sz="6000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683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If the chlorine ion gains one electron, what charge will the sodium ion have? Why?</a:t>
            </a:r>
            <a:endParaRPr lang="en-US" sz="4400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91" y="3509818"/>
            <a:ext cx="5750099" cy="3348182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6821997" y="3632004"/>
            <a:ext cx="767845" cy="6200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616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Calibri"/>
                <a:cs typeface="Calibri"/>
              </a:rPr>
              <a:t>Practice</a:t>
            </a:r>
            <a:endParaRPr lang="en-US" sz="6000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An atom that gains 2 electrons will have a _____ charge because _________________.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An </a:t>
            </a:r>
            <a:r>
              <a:rPr lang="en-US" sz="4400" dirty="0"/>
              <a:t>atom that </a:t>
            </a:r>
            <a:r>
              <a:rPr lang="en-US" sz="4400" dirty="0" smtClean="0"/>
              <a:t>loses </a:t>
            </a:r>
            <a:r>
              <a:rPr lang="en-US" sz="4400" dirty="0"/>
              <a:t>2 electrons will have a _____ charge because </a:t>
            </a:r>
            <a:r>
              <a:rPr lang="en-US" sz="4400" dirty="0" smtClean="0"/>
              <a:t>_________________</a:t>
            </a:r>
            <a:r>
              <a:rPr lang="en-US" sz="4400" dirty="0"/>
              <a:t>.</a:t>
            </a:r>
          </a:p>
          <a:p>
            <a:pPr marL="742950" indent="-742950">
              <a:buFont typeface="+mj-lt"/>
              <a:buAutoNum type="alphaUcPeriod"/>
            </a:pP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4017818" y="2355273"/>
            <a:ext cx="14085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80FF"/>
                </a:solidFill>
              </a:rPr>
              <a:t>-2</a:t>
            </a:r>
            <a:endParaRPr lang="en-US" sz="4000" dirty="0">
              <a:solidFill>
                <a:srgbClr val="008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94182" y="2861616"/>
            <a:ext cx="604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80FF"/>
                </a:solidFill>
              </a:rPr>
              <a:t>You gain 2 negative charges</a:t>
            </a:r>
            <a:endParaRPr lang="en-US" sz="4000" dirty="0">
              <a:solidFill>
                <a:srgbClr val="008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00763" y="4308763"/>
            <a:ext cx="14085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80FF"/>
                </a:solidFill>
              </a:rPr>
              <a:t>+</a:t>
            </a:r>
            <a:r>
              <a:rPr lang="en-US" sz="4000" dirty="0" smtClean="0">
                <a:solidFill>
                  <a:srgbClr val="0080FF"/>
                </a:solidFill>
              </a:rPr>
              <a:t>2</a:t>
            </a:r>
            <a:endParaRPr lang="en-US" sz="4000" dirty="0">
              <a:solidFill>
                <a:srgbClr val="008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4291" y="5016649"/>
            <a:ext cx="65895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80FF"/>
                </a:solidFill>
              </a:rPr>
              <a:t>You lose 2 negative charges</a:t>
            </a:r>
            <a:endParaRPr lang="en-US" sz="4000" dirty="0">
              <a:solidFill>
                <a:srgbClr val="008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102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838200"/>
          </a:xfrm>
        </p:spPr>
        <p:txBody>
          <a:bodyPr/>
          <a:lstStyle/>
          <a:p>
            <a:pPr algn="ctr" eaLnBrk="1" hangingPunct="1"/>
            <a:r>
              <a:rPr lang="en-US" sz="4400" dirty="0" smtClean="0">
                <a:latin typeface="Calibri" charset="0"/>
                <a:ea typeface="ＭＳ Ｐゴシック" charset="0"/>
                <a:cs typeface="MS PGothic" charset="0"/>
              </a:rPr>
              <a:t>Wednesday, November 19</a:t>
            </a:r>
            <a:r>
              <a:rPr lang="en-US" sz="4400" baseline="30000" dirty="0" smtClean="0">
                <a:latin typeface="Calibri" charset="0"/>
                <a:ea typeface="ＭＳ Ｐゴシック" charset="0"/>
                <a:cs typeface="MS PGothic" charset="0"/>
              </a:rPr>
              <a:t>th</a:t>
            </a:r>
            <a:r>
              <a:rPr lang="en-US" sz="4400" dirty="0">
                <a:latin typeface="Calibri" charset="0"/>
                <a:ea typeface="ＭＳ Ｐゴシック" charset="0"/>
                <a:cs typeface="MS PGothic" charset="0"/>
              </a:rPr>
              <a:t>, 2014</a:t>
            </a:r>
          </a:p>
        </p:txBody>
      </p:sp>
      <p:sp>
        <p:nvSpPr>
          <p:cNvPr id="63490" name="Content Placeholder 2"/>
          <p:cNvSpPr>
            <a:spLocks noGrp="1"/>
          </p:cNvSpPr>
          <p:nvPr>
            <p:ph idx="1"/>
          </p:nvPr>
        </p:nvSpPr>
        <p:spPr>
          <a:xfrm>
            <a:off x="2895600" y="762000"/>
            <a:ext cx="6248400" cy="4754563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MS PGothic" charset="0"/>
              </a:rPr>
              <a:t>HW</a:t>
            </a:r>
            <a:r>
              <a:rPr lang="en-US" b="1" dirty="0">
                <a:solidFill>
                  <a:srgbClr val="0000FF"/>
                </a:solidFill>
                <a:latin typeface="Calibri" charset="0"/>
                <a:ea typeface="ＭＳ Ｐゴシック" charset="0"/>
                <a:cs typeface="MS PGothic" charset="0"/>
              </a:rPr>
              <a:t>= </a:t>
            </a: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MS PGothic" charset="0"/>
              </a:rPr>
              <a:t>Unit 3 </a:t>
            </a: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MS PGothic" charset="0"/>
              </a:rPr>
              <a:t>Review #21-24; #1-2</a:t>
            </a:r>
            <a:endParaRPr lang="en-US" b="1" dirty="0" smtClean="0">
              <a:solidFill>
                <a:srgbClr val="0000FF"/>
              </a:solidFill>
              <a:latin typeface="Calibri" charset="0"/>
              <a:ea typeface="ＭＳ Ｐゴシック" charset="0"/>
              <a:cs typeface="MS PGothic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latin typeface="Calibri"/>
                <a:ea typeface="ＭＳ Ｐゴシック" charset="0"/>
                <a:cs typeface="Calibri"/>
              </a:rPr>
              <a:t>Objective: </a:t>
            </a:r>
            <a:r>
              <a:rPr lang="en-US" dirty="0"/>
              <a:t>We will be </a:t>
            </a:r>
            <a:r>
              <a:rPr lang="en-US" dirty="0" smtClean="0"/>
              <a:t>able to explain why atoms form ions and draw Bohr models to illustrate this process.</a:t>
            </a:r>
            <a:endParaRPr lang="en-US" dirty="0">
              <a:latin typeface="Calibri"/>
              <a:cs typeface="Calibri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latin typeface="Calibri"/>
                <a:ea typeface="ＭＳ Ｐゴシック" charset="0"/>
                <a:cs typeface="Calibri"/>
              </a:rPr>
              <a:t>Standard</a:t>
            </a:r>
            <a:r>
              <a:rPr lang="en-US" b="1" dirty="0">
                <a:latin typeface="Calibri"/>
                <a:ea typeface="ＭＳ Ｐゴシック" charset="0"/>
                <a:cs typeface="Calibri"/>
              </a:rPr>
              <a:t>: </a:t>
            </a:r>
            <a:r>
              <a:rPr lang="en-US" b="1" dirty="0" smtClean="0">
                <a:latin typeface="Calibri"/>
                <a:ea typeface="ＭＳ Ｐゴシック" charset="0"/>
                <a:cs typeface="Calibri"/>
              </a:rPr>
              <a:t>IOD 202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latin typeface="Calibri"/>
                <a:ea typeface="ＭＳ Ｐゴシック" charset="0"/>
                <a:cs typeface="Calibri"/>
              </a:rPr>
              <a:t>Catalyst Answer Choices:</a:t>
            </a:r>
          </a:p>
          <a:p>
            <a:pPr marL="0" indent="0">
              <a:buNone/>
            </a:pPr>
            <a:r>
              <a:rPr lang="en-US" b="1" dirty="0"/>
              <a:t>A. </a:t>
            </a:r>
            <a:r>
              <a:rPr lang="en-US" dirty="0"/>
              <a:t>Pressure</a:t>
            </a:r>
          </a:p>
          <a:p>
            <a:pPr marL="0" indent="0">
              <a:buNone/>
            </a:pPr>
            <a:r>
              <a:rPr lang="en-US" b="1" dirty="0"/>
              <a:t>B. </a:t>
            </a:r>
            <a:r>
              <a:rPr lang="en-US" dirty="0"/>
              <a:t>Temperature</a:t>
            </a:r>
          </a:p>
          <a:p>
            <a:pPr marL="0" indent="0">
              <a:buNone/>
            </a:pPr>
            <a:r>
              <a:rPr lang="en-US" b="1" dirty="0"/>
              <a:t>C. </a:t>
            </a:r>
            <a:r>
              <a:rPr lang="en-US" dirty="0"/>
              <a:t>Metamorphic Grade</a:t>
            </a:r>
          </a:p>
          <a:p>
            <a:pPr marL="0" indent="0">
              <a:buNone/>
            </a:pPr>
            <a:r>
              <a:rPr lang="en-US" b="1" dirty="0"/>
              <a:t>D. </a:t>
            </a:r>
            <a:r>
              <a:rPr lang="en-US" dirty="0"/>
              <a:t>Depth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b="1" dirty="0" smtClean="0">
              <a:latin typeface="Calibri"/>
              <a:ea typeface="ＭＳ Ｐゴシック" charset="0"/>
              <a:cs typeface="Calibri"/>
            </a:endParaRPr>
          </a:p>
          <a:p>
            <a:pPr marL="0" indent="0">
              <a:buNone/>
            </a:pPr>
            <a:endParaRPr lang="en-US" dirty="0"/>
          </a:p>
          <a:p>
            <a:pPr marL="0" indent="0" defTabSz="457200" eaLnBrk="1" hangingPunct="1">
              <a:spcBef>
                <a:spcPct val="0"/>
              </a:spcBef>
              <a:buNone/>
              <a:defRPr/>
            </a:pPr>
            <a:endParaRPr lang="en-US" kern="1200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63491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13" y="990600"/>
            <a:ext cx="2884487" cy="3810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000" b="1" u="sng" dirty="0">
                <a:latin typeface="Calibri" charset="0"/>
                <a:ea typeface="ＭＳ Ｐゴシック" charset="0"/>
                <a:cs typeface="MS PGothic" charset="0"/>
              </a:rPr>
              <a:t>Classroom expectations: 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MS PGothic" charset="0"/>
              </a:rPr>
              <a:t>Wear Kenwood ID.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MS PGothic" charset="0"/>
              </a:rPr>
              <a:t>Cell phones, music players,  and headphones are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MS PGothic" charset="0"/>
              </a:rPr>
              <a:t>Food is disposed of or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MS PGothic" charset="0"/>
              </a:rPr>
              <a:t>Dressed appropriately.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MS PGothic" charset="0"/>
              </a:rPr>
              <a:t>Notebook is out and you are ready for today</a:t>
            </a:r>
            <a:r>
              <a:rPr lang="ja-JP" altLang="en-US" sz="2000" b="1" dirty="0">
                <a:latin typeface="Calibri" charset="0"/>
                <a:ea typeface="ＭＳ Ｐゴシック" charset="0"/>
                <a:cs typeface="MS PGothic" charset="0"/>
              </a:rPr>
              <a:t>’</a:t>
            </a:r>
            <a:r>
              <a:rPr lang="en-US" altLang="ja-JP" sz="2000" b="1" dirty="0">
                <a:latin typeface="Calibri" charset="0"/>
                <a:ea typeface="ＭＳ Ｐゴシック" charset="0"/>
                <a:cs typeface="MS PGothic" charset="0"/>
              </a:rPr>
              <a:t>s class.</a:t>
            </a:r>
          </a:p>
          <a:p>
            <a:pPr eaLnBrk="1" hangingPunct="1"/>
            <a:endParaRPr lang="en-US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092825"/>
            <a:ext cx="9144000" cy="7651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buFont typeface="Calibri" charset="0"/>
              <a:buNone/>
              <a:defRPr/>
            </a:pPr>
            <a:endParaRPr lang="en-US" dirty="0">
              <a:solidFill>
                <a:schemeClr val="tx1"/>
              </a:solidFill>
              <a:ea typeface="MS PGothic" charset="0"/>
              <a:cs typeface="MS PGothic" charset="0"/>
            </a:endParaRPr>
          </a:p>
          <a:p>
            <a:pPr defTabSz="457200">
              <a:buFont typeface="Calibri" charset="0"/>
              <a:buNone/>
              <a:defRPr/>
            </a:pPr>
            <a:endParaRPr lang="en-US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63493" name="TextBox 1"/>
          <p:cNvSpPr txBox="1">
            <a:spLocks noChangeArrowheads="1"/>
          </p:cNvSpPr>
          <p:nvPr/>
        </p:nvSpPr>
        <p:spPr bwMode="auto">
          <a:xfrm>
            <a:off x="0" y="5113338"/>
            <a:ext cx="28670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b="1" u="sng" dirty="0">
              <a:latin typeface="Calibri" charset="0"/>
              <a:cs typeface="MS PGothic" charset="0"/>
            </a:endParaRPr>
          </a:p>
          <a:p>
            <a:pPr eaLnBrk="1" hangingPunct="1"/>
            <a:r>
              <a:rPr lang="en-US" b="1" u="sng" dirty="0">
                <a:latin typeface="Calibri" charset="0"/>
                <a:cs typeface="MS PGothic" charset="0"/>
              </a:rPr>
              <a:t>Table of Contents: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buFont typeface="Calibri" charset="0"/>
              <a:buNone/>
              <a:defRPr/>
            </a:pPr>
            <a:endParaRPr lang="en-US" sz="2800" dirty="0" smtClean="0">
              <a:solidFill>
                <a:schemeClr val="tx1"/>
              </a:solidFill>
              <a:latin typeface="Calibri"/>
              <a:ea typeface="MS PGothic" charset="0"/>
              <a:cs typeface="Calibri"/>
            </a:endParaRPr>
          </a:p>
          <a:p>
            <a:pPr defTabSz="457200">
              <a:buFont typeface="Calibri" charset="0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latin typeface="Calibri"/>
                <a:ea typeface="MS PGothic" charset="0"/>
                <a:cs typeface="Calibri"/>
              </a:rPr>
              <a:t>11/19		Classwork: Ions 			  							70</a:t>
            </a:r>
            <a:endParaRPr lang="en-US" sz="2800" dirty="0">
              <a:solidFill>
                <a:schemeClr val="tx1"/>
              </a:solidFill>
              <a:latin typeface="Calibri"/>
              <a:ea typeface="MS PGothic" charset="0"/>
              <a:cs typeface="Calibri"/>
            </a:endParaRPr>
          </a:p>
          <a:p>
            <a:pPr defTabSz="457200">
              <a:buFont typeface="Calibri" charset="0"/>
              <a:buNone/>
              <a:defRPr/>
            </a:pPr>
            <a:endParaRPr lang="en-US" sz="2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91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Calibri"/>
                <a:cs typeface="Calibri"/>
              </a:rPr>
              <a:t>Practice</a:t>
            </a:r>
            <a:endParaRPr lang="en-US" sz="6000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lphaUcPeriod" startAt="3"/>
            </a:pPr>
            <a:r>
              <a:rPr lang="en-US" sz="4400" dirty="0" smtClean="0"/>
              <a:t>An atom that loses </a:t>
            </a:r>
            <a:r>
              <a:rPr lang="en-US" sz="4400" dirty="0"/>
              <a:t>4</a:t>
            </a:r>
            <a:r>
              <a:rPr lang="en-US" sz="4400" dirty="0" smtClean="0"/>
              <a:t> electrons will have a _____ charge because _________________.</a:t>
            </a:r>
          </a:p>
          <a:p>
            <a:pPr marL="742950" indent="-742950">
              <a:buFont typeface="+mj-lt"/>
              <a:buAutoNum type="alphaUcPeriod" startAt="3"/>
            </a:pPr>
            <a:r>
              <a:rPr lang="en-US" sz="4400" dirty="0" smtClean="0"/>
              <a:t>An </a:t>
            </a:r>
            <a:r>
              <a:rPr lang="en-US" sz="4400" dirty="0"/>
              <a:t>atom that </a:t>
            </a:r>
            <a:r>
              <a:rPr lang="en-US" sz="4400" dirty="0" smtClean="0"/>
              <a:t>gains </a:t>
            </a:r>
            <a:r>
              <a:rPr lang="en-US" sz="4400" dirty="0"/>
              <a:t>3</a:t>
            </a:r>
            <a:r>
              <a:rPr lang="en-US" sz="4400" dirty="0" smtClean="0"/>
              <a:t> </a:t>
            </a:r>
            <a:r>
              <a:rPr lang="en-US" sz="4400" dirty="0"/>
              <a:t>electrons will have a _____ charge because </a:t>
            </a:r>
            <a:r>
              <a:rPr lang="en-US" sz="4400" dirty="0" smtClean="0"/>
              <a:t>_________________</a:t>
            </a:r>
            <a:r>
              <a:rPr lang="en-US" sz="4400" dirty="0"/>
              <a:t>.</a:t>
            </a:r>
          </a:p>
          <a:p>
            <a:pPr marL="742950" indent="-742950">
              <a:buFont typeface="+mj-lt"/>
              <a:buAutoNum type="alphaUcPeriod" startAt="3"/>
            </a:pP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4017818" y="2355273"/>
            <a:ext cx="14085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80FF"/>
                </a:solidFill>
              </a:rPr>
              <a:t>+</a:t>
            </a:r>
            <a:r>
              <a:rPr lang="en-US" sz="4000" dirty="0">
                <a:solidFill>
                  <a:srgbClr val="0080FF"/>
                </a:solidFill>
              </a:rPr>
              <a:t>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94182" y="2861616"/>
            <a:ext cx="64152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80FF"/>
                </a:solidFill>
              </a:rPr>
              <a:t>You lose </a:t>
            </a:r>
            <a:r>
              <a:rPr lang="en-US" sz="4000" dirty="0">
                <a:solidFill>
                  <a:srgbClr val="0080FF"/>
                </a:solidFill>
              </a:rPr>
              <a:t>4</a:t>
            </a:r>
            <a:r>
              <a:rPr lang="en-US" sz="4000" dirty="0" smtClean="0">
                <a:solidFill>
                  <a:srgbClr val="0080FF"/>
                </a:solidFill>
              </a:rPr>
              <a:t> negative charges</a:t>
            </a:r>
            <a:endParaRPr lang="en-US" sz="4000" dirty="0">
              <a:solidFill>
                <a:srgbClr val="008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00763" y="4308763"/>
            <a:ext cx="14085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80FF"/>
                </a:solidFill>
              </a:rPr>
              <a:t>-</a:t>
            </a:r>
            <a:r>
              <a:rPr lang="en-US" sz="4000" dirty="0">
                <a:solidFill>
                  <a:srgbClr val="0080FF"/>
                </a:solidFill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74291" y="5016649"/>
            <a:ext cx="62351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80FF"/>
                </a:solidFill>
              </a:rPr>
              <a:t>You gain 3 negative charges</a:t>
            </a:r>
            <a:endParaRPr lang="en-US" sz="4000" dirty="0">
              <a:solidFill>
                <a:srgbClr val="008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176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Practice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/>
              <a:t>Draw the Lewis Dot Structure for the following atoms. Then determine what ion the atom would most likely form and draw the Bohr model for the ion. </a:t>
            </a:r>
            <a:r>
              <a:rPr lang="en-US" sz="4400" i="1" u="sng" dirty="0"/>
              <a:t>Finally, determine the charge and fill in the correct information for the atomic symbol for the atom AND the ion</a:t>
            </a:r>
            <a:r>
              <a:rPr lang="en-US" sz="4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804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Announcements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Last day for tutoring is TODAY!!</a:t>
            </a:r>
          </a:p>
          <a:p>
            <a:r>
              <a:rPr lang="en-US" sz="4400" dirty="0" smtClean="0"/>
              <a:t>Test Friday!!</a:t>
            </a:r>
          </a:p>
          <a:p>
            <a:pPr lvl="1"/>
            <a:r>
              <a:rPr lang="en-US" sz="4000" dirty="0" smtClean="0"/>
              <a:t>30 multiple choice</a:t>
            </a:r>
          </a:p>
          <a:p>
            <a:pPr lvl="1"/>
            <a:r>
              <a:rPr lang="en-US" sz="4000" dirty="0" smtClean="0"/>
              <a:t>3 free response</a:t>
            </a:r>
          </a:p>
          <a:p>
            <a:r>
              <a:rPr lang="en-US" sz="4400" dirty="0" smtClean="0"/>
              <a:t>Notebook check before break!!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38986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Announcements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Last day for tutoring is TODAY!!</a:t>
            </a:r>
          </a:p>
          <a:p>
            <a:r>
              <a:rPr lang="en-US" sz="4400" dirty="0" smtClean="0"/>
              <a:t>Test Monday!!</a:t>
            </a:r>
          </a:p>
          <a:p>
            <a:r>
              <a:rPr lang="en-US" sz="4400" dirty="0" smtClean="0"/>
              <a:t>Notebook check before break!!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93070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Agenda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Catalyst/Announcements</a:t>
            </a:r>
          </a:p>
          <a:p>
            <a:r>
              <a:rPr lang="en-US" sz="4400" dirty="0" smtClean="0"/>
              <a:t>Homework Check</a:t>
            </a:r>
          </a:p>
          <a:p>
            <a:r>
              <a:rPr lang="en-US" sz="4400" dirty="0" smtClean="0"/>
              <a:t>Review POGIL</a:t>
            </a:r>
          </a:p>
          <a:p>
            <a:r>
              <a:rPr lang="en-US" sz="4400" dirty="0" smtClean="0"/>
              <a:t>Notes: Ions</a:t>
            </a:r>
          </a:p>
          <a:p>
            <a:r>
              <a:rPr lang="en-US" sz="4400" dirty="0" smtClean="0"/>
              <a:t>Practice: Ions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51962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4918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/>
              <a:t>Unit 3 Review Sheet</a:t>
            </a:r>
            <a:endParaRPr lang="en-US" sz="6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029054"/>
            <a:ext cx="4038600" cy="560316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arenR" startAt="11"/>
            </a:pPr>
            <a:r>
              <a:rPr lang="en-US" dirty="0" smtClean="0"/>
              <a:t>Same protons and electrons but different neutrons</a:t>
            </a:r>
          </a:p>
          <a:p>
            <a:pPr marL="514350" indent="-514350">
              <a:buFont typeface="+mj-lt"/>
              <a:buAutoNum type="arabicParenR" startAt="11"/>
            </a:pPr>
            <a:r>
              <a:rPr lang="en-US" dirty="0" smtClean="0"/>
              <a:t>An element is a pure substance made up of the same type of atom</a:t>
            </a:r>
          </a:p>
          <a:p>
            <a:pPr marL="514350" indent="-514350">
              <a:buFont typeface="+mj-lt"/>
              <a:buAutoNum type="arabicParenR" startAt="11"/>
            </a:pPr>
            <a:r>
              <a:rPr lang="en-US" dirty="0" smtClean="0"/>
              <a:t>A compound is a pure substance made u of two or more atoms that a bonded chemically. Ex: H</a:t>
            </a:r>
            <a:r>
              <a:rPr lang="en-US" baseline="-25000" dirty="0" smtClean="0"/>
              <a:t>2</a:t>
            </a:r>
            <a:r>
              <a:rPr lang="en-US" dirty="0" smtClean="0"/>
              <a:t>O, </a:t>
            </a:r>
            <a:r>
              <a:rPr lang="en-US" dirty="0" err="1" smtClean="0"/>
              <a:t>NaCl</a:t>
            </a:r>
            <a:r>
              <a:rPr lang="en-US" dirty="0" smtClean="0"/>
              <a:t>, CO</a:t>
            </a:r>
            <a:r>
              <a:rPr lang="en-US" baseline="-25000" dirty="0" smtClean="0"/>
              <a:t>2</a:t>
            </a:r>
          </a:p>
          <a:p>
            <a:pPr marL="514350" indent="-514350">
              <a:buFont typeface="+mj-lt"/>
              <a:buAutoNum type="arabicParenR" startAt="11"/>
            </a:pPr>
            <a:r>
              <a:rPr lang="en-US" baseline="-25000" dirty="0"/>
              <a:t> </a:t>
            </a:r>
            <a:r>
              <a:rPr lang="en-US" dirty="0" smtClean="0"/>
              <a:t>A mixture is a substance made up of two or more compounds and/or elements that are NOT chemically combined.</a:t>
            </a:r>
          </a:p>
          <a:p>
            <a:pPr marL="514350" indent="-514350">
              <a:buFont typeface="+mj-lt"/>
              <a:buAutoNum type="arabicParenR" startAt="11"/>
            </a:pPr>
            <a:endParaRPr lang="en-US" baseline="-25000" dirty="0" smtClean="0"/>
          </a:p>
          <a:p>
            <a:pPr marL="514350" indent="-514350">
              <a:buFont typeface="+mj-lt"/>
              <a:buAutoNum type="arabicParenR" startAt="11"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077032"/>
            <a:ext cx="4038600" cy="555519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arenR" startAt="14"/>
            </a:pPr>
            <a:r>
              <a:rPr lang="en-US" dirty="0" smtClean="0"/>
              <a:t>A homogeneous mixture is one phase and the same throughout. A heterogeneous mixture is two or more phases and different throughout.</a:t>
            </a:r>
          </a:p>
          <a:p>
            <a:pPr marL="514350" indent="-514350">
              <a:buFont typeface="+mj-lt"/>
              <a:buAutoNum type="arabicParenR" startAt="14"/>
            </a:pPr>
            <a:r>
              <a:rPr lang="en-US" dirty="0" smtClean="0"/>
              <a:t>2, 8, 18</a:t>
            </a:r>
          </a:p>
          <a:p>
            <a:pPr marL="514350" indent="-514350">
              <a:buFont typeface="+mj-lt"/>
              <a:buAutoNum type="arabicParenR" startAt="14"/>
            </a:pPr>
            <a:r>
              <a:rPr lang="en-US" dirty="0" smtClean="0"/>
              <a:t>Magnesium and Sodium</a:t>
            </a:r>
          </a:p>
          <a:p>
            <a:pPr marL="514350" indent="-514350">
              <a:buFont typeface="+mj-lt"/>
              <a:buAutoNum type="arabicParenR" startAt="14"/>
            </a:pPr>
            <a:r>
              <a:rPr lang="en-US" dirty="0" smtClean="0"/>
              <a:t>Skip</a:t>
            </a:r>
          </a:p>
          <a:p>
            <a:pPr marL="514350" indent="-514350">
              <a:buFont typeface="+mj-lt"/>
              <a:buAutoNum type="arabicParenR" startAt="14"/>
            </a:pPr>
            <a:r>
              <a:rPr lang="en-US" dirty="0" smtClean="0"/>
              <a:t>2, 8, 18, 32</a:t>
            </a:r>
          </a:p>
          <a:p>
            <a:pPr marL="514350" indent="-514350">
              <a:buFont typeface="+mj-lt"/>
              <a:buAutoNum type="arabicParenR" startAt="14"/>
            </a:pPr>
            <a:r>
              <a:rPr lang="en-US" dirty="0" smtClean="0"/>
              <a:t>C: 4, Se: 6, </a:t>
            </a:r>
            <a:r>
              <a:rPr lang="en-US" dirty="0" err="1" smtClean="0"/>
              <a:t>Rb</a:t>
            </a:r>
            <a:r>
              <a:rPr lang="en-US" dirty="0" smtClean="0"/>
              <a:t>: 1, Ne: 8</a:t>
            </a:r>
          </a:p>
          <a:p>
            <a:pPr marL="514350" indent="-514350">
              <a:buFont typeface="+mj-lt"/>
              <a:buAutoNum type="arabicParenR" startAt="14"/>
            </a:pPr>
            <a:r>
              <a:rPr lang="en-US" dirty="0" smtClean="0"/>
              <a:t>Yes, because electrons in isotopes are the same while neutrons change.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746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Calibri"/>
                <a:cs typeface="Calibri"/>
              </a:rPr>
              <a:t>POGIL Review</a:t>
            </a:r>
            <a:endParaRPr lang="en-US" sz="6000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Take out your POGIL Ions packet from yesterday and be ready to answer questions if Ms. Ingham calls on you.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03121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Calibri"/>
                <a:cs typeface="Calibri"/>
              </a:rPr>
              <a:t>Classwork</a:t>
            </a:r>
            <a:endParaRPr lang="en-US" sz="6000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Take out your worksheet for today’s lecture. Answer this question at the top:</a:t>
            </a:r>
          </a:p>
          <a:p>
            <a:pPr lvl="1"/>
            <a:r>
              <a:rPr lang="en-US" sz="4000" i="1" dirty="0" smtClean="0">
                <a:solidFill>
                  <a:schemeClr val="accent4">
                    <a:lumMod val="75000"/>
                  </a:schemeClr>
                </a:solidFill>
              </a:rPr>
              <a:t>In </a:t>
            </a:r>
            <a:r>
              <a:rPr lang="en-US" sz="4000" i="1" dirty="0">
                <a:solidFill>
                  <a:schemeClr val="accent4">
                    <a:lumMod val="75000"/>
                  </a:schemeClr>
                </a:solidFill>
              </a:rPr>
              <a:t>your own words what is an ion and how is it different from a neutral atom?</a:t>
            </a:r>
            <a:r>
              <a:rPr lang="en-US" sz="4000" i="1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 </a:t>
            </a:r>
            <a:endParaRPr lang="en-US" sz="4000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928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Calibri"/>
                <a:cs typeface="Calibri"/>
              </a:rPr>
              <a:t>Notes</a:t>
            </a:r>
            <a:endParaRPr lang="en-US" sz="6000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An ion is </a:t>
            </a:r>
            <a:r>
              <a:rPr lang="en-US" sz="4400" u="sng" dirty="0" smtClean="0">
                <a:solidFill>
                  <a:srgbClr val="3366FF"/>
                </a:solidFill>
              </a:rPr>
              <a:t>an atom with a positive or negative charge.</a:t>
            </a:r>
          </a:p>
          <a:p>
            <a:r>
              <a:rPr lang="en-US" sz="4000" dirty="0" smtClean="0">
                <a:solidFill>
                  <a:srgbClr val="3366FF"/>
                </a:solidFill>
              </a:rPr>
              <a:t>Occur when there is an unequal number of protons and electrons.</a:t>
            </a:r>
          </a:p>
          <a:p>
            <a:pPr marL="0" indent="0">
              <a:buNone/>
            </a:pPr>
            <a:endParaRPr lang="en-US" sz="44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4400" u="sng" dirty="0"/>
          </a:p>
        </p:txBody>
      </p:sp>
    </p:spTree>
    <p:extLst>
      <p:ext uri="{BB962C8B-B14F-4D97-AF65-F5344CB8AC3E}">
        <p14:creationId xmlns:p14="http://schemas.microsoft.com/office/powerpoint/2010/main" val="4258600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1801</TotalTime>
  <Words>857</Words>
  <Application>Microsoft Macintosh PowerPoint</Application>
  <PresentationFormat>On-screen Show (4:3)</PresentationFormat>
  <Paragraphs>115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Wednesday, November 19th, 2014</vt:lpstr>
      <vt:lpstr>Wednesday, November 19th, 2014</vt:lpstr>
      <vt:lpstr>Announcements</vt:lpstr>
      <vt:lpstr>Announcements</vt:lpstr>
      <vt:lpstr>Agenda</vt:lpstr>
      <vt:lpstr>Unit 3 Review Sheet</vt:lpstr>
      <vt:lpstr>POGIL Review</vt:lpstr>
      <vt:lpstr>Classwork</vt:lpstr>
      <vt:lpstr>Notes</vt:lpstr>
      <vt:lpstr>Discuss</vt:lpstr>
      <vt:lpstr>Important</vt:lpstr>
      <vt:lpstr>Notes</vt:lpstr>
      <vt:lpstr>Notes</vt:lpstr>
      <vt:lpstr>Notes</vt:lpstr>
      <vt:lpstr>Read This</vt:lpstr>
      <vt:lpstr>Read This</vt:lpstr>
      <vt:lpstr>Sodium Ion</vt:lpstr>
      <vt:lpstr>Chlorine Ion</vt:lpstr>
      <vt:lpstr>Practice</vt:lpstr>
      <vt:lpstr>Practice</vt:lpstr>
      <vt:lpstr>Practice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Ions Review (POGIL)</dc:title>
  <dc:creator>Lauren Beggs</dc:creator>
  <cp:lastModifiedBy>Leigha Ingham</cp:lastModifiedBy>
  <cp:revision>25</cp:revision>
  <dcterms:created xsi:type="dcterms:W3CDTF">2014-11-13T19:43:33Z</dcterms:created>
  <dcterms:modified xsi:type="dcterms:W3CDTF">2014-11-19T19:07:11Z</dcterms:modified>
</cp:coreProperties>
</file>