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312" r:id="rId2"/>
    <p:sldId id="323" r:id="rId3"/>
    <p:sldId id="313" r:id="rId4"/>
    <p:sldId id="316" r:id="rId5"/>
    <p:sldId id="322" r:id="rId6"/>
    <p:sldId id="317" r:id="rId7"/>
    <p:sldId id="318" r:id="rId8"/>
    <p:sldId id="278" r:id="rId9"/>
    <p:sldId id="258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259" r:id="rId22"/>
    <p:sldId id="295" r:id="rId23"/>
    <p:sldId id="296" r:id="rId24"/>
    <p:sldId id="294" r:id="rId25"/>
    <p:sldId id="319" r:id="rId26"/>
    <p:sldId id="320" r:id="rId27"/>
    <p:sldId id="308" r:id="rId28"/>
    <p:sldId id="309" r:id="rId29"/>
    <p:sldId id="310" r:id="rId30"/>
    <p:sldId id="311" r:id="rId31"/>
    <p:sldId id="321" r:id="rId32"/>
    <p:sldId id="270" r:id="rId33"/>
    <p:sldId id="272" r:id="rId34"/>
    <p:sldId id="273" r:id="rId35"/>
    <p:sldId id="274" r:id="rId36"/>
    <p:sldId id="275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7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8F836-0A95-4079-AB2C-DE192E8BDDCC}" type="datetimeFigureOut">
              <a:rPr lang="en-US" smtClean="0"/>
              <a:t>2/3/15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80A0B2-D375-49EA-B5D3-DB1DF21CF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39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18E609-164F-4C48-9297-73DB9078CFC4}" type="slidenum">
              <a:rPr lang="en-US"/>
              <a:pPr/>
              <a:t>32</a:t>
            </a:fld>
            <a:endParaRPr lang="en-US"/>
          </a:p>
        </p:txBody>
      </p:sp>
      <p:sp>
        <p:nvSpPr>
          <p:cNvPr id="3993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9939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9783-E2FE-4EEF-A52A-B3EFE12840EC}" type="datetimeFigureOut">
              <a:rPr lang="en-US" smtClean="0"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5977-3A7C-4905-81CF-477C6451B5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9783-E2FE-4EEF-A52A-B3EFE12840EC}" type="datetimeFigureOut">
              <a:rPr lang="en-US" smtClean="0"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5977-3A7C-4905-81CF-477C6451B5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9783-E2FE-4EEF-A52A-B3EFE12840EC}" type="datetimeFigureOut">
              <a:rPr lang="en-US" smtClean="0"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5977-3A7C-4905-81CF-477C6451B5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9783-E2FE-4EEF-A52A-B3EFE12840EC}" type="datetimeFigureOut">
              <a:rPr lang="en-US" smtClean="0"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5977-3A7C-4905-81CF-477C6451B5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9783-E2FE-4EEF-A52A-B3EFE12840EC}" type="datetimeFigureOut">
              <a:rPr lang="en-US" smtClean="0"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5977-3A7C-4905-81CF-477C6451B5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9783-E2FE-4EEF-A52A-B3EFE12840EC}" type="datetimeFigureOut">
              <a:rPr lang="en-US" smtClean="0"/>
              <a:t>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5977-3A7C-4905-81CF-477C6451B5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9783-E2FE-4EEF-A52A-B3EFE12840EC}" type="datetimeFigureOut">
              <a:rPr lang="en-US" smtClean="0"/>
              <a:t>2/3/15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5977-3A7C-4905-81CF-477C6451B5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9783-E2FE-4EEF-A52A-B3EFE12840EC}" type="datetimeFigureOut">
              <a:rPr lang="en-US" smtClean="0"/>
              <a:t>2/3/15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5977-3A7C-4905-81CF-477C6451B5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9783-E2FE-4EEF-A52A-B3EFE12840EC}" type="datetimeFigureOut">
              <a:rPr lang="en-US" smtClean="0"/>
              <a:t>2/3/15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5977-3A7C-4905-81CF-477C6451B5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9783-E2FE-4EEF-A52A-B3EFE12840EC}" type="datetimeFigureOut">
              <a:rPr lang="en-US" smtClean="0"/>
              <a:t>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5977-3A7C-4905-81CF-477C6451B5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9783-E2FE-4EEF-A52A-B3EFE12840EC}" type="datetimeFigureOut">
              <a:rPr lang="en-US" smtClean="0"/>
              <a:t>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5977-3A7C-4905-81CF-477C6451B5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69783-E2FE-4EEF-A52A-B3EFE12840EC}" type="datetimeFigureOut">
              <a:rPr lang="en-US" smtClean="0"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05977-3A7C-4905-81CF-477C6451B5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838200"/>
          </a:xfrm>
        </p:spPr>
        <p:txBody>
          <a:bodyPr/>
          <a:lstStyle/>
          <a:p>
            <a:pPr algn="ctr" eaLnBrk="1" hangingPunct="1"/>
            <a:r>
              <a:rPr lang="en-US" sz="4400" dirty="0" smtClean="0">
                <a:latin typeface="Calibri" charset="0"/>
                <a:ea typeface="MS PGothic" charset="0"/>
              </a:rPr>
              <a:t>Tuesday, February 3</a:t>
            </a:r>
            <a:r>
              <a:rPr lang="en-US" sz="4400" baseline="30000" dirty="0" smtClean="0">
                <a:latin typeface="Calibri" charset="0"/>
                <a:ea typeface="MS PGothic" charset="0"/>
              </a:rPr>
              <a:t>rd</a:t>
            </a:r>
            <a:r>
              <a:rPr lang="en-US" sz="4400" dirty="0" smtClean="0">
                <a:latin typeface="Calibri" charset="0"/>
                <a:ea typeface="MS PGothic" charset="0"/>
              </a:rPr>
              <a:t>, 2015</a:t>
            </a:r>
            <a:endParaRPr lang="en-US" sz="4400" dirty="0">
              <a:latin typeface="Calibri" charset="0"/>
              <a:ea typeface="MS PGothic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2895600" y="838200"/>
            <a:ext cx="6248400" cy="48006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Font typeface="Calibri" charset="0"/>
              <a:buNone/>
            </a:pPr>
            <a:r>
              <a:rPr lang="en-US" sz="2400" b="1" dirty="0">
                <a:solidFill>
                  <a:srgbClr val="3366FF"/>
                </a:solidFill>
                <a:latin typeface="Calibri" charset="0"/>
                <a:ea typeface="MS PGothic" charset="0"/>
              </a:rPr>
              <a:t>HW: Week </a:t>
            </a:r>
            <a:r>
              <a:rPr lang="en-US" sz="2400" b="1" dirty="0" smtClean="0">
                <a:solidFill>
                  <a:srgbClr val="3366FF"/>
                </a:solidFill>
                <a:latin typeface="Calibri" charset="0"/>
                <a:ea typeface="MS PGothic" charset="0"/>
              </a:rPr>
              <a:t>21 </a:t>
            </a:r>
            <a:r>
              <a:rPr lang="en-US" sz="2400" b="1" dirty="0">
                <a:solidFill>
                  <a:srgbClr val="3366FF"/>
                </a:solidFill>
                <a:latin typeface="Calibri" charset="0"/>
                <a:ea typeface="MS PGothic" charset="0"/>
              </a:rPr>
              <a:t>Agenda </a:t>
            </a:r>
            <a:r>
              <a:rPr lang="en-US" sz="2400" b="1" dirty="0" smtClean="0">
                <a:solidFill>
                  <a:srgbClr val="3366FF"/>
                </a:solidFill>
                <a:latin typeface="Calibri" charset="0"/>
                <a:ea typeface="MS PGothic" charset="0"/>
              </a:rPr>
              <a:t>Problems #1, 2, 4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b="1" dirty="0" smtClean="0">
                <a:latin typeface="Calibri" charset="0"/>
                <a:ea typeface="MS PGothic" charset="0"/>
              </a:rPr>
              <a:t>Objective: </a:t>
            </a:r>
            <a:r>
              <a:rPr lang="en-US" sz="2400" dirty="0"/>
              <a:t>We will apply the octet rule to explain the formation and structure of a covalent bond</a:t>
            </a:r>
            <a:r>
              <a:rPr lang="en-US" sz="2400" dirty="0" smtClean="0"/>
              <a:t>.</a:t>
            </a:r>
            <a:endParaRPr lang="en-US" sz="2400" b="1" dirty="0" smtClean="0">
              <a:latin typeface="Calibri" charset="0"/>
              <a:ea typeface="MS PGothic" charset="0"/>
            </a:endParaRPr>
          </a:p>
          <a:p>
            <a:pPr marL="0" indent="0" eaLnBrk="1" hangingPunct="1">
              <a:lnSpc>
                <a:spcPct val="90000"/>
              </a:lnSpc>
              <a:buFont typeface="Calibri" charset="0"/>
              <a:buNone/>
            </a:pPr>
            <a:r>
              <a:rPr lang="en-US" sz="2400" b="1" dirty="0" smtClean="0">
                <a:latin typeface="Calibri" charset="0"/>
                <a:ea typeface="MS PGothic" charset="0"/>
              </a:rPr>
              <a:t>Catalyst:</a:t>
            </a:r>
          </a:p>
          <a:p>
            <a:pPr marL="457200" indent="-457200" eaLnBrk="1" hangingPunct="1">
              <a:lnSpc>
                <a:spcPct val="90000"/>
              </a:lnSpc>
              <a:buFont typeface="Calibri" charset="0"/>
              <a:buAutoNum type="alphaUcPeriod"/>
            </a:pPr>
            <a:r>
              <a:rPr lang="en-US" sz="2200" dirty="0" smtClean="0">
                <a:latin typeface="Calibri" charset="0"/>
                <a:ea typeface="MS PGothic" charset="0"/>
              </a:rPr>
              <a:t>Change in temperature causes Enzyme A to have the greatest acceleration factor</a:t>
            </a:r>
          </a:p>
          <a:p>
            <a:pPr marL="457200" indent="-457200" eaLnBrk="1" hangingPunct="1">
              <a:lnSpc>
                <a:spcPct val="90000"/>
              </a:lnSpc>
              <a:buFont typeface="Calibri" charset="0"/>
              <a:buAutoNum type="alphaUcPeriod"/>
            </a:pPr>
            <a:r>
              <a:rPr lang="en-US" sz="2200" dirty="0" smtClean="0">
                <a:latin typeface="Calibri" charset="0"/>
                <a:ea typeface="MS PGothic" charset="0"/>
              </a:rPr>
              <a:t>Change in enzyme concentration causes Enzyme B to have the greatest acceleration factor</a:t>
            </a:r>
          </a:p>
          <a:p>
            <a:pPr marL="457200" indent="-457200" eaLnBrk="1" hangingPunct="1">
              <a:lnSpc>
                <a:spcPct val="90000"/>
              </a:lnSpc>
              <a:buFont typeface="Calibri" charset="0"/>
              <a:buAutoNum type="alphaUcPeriod"/>
            </a:pPr>
            <a:r>
              <a:rPr lang="en-US" sz="2200" dirty="0" smtClean="0">
                <a:latin typeface="Calibri" charset="0"/>
                <a:ea typeface="MS PGothic" charset="0"/>
              </a:rPr>
              <a:t>Change in substrate concentration causes Enzyme B to have the greatest acceleration factor</a:t>
            </a:r>
          </a:p>
          <a:p>
            <a:pPr marL="457200" indent="-457200" eaLnBrk="1" hangingPunct="1">
              <a:lnSpc>
                <a:spcPct val="90000"/>
              </a:lnSpc>
              <a:buFont typeface="Calibri" charset="0"/>
              <a:buAutoNum type="alphaUcPeriod"/>
            </a:pPr>
            <a:r>
              <a:rPr lang="en-US" sz="2200" dirty="0" smtClean="0">
                <a:latin typeface="Calibri" charset="0"/>
                <a:ea typeface="MS PGothic" charset="0"/>
              </a:rPr>
              <a:t>Enzyme A has a greater acceleration factor in acidic solution while Enzyme B has a greater acceleration factor in basic solution </a:t>
            </a:r>
          </a:p>
          <a:p>
            <a:pPr marL="0" indent="0" eaLnBrk="1" hangingPunct="1">
              <a:lnSpc>
                <a:spcPct val="90000"/>
              </a:lnSpc>
              <a:buFont typeface="Calibri" charset="0"/>
              <a:buNone/>
            </a:pPr>
            <a:endParaRPr lang="en-US" sz="2200" dirty="0">
              <a:latin typeface="Calibri" charset="0"/>
              <a:ea typeface="MS PGothic" charset="0"/>
            </a:endParaRPr>
          </a:p>
          <a:p>
            <a:pPr marL="0" indent="0">
              <a:buFont typeface="Calibri" charset="0"/>
              <a:buNone/>
            </a:pPr>
            <a:endParaRPr lang="en-US" sz="2200" dirty="0">
              <a:latin typeface="Calibri" charset="0"/>
              <a:ea typeface="MS PGothic" charset="0"/>
            </a:endParaRPr>
          </a:p>
          <a:p>
            <a:pPr marL="0" indent="0">
              <a:buFont typeface="Calibri" charset="0"/>
              <a:buNone/>
            </a:pPr>
            <a:endParaRPr lang="en-US" sz="2200" dirty="0">
              <a:latin typeface="Calibri" charset="0"/>
              <a:ea typeface="MS PGothic" charset="0"/>
            </a:endParaRPr>
          </a:p>
        </p:txBody>
      </p:sp>
      <p:sp>
        <p:nvSpPr>
          <p:cNvPr id="16387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838200"/>
            <a:ext cx="2971800" cy="3810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2000" b="1" u="sng" dirty="0">
                <a:latin typeface="Calibri" charset="0"/>
                <a:ea typeface="MS PGothic" charset="0"/>
              </a:rPr>
              <a:t>Classroom expectations: 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MS PGothic" charset="0"/>
              </a:rPr>
              <a:t>Wear Kenwood ID.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MS PGothic" charset="0"/>
              </a:rPr>
              <a:t>Cell phones, music players,  and headphones are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MS PGothic" charset="0"/>
              </a:rPr>
              <a:t>Food is disposed of or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MS PGothic" charset="0"/>
              </a:rPr>
              <a:t>Dressed appropriately.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MS PGothic" charset="0"/>
              </a:rPr>
              <a:t>Notebook is out and you are ready for today</a:t>
            </a:r>
            <a:r>
              <a:rPr lang="ja-JP" altLang="en-US" sz="2000" b="1" dirty="0">
                <a:latin typeface="Calibri" charset="0"/>
                <a:ea typeface="MS PGothic" charset="0"/>
              </a:rPr>
              <a:t>’</a:t>
            </a:r>
            <a:r>
              <a:rPr lang="en-US" altLang="ja-JP" sz="2000" b="1" dirty="0">
                <a:latin typeface="Calibri" charset="0"/>
                <a:ea typeface="MS PGothic" charset="0"/>
              </a:rPr>
              <a:t>s class.</a:t>
            </a:r>
          </a:p>
          <a:p>
            <a:pPr eaLnBrk="1" hangingPunct="1"/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105399"/>
            <a:ext cx="9144000" cy="175260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buFont typeface="Calibri" charset="0"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ea typeface="MS PGothic" charset="0"/>
                <a:cs typeface="MS PGothic" charset="0"/>
              </a:rPr>
              <a:t>2/3                  Week 21 Catalyst Chart                                                  107</a:t>
            </a:r>
          </a:p>
          <a:p>
            <a:pPr defTabSz="457200">
              <a:buFont typeface="Calibri" charset="0"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ea typeface="MS PGothic" charset="0"/>
                <a:cs typeface="MS PGothic" charset="0"/>
              </a:rPr>
              <a:t>2/3                    Week 21 Agenda                                                            108</a:t>
            </a:r>
          </a:p>
          <a:p>
            <a:pPr defTabSz="457200">
              <a:buFont typeface="Calibri" charset="0"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ea typeface="MS PGothic" charset="0"/>
                <a:cs typeface="MS PGothic" charset="0"/>
              </a:rPr>
              <a:t>2/3          Notes: Covalent Bonds and Diatomic Molecules                109</a:t>
            </a:r>
          </a:p>
          <a:p>
            <a:pPr defTabSz="457200">
              <a:buFont typeface="Calibri" charset="0"/>
              <a:buNone/>
              <a:defRPr/>
            </a:pPr>
            <a:endParaRPr lang="en-US" sz="2400" dirty="0">
              <a:solidFill>
                <a:srgbClr val="000000"/>
              </a:solidFill>
              <a:ea typeface="MS PGothic" charset="0"/>
              <a:cs typeface="MS PGothic" charset="0"/>
            </a:endParaRPr>
          </a:p>
          <a:p>
            <a:pPr defTabSz="457200">
              <a:buFont typeface="Calibri" charset="0"/>
              <a:buNone/>
              <a:defRPr/>
            </a:pPr>
            <a:endParaRPr lang="en-US" dirty="0">
              <a:solidFill>
                <a:srgbClr val="000000"/>
              </a:solidFill>
              <a:ea typeface="MS PGothic" charset="0"/>
              <a:cs typeface="MS PGothic" charset="0"/>
            </a:endParaRPr>
          </a:p>
        </p:txBody>
      </p:sp>
      <p:sp>
        <p:nvSpPr>
          <p:cNvPr id="16389" name="TextBox 1"/>
          <p:cNvSpPr txBox="1">
            <a:spLocks noChangeArrowheads="1"/>
          </p:cNvSpPr>
          <p:nvPr/>
        </p:nvSpPr>
        <p:spPr bwMode="auto">
          <a:xfrm>
            <a:off x="-27911" y="4648200"/>
            <a:ext cx="289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1" u="sng" dirty="0"/>
              <a:t>***Table of Contents</a:t>
            </a:r>
          </a:p>
        </p:txBody>
      </p:sp>
    </p:spTree>
    <p:extLst>
      <p:ext uri="{BB962C8B-B14F-4D97-AF65-F5344CB8AC3E}">
        <p14:creationId xmlns:p14="http://schemas.microsoft.com/office/powerpoint/2010/main" val="3253228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Example: Covalent Bonding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1447800"/>
          </a:xfrm>
          <a:noFill/>
        </p:spPr>
        <p:txBody>
          <a:bodyPr/>
          <a:lstStyle/>
          <a:p>
            <a:r>
              <a:rPr lang="en-US" sz="3600" smtClean="0"/>
              <a:t>Fluorine has seven valence electrons (but would like to have 8)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286000" y="4229100"/>
            <a:ext cx="1524000" cy="1654175"/>
            <a:chOff x="1440" y="2664"/>
            <a:chExt cx="960" cy="1042"/>
          </a:xfrm>
        </p:grpSpPr>
        <p:sp>
          <p:nvSpPr>
            <p:cNvPr id="12292" name="Rectangle 4"/>
            <p:cNvSpPr>
              <a:spLocks noChangeArrowheads="1"/>
            </p:cNvSpPr>
            <p:nvPr/>
          </p:nvSpPr>
          <p:spPr bwMode="auto">
            <a:xfrm>
              <a:off x="1632" y="2688"/>
              <a:ext cx="624" cy="10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10000">
                  <a:latin typeface="Calibri" charset="0"/>
                  <a:ea typeface="MS PGothic" charset="0"/>
                  <a:cs typeface="MS PGothic" charset="0"/>
                </a:rPr>
                <a:t>F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440" y="2928"/>
              <a:ext cx="96" cy="336"/>
              <a:chOff x="1440" y="2928"/>
              <a:chExt cx="96" cy="336"/>
            </a:xfrm>
          </p:grpSpPr>
          <p:sp>
            <p:nvSpPr>
              <p:cNvPr id="12293" name="Oval 5"/>
              <p:cNvSpPr>
                <a:spLocks noChangeArrowheads="1"/>
              </p:cNvSpPr>
              <p:nvPr/>
            </p:nvSpPr>
            <p:spPr bwMode="auto">
              <a:xfrm>
                <a:off x="1440" y="292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2294" name="Oval 6"/>
              <p:cNvSpPr>
                <a:spLocks noChangeArrowheads="1"/>
              </p:cNvSpPr>
              <p:nvPr/>
            </p:nvSpPr>
            <p:spPr bwMode="auto">
              <a:xfrm>
                <a:off x="1440" y="316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</p:grpSp>
        <p:sp>
          <p:nvSpPr>
            <p:cNvPr id="12296" name="Oval 8"/>
            <p:cNvSpPr>
              <a:spLocks noChangeArrowheads="1"/>
            </p:cNvSpPr>
            <p:nvPr/>
          </p:nvSpPr>
          <p:spPr bwMode="auto">
            <a:xfrm>
              <a:off x="2304" y="2928"/>
              <a:ext cx="96" cy="9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  <a:ea typeface="MS PGothic" charset="0"/>
                <a:cs typeface="MS PGothic" charset="0"/>
              </a:endParaRPr>
            </a:p>
          </p:txBody>
        </p: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1752" y="2664"/>
              <a:ext cx="336" cy="96"/>
              <a:chOff x="1752" y="2664"/>
              <a:chExt cx="336" cy="96"/>
            </a:xfrm>
          </p:grpSpPr>
          <p:sp>
            <p:nvSpPr>
              <p:cNvPr id="12297" name="Oval 9"/>
              <p:cNvSpPr>
                <a:spLocks noChangeArrowheads="1"/>
              </p:cNvSpPr>
              <p:nvPr/>
            </p:nvSpPr>
            <p:spPr bwMode="auto">
              <a:xfrm>
                <a:off x="1992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2298" name="Oval 10"/>
              <p:cNvSpPr>
                <a:spLocks noChangeArrowheads="1"/>
              </p:cNvSpPr>
              <p:nvPr/>
            </p:nvSpPr>
            <p:spPr bwMode="auto">
              <a:xfrm>
                <a:off x="1752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1800" y="3480"/>
              <a:ext cx="336" cy="96"/>
              <a:chOff x="1800" y="3480"/>
              <a:chExt cx="336" cy="96"/>
            </a:xfrm>
          </p:grpSpPr>
          <p:sp>
            <p:nvSpPr>
              <p:cNvPr id="12300" name="Oval 12"/>
              <p:cNvSpPr>
                <a:spLocks noChangeArrowheads="1"/>
              </p:cNvSpPr>
              <p:nvPr/>
            </p:nvSpPr>
            <p:spPr bwMode="auto">
              <a:xfrm>
                <a:off x="2040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2301" name="Oval 13"/>
              <p:cNvSpPr>
                <a:spLocks noChangeArrowheads="1"/>
              </p:cNvSpPr>
              <p:nvPr/>
            </p:nvSpPr>
            <p:spPr bwMode="auto">
              <a:xfrm>
                <a:off x="1800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0586470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Example: Covalent Bonding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2133600"/>
          </a:xfrm>
          <a:noFill/>
        </p:spPr>
        <p:txBody>
          <a:bodyPr/>
          <a:lstStyle/>
          <a:p>
            <a:r>
              <a:rPr lang="en-US" sz="3600" smtClean="0"/>
              <a:t>Fluorine has seven valence electrons</a:t>
            </a:r>
          </a:p>
          <a:p>
            <a:r>
              <a:rPr lang="en-US" sz="3600" smtClean="0"/>
              <a:t>A second atom also has seven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286000" y="4229100"/>
            <a:ext cx="1524000" cy="1654175"/>
            <a:chOff x="1440" y="2664"/>
            <a:chExt cx="960" cy="1042"/>
          </a:xfrm>
        </p:grpSpPr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>
              <a:off x="1632" y="2688"/>
              <a:ext cx="624" cy="10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10000">
                  <a:latin typeface="Calibri" charset="0"/>
                  <a:ea typeface="MS PGothic" charset="0"/>
                  <a:cs typeface="MS PGothic" charset="0"/>
                </a:rPr>
                <a:t>F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440" y="2928"/>
              <a:ext cx="96" cy="336"/>
              <a:chOff x="1440" y="2928"/>
              <a:chExt cx="96" cy="336"/>
            </a:xfrm>
          </p:grpSpPr>
          <p:sp>
            <p:nvSpPr>
              <p:cNvPr id="14341" name="Oval 5"/>
              <p:cNvSpPr>
                <a:spLocks noChangeArrowheads="1"/>
              </p:cNvSpPr>
              <p:nvPr/>
            </p:nvSpPr>
            <p:spPr bwMode="auto">
              <a:xfrm>
                <a:off x="1440" y="292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4342" name="Oval 6"/>
              <p:cNvSpPr>
                <a:spLocks noChangeArrowheads="1"/>
              </p:cNvSpPr>
              <p:nvPr/>
            </p:nvSpPr>
            <p:spPr bwMode="auto">
              <a:xfrm>
                <a:off x="1440" y="316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</p:grpSp>
        <p:sp>
          <p:nvSpPr>
            <p:cNvPr id="14344" name="Oval 8"/>
            <p:cNvSpPr>
              <a:spLocks noChangeArrowheads="1"/>
            </p:cNvSpPr>
            <p:nvPr/>
          </p:nvSpPr>
          <p:spPr bwMode="auto">
            <a:xfrm>
              <a:off x="2304" y="2928"/>
              <a:ext cx="96" cy="9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  <a:ea typeface="MS PGothic" charset="0"/>
                <a:cs typeface="MS PGothic" charset="0"/>
              </a:endParaRPr>
            </a:p>
          </p:txBody>
        </p: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1752" y="2664"/>
              <a:ext cx="336" cy="96"/>
              <a:chOff x="1752" y="2664"/>
              <a:chExt cx="336" cy="96"/>
            </a:xfrm>
          </p:grpSpPr>
          <p:sp>
            <p:nvSpPr>
              <p:cNvPr id="14345" name="Oval 9"/>
              <p:cNvSpPr>
                <a:spLocks noChangeArrowheads="1"/>
              </p:cNvSpPr>
              <p:nvPr/>
            </p:nvSpPr>
            <p:spPr bwMode="auto">
              <a:xfrm>
                <a:off x="1992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4346" name="Oval 10"/>
              <p:cNvSpPr>
                <a:spLocks noChangeArrowheads="1"/>
              </p:cNvSpPr>
              <p:nvPr/>
            </p:nvSpPr>
            <p:spPr bwMode="auto">
              <a:xfrm>
                <a:off x="1752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1800" y="3480"/>
              <a:ext cx="336" cy="96"/>
              <a:chOff x="1800" y="3480"/>
              <a:chExt cx="336" cy="96"/>
            </a:xfrm>
          </p:grpSpPr>
          <p:sp>
            <p:nvSpPr>
              <p:cNvPr id="14348" name="Oval 12"/>
              <p:cNvSpPr>
                <a:spLocks noChangeArrowheads="1"/>
              </p:cNvSpPr>
              <p:nvPr/>
            </p:nvSpPr>
            <p:spPr bwMode="auto">
              <a:xfrm>
                <a:off x="2040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4349" name="Oval 13"/>
              <p:cNvSpPr>
                <a:spLocks noChangeArrowheads="1"/>
              </p:cNvSpPr>
              <p:nvPr/>
            </p:nvSpPr>
            <p:spPr bwMode="auto">
              <a:xfrm>
                <a:off x="1800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</p:grp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5181600" y="4229100"/>
            <a:ext cx="1524000" cy="1654175"/>
            <a:chOff x="3264" y="2664"/>
            <a:chExt cx="960" cy="1042"/>
          </a:xfrm>
        </p:grpSpPr>
        <p:sp>
          <p:nvSpPr>
            <p:cNvPr id="14352" name="Rectangle 16"/>
            <p:cNvSpPr>
              <a:spLocks noChangeArrowheads="1"/>
            </p:cNvSpPr>
            <p:nvPr/>
          </p:nvSpPr>
          <p:spPr bwMode="auto">
            <a:xfrm>
              <a:off x="3408" y="2688"/>
              <a:ext cx="624" cy="10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10000">
                  <a:latin typeface="Calibri" charset="0"/>
                  <a:ea typeface="MS PGothic" charset="0"/>
                  <a:cs typeface="MS PGothic" charset="0"/>
                </a:rPr>
                <a:t>F</a:t>
              </a:r>
            </a:p>
          </p:txBody>
        </p:sp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4128" y="2928"/>
              <a:ext cx="96" cy="336"/>
              <a:chOff x="4128" y="2928"/>
              <a:chExt cx="96" cy="336"/>
            </a:xfrm>
          </p:grpSpPr>
          <p:sp>
            <p:nvSpPr>
              <p:cNvPr id="14353" name="Oval 17"/>
              <p:cNvSpPr>
                <a:spLocks noChangeArrowheads="1"/>
              </p:cNvSpPr>
              <p:nvPr/>
            </p:nvSpPr>
            <p:spPr bwMode="auto">
              <a:xfrm>
                <a:off x="4128" y="292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4354" name="Oval 18"/>
              <p:cNvSpPr>
                <a:spLocks noChangeArrowheads="1"/>
              </p:cNvSpPr>
              <p:nvPr/>
            </p:nvSpPr>
            <p:spPr bwMode="auto">
              <a:xfrm>
                <a:off x="4128" y="316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</p:grpSp>
        <p:sp>
          <p:nvSpPr>
            <p:cNvPr id="14356" name="Oval 20"/>
            <p:cNvSpPr>
              <a:spLocks noChangeArrowheads="1"/>
            </p:cNvSpPr>
            <p:nvPr/>
          </p:nvSpPr>
          <p:spPr bwMode="auto">
            <a:xfrm>
              <a:off x="3264" y="3264"/>
              <a:ext cx="96" cy="9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  <a:ea typeface="MS PGothic" charset="0"/>
                <a:cs typeface="MS PGothic" charset="0"/>
              </a:endParaRPr>
            </a:p>
          </p:txBody>
        </p: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3528" y="2664"/>
              <a:ext cx="336" cy="96"/>
              <a:chOff x="3528" y="2664"/>
              <a:chExt cx="336" cy="96"/>
            </a:xfrm>
          </p:grpSpPr>
          <p:sp>
            <p:nvSpPr>
              <p:cNvPr id="14357" name="Oval 21"/>
              <p:cNvSpPr>
                <a:spLocks noChangeArrowheads="1"/>
              </p:cNvSpPr>
              <p:nvPr/>
            </p:nvSpPr>
            <p:spPr bwMode="auto">
              <a:xfrm>
                <a:off x="3768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4358" name="Oval 22"/>
              <p:cNvSpPr>
                <a:spLocks noChangeArrowheads="1"/>
              </p:cNvSpPr>
              <p:nvPr/>
            </p:nvSpPr>
            <p:spPr bwMode="auto">
              <a:xfrm>
                <a:off x="3528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</p:grpSp>
        <p:grpSp>
          <p:nvGrpSpPr>
            <p:cNvPr id="9" name="Group 26"/>
            <p:cNvGrpSpPr>
              <a:grpSpLocks/>
            </p:cNvGrpSpPr>
            <p:nvPr/>
          </p:nvGrpSpPr>
          <p:grpSpPr bwMode="auto">
            <a:xfrm>
              <a:off x="3576" y="3480"/>
              <a:ext cx="336" cy="96"/>
              <a:chOff x="3576" y="3480"/>
              <a:chExt cx="336" cy="96"/>
            </a:xfrm>
          </p:grpSpPr>
          <p:sp>
            <p:nvSpPr>
              <p:cNvPr id="14360" name="Oval 24"/>
              <p:cNvSpPr>
                <a:spLocks noChangeArrowheads="1"/>
              </p:cNvSpPr>
              <p:nvPr/>
            </p:nvSpPr>
            <p:spPr bwMode="auto">
              <a:xfrm>
                <a:off x="3816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4361" name="Oval 25"/>
              <p:cNvSpPr>
                <a:spLocks noChangeArrowheads="1"/>
              </p:cNvSpPr>
              <p:nvPr/>
            </p:nvSpPr>
            <p:spPr bwMode="auto">
              <a:xfrm>
                <a:off x="3576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4133927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490538"/>
            <a:ext cx="77724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ctr" anchorCtr="1">
            <a:spAutoFit/>
          </a:bodyPr>
          <a:lstStyle/>
          <a:p>
            <a:pPr eaLnBrk="0" hangingPunct="0">
              <a:defRPr/>
            </a:pPr>
            <a:r>
              <a:rPr lang="en-US" sz="4400" dirty="0">
                <a:latin typeface="Calibri" charset="0"/>
                <a:ea typeface="MS PGothic" charset="0"/>
                <a:cs typeface="MS PGothic" charset="0"/>
              </a:rPr>
              <a:t>Example: Covalent Bonding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85800" y="1295400"/>
            <a:ext cx="76962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3600"/>
              <a:t>Fluorine has seven valence electrons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3600"/>
              <a:t>A second atom also has seven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3600"/>
              <a:t>By sharing electrons…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286000" y="4229100"/>
            <a:ext cx="1524000" cy="1654175"/>
            <a:chOff x="1440" y="2664"/>
            <a:chExt cx="960" cy="1042"/>
          </a:xfrm>
        </p:grpSpPr>
        <p:sp>
          <p:nvSpPr>
            <p:cNvPr id="16388" name="Rectangle 4"/>
            <p:cNvSpPr>
              <a:spLocks noChangeArrowheads="1"/>
            </p:cNvSpPr>
            <p:nvPr/>
          </p:nvSpPr>
          <p:spPr bwMode="auto">
            <a:xfrm>
              <a:off x="1632" y="2688"/>
              <a:ext cx="624" cy="10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10000">
                  <a:latin typeface="Calibri" charset="0"/>
                  <a:ea typeface="MS PGothic" charset="0"/>
                  <a:cs typeface="MS PGothic" charset="0"/>
                </a:rPr>
                <a:t>F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440" y="2928"/>
              <a:ext cx="96" cy="336"/>
              <a:chOff x="1440" y="2928"/>
              <a:chExt cx="96" cy="336"/>
            </a:xfrm>
          </p:grpSpPr>
          <p:sp>
            <p:nvSpPr>
              <p:cNvPr id="16389" name="Oval 5"/>
              <p:cNvSpPr>
                <a:spLocks noChangeArrowheads="1"/>
              </p:cNvSpPr>
              <p:nvPr/>
            </p:nvSpPr>
            <p:spPr bwMode="auto">
              <a:xfrm>
                <a:off x="1440" y="292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6390" name="Oval 6"/>
              <p:cNvSpPr>
                <a:spLocks noChangeArrowheads="1"/>
              </p:cNvSpPr>
              <p:nvPr/>
            </p:nvSpPr>
            <p:spPr bwMode="auto">
              <a:xfrm>
                <a:off x="1440" y="316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</p:grpSp>
        <p:sp>
          <p:nvSpPr>
            <p:cNvPr id="16392" name="Oval 8"/>
            <p:cNvSpPr>
              <a:spLocks noChangeArrowheads="1"/>
            </p:cNvSpPr>
            <p:nvPr/>
          </p:nvSpPr>
          <p:spPr bwMode="auto">
            <a:xfrm>
              <a:off x="2304" y="2928"/>
              <a:ext cx="96" cy="9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  <a:ea typeface="MS PGothic" charset="0"/>
                <a:cs typeface="MS PGothic" charset="0"/>
              </a:endParaRPr>
            </a:p>
          </p:txBody>
        </p: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1752" y="2664"/>
              <a:ext cx="336" cy="96"/>
              <a:chOff x="1752" y="2664"/>
              <a:chExt cx="336" cy="96"/>
            </a:xfrm>
          </p:grpSpPr>
          <p:sp>
            <p:nvSpPr>
              <p:cNvPr id="16393" name="Oval 9"/>
              <p:cNvSpPr>
                <a:spLocks noChangeArrowheads="1"/>
              </p:cNvSpPr>
              <p:nvPr/>
            </p:nvSpPr>
            <p:spPr bwMode="auto">
              <a:xfrm>
                <a:off x="1992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6394" name="Oval 10"/>
              <p:cNvSpPr>
                <a:spLocks noChangeArrowheads="1"/>
              </p:cNvSpPr>
              <p:nvPr/>
            </p:nvSpPr>
            <p:spPr bwMode="auto">
              <a:xfrm>
                <a:off x="1752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1800" y="3480"/>
              <a:ext cx="336" cy="96"/>
              <a:chOff x="1800" y="3480"/>
              <a:chExt cx="336" cy="96"/>
            </a:xfrm>
          </p:grpSpPr>
          <p:sp>
            <p:nvSpPr>
              <p:cNvPr id="16396" name="Oval 12"/>
              <p:cNvSpPr>
                <a:spLocks noChangeArrowheads="1"/>
              </p:cNvSpPr>
              <p:nvPr/>
            </p:nvSpPr>
            <p:spPr bwMode="auto">
              <a:xfrm>
                <a:off x="2040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6397" name="Oval 13"/>
              <p:cNvSpPr>
                <a:spLocks noChangeArrowheads="1"/>
              </p:cNvSpPr>
              <p:nvPr/>
            </p:nvSpPr>
            <p:spPr bwMode="auto">
              <a:xfrm>
                <a:off x="1800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</p:grp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5181600" y="4229100"/>
            <a:ext cx="1524000" cy="1654175"/>
            <a:chOff x="3264" y="2664"/>
            <a:chExt cx="960" cy="1042"/>
          </a:xfrm>
        </p:grpSpPr>
        <p:sp>
          <p:nvSpPr>
            <p:cNvPr id="16400" name="Rectangle 16"/>
            <p:cNvSpPr>
              <a:spLocks noChangeArrowheads="1"/>
            </p:cNvSpPr>
            <p:nvPr/>
          </p:nvSpPr>
          <p:spPr bwMode="auto">
            <a:xfrm>
              <a:off x="3408" y="2688"/>
              <a:ext cx="624" cy="10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10000">
                  <a:latin typeface="Calibri" charset="0"/>
                  <a:ea typeface="MS PGothic" charset="0"/>
                  <a:cs typeface="MS PGothic" charset="0"/>
                </a:rPr>
                <a:t>F</a:t>
              </a:r>
            </a:p>
          </p:txBody>
        </p:sp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4128" y="2928"/>
              <a:ext cx="96" cy="336"/>
              <a:chOff x="4128" y="2928"/>
              <a:chExt cx="96" cy="336"/>
            </a:xfrm>
          </p:grpSpPr>
          <p:sp>
            <p:nvSpPr>
              <p:cNvPr id="16401" name="Oval 17"/>
              <p:cNvSpPr>
                <a:spLocks noChangeArrowheads="1"/>
              </p:cNvSpPr>
              <p:nvPr/>
            </p:nvSpPr>
            <p:spPr bwMode="auto">
              <a:xfrm>
                <a:off x="4128" y="292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6402" name="Oval 18"/>
              <p:cNvSpPr>
                <a:spLocks noChangeArrowheads="1"/>
              </p:cNvSpPr>
              <p:nvPr/>
            </p:nvSpPr>
            <p:spPr bwMode="auto">
              <a:xfrm>
                <a:off x="4128" y="316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</p:grpSp>
        <p:sp>
          <p:nvSpPr>
            <p:cNvPr id="16404" name="Oval 20"/>
            <p:cNvSpPr>
              <a:spLocks noChangeArrowheads="1"/>
            </p:cNvSpPr>
            <p:nvPr/>
          </p:nvSpPr>
          <p:spPr bwMode="auto">
            <a:xfrm>
              <a:off x="3264" y="3264"/>
              <a:ext cx="96" cy="9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  <a:ea typeface="MS PGothic" charset="0"/>
                <a:cs typeface="MS PGothic" charset="0"/>
              </a:endParaRPr>
            </a:p>
          </p:txBody>
        </p: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3528" y="2664"/>
              <a:ext cx="336" cy="96"/>
              <a:chOff x="3528" y="2664"/>
              <a:chExt cx="336" cy="96"/>
            </a:xfrm>
          </p:grpSpPr>
          <p:sp>
            <p:nvSpPr>
              <p:cNvPr id="16405" name="Oval 21"/>
              <p:cNvSpPr>
                <a:spLocks noChangeArrowheads="1"/>
              </p:cNvSpPr>
              <p:nvPr/>
            </p:nvSpPr>
            <p:spPr bwMode="auto">
              <a:xfrm>
                <a:off x="3768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6406" name="Oval 22"/>
              <p:cNvSpPr>
                <a:spLocks noChangeArrowheads="1"/>
              </p:cNvSpPr>
              <p:nvPr/>
            </p:nvSpPr>
            <p:spPr bwMode="auto">
              <a:xfrm>
                <a:off x="3528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</p:grpSp>
        <p:grpSp>
          <p:nvGrpSpPr>
            <p:cNvPr id="9" name="Group 26"/>
            <p:cNvGrpSpPr>
              <a:grpSpLocks/>
            </p:cNvGrpSpPr>
            <p:nvPr/>
          </p:nvGrpSpPr>
          <p:grpSpPr bwMode="auto">
            <a:xfrm>
              <a:off x="3576" y="3480"/>
              <a:ext cx="336" cy="96"/>
              <a:chOff x="3576" y="3480"/>
              <a:chExt cx="336" cy="96"/>
            </a:xfrm>
          </p:grpSpPr>
          <p:sp>
            <p:nvSpPr>
              <p:cNvPr id="16408" name="Oval 24"/>
              <p:cNvSpPr>
                <a:spLocks noChangeArrowheads="1"/>
              </p:cNvSpPr>
              <p:nvPr/>
            </p:nvSpPr>
            <p:spPr bwMode="auto">
              <a:xfrm>
                <a:off x="3816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6409" name="Oval 25"/>
              <p:cNvSpPr>
                <a:spLocks noChangeArrowheads="1"/>
              </p:cNvSpPr>
              <p:nvPr/>
            </p:nvSpPr>
            <p:spPr bwMode="auto">
              <a:xfrm>
                <a:off x="3576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9397338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85800" y="490538"/>
            <a:ext cx="77724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ctr" anchorCtr="1">
            <a:spAutoFit/>
          </a:bodyPr>
          <a:lstStyle/>
          <a:p>
            <a:pPr eaLnBrk="0" hangingPunct="0">
              <a:defRPr/>
            </a:pPr>
            <a:r>
              <a:rPr lang="en-US" sz="4400" dirty="0">
                <a:latin typeface="Calibri" charset="0"/>
                <a:ea typeface="MS PGothic" charset="0"/>
                <a:cs typeface="MS PGothic" charset="0"/>
              </a:rPr>
              <a:t>Example: Covalent Bonding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685800" y="1295400"/>
            <a:ext cx="7772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3600"/>
              <a:t>Fluorine has seven valence electrons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3600"/>
              <a:t>A second atom also has seven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3600"/>
              <a:t>By sharing electrons…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514600" y="4229100"/>
            <a:ext cx="1524000" cy="1654175"/>
            <a:chOff x="1584" y="2664"/>
            <a:chExt cx="960" cy="1042"/>
          </a:xfrm>
        </p:grpSpPr>
        <p:sp>
          <p:nvSpPr>
            <p:cNvPr id="18436" name="Rectangle 4"/>
            <p:cNvSpPr>
              <a:spLocks noChangeArrowheads="1"/>
            </p:cNvSpPr>
            <p:nvPr/>
          </p:nvSpPr>
          <p:spPr bwMode="auto">
            <a:xfrm>
              <a:off x="1776" y="2688"/>
              <a:ext cx="624" cy="10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10000">
                  <a:latin typeface="Calibri" charset="0"/>
                  <a:ea typeface="MS PGothic" charset="0"/>
                  <a:cs typeface="MS PGothic" charset="0"/>
                </a:rPr>
                <a:t>F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584" y="2928"/>
              <a:ext cx="96" cy="336"/>
              <a:chOff x="1584" y="2928"/>
              <a:chExt cx="96" cy="336"/>
            </a:xfrm>
          </p:grpSpPr>
          <p:sp>
            <p:nvSpPr>
              <p:cNvPr id="18437" name="Oval 5"/>
              <p:cNvSpPr>
                <a:spLocks noChangeArrowheads="1"/>
              </p:cNvSpPr>
              <p:nvPr/>
            </p:nvSpPr>
            <p:spPr bwMode="auto">
              <a:xfrm>
                <a:off x="1584" y="292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8438" name="Oval 6"/>
              <p:cNvSpPr>
                <a:spLocks noChangeArrowheads="1"/>
              </p:cNvSpPr>
              <p:nvPr/>
            </p:nvSpPr>
            <p:spPr bwMode="auto">
              <a:xfrm>
                <a:off x="1584" y="316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</p:grpSp>
        <p:sp>
          <p:nvSpPr>
            <p:cNvPr id="18440" name="Oval 8"/>
            <p:cNvSpPr>
              <a:spLocks noChangeArrowheads="1"/>
            </p:cNvSpPr>
            <p:nvPr/>
          </p:nvSpPr>
          <p:spPr bwMode="auto">
            <a:xfrm>
              <a:off x="2448" y="2928"/>
              <a:ext cx="96" cy="9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  <a:ea typeface="MS PGothic" charset="0"/>
                <a:cs typeface="MS PGothic" charset="0"/>
              </a:endParaRPr>
            </a:p>
          </p:txBody>
        </p: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1896" y="2664"/>
              <a:ext cx="336" cy="96"/>
              <a:chOff x="1896" y="2664"/>
              <a:chExt cx="336" cy="96"/>
            </a:xfrm>
          </p:grpSpPr>
          <p:sp>
            <p:nvSpPr>
              <p:cNvPr id="18441" name="Oval 9"/>
              <p:cNvSpPr>
                <a:spLocks noChangeArrowheads="1"/>
              </p:cNvSpPr>
              <p:nvPr/>
            </p:nvSpPr>
            <p:spPr bwMode="auto">
              <a:xfrm>
                <a:off x="2136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8442" name="Oval 10"/>
              <p:cNvSpPr>
                <a:spLocks noChangeArrowheads="1"/>
              </p:cNvSpPr>
              <p:nvPr/>
            </p:nvSpPr>
            <p:spPr bwMode="auto">
              <a:xfrm>
                <a:off x="1896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1944" y="3480"/>
              <a:ext cx="336" cy="96"/>
              <a:chOff x="1944" y="3480"/>
              <a:chExt cx="336" cy="96"/>
            </a:xfrm>
          </p:grpSpPr>
          <p:sp>
            <p:nvSpPr>
              <p:cNvPr id="18444" name="Oval 12"/>
              <p:cNvSpPr>
                <a:spLocks noChangeArrowheads="1"/>
              </p:cNvSpPr>
              <p:nvPr/>
            </p:nvSpPr>
            <p:spPr bwMode="auto">
              <a:xfrm>
                <a:off x="2184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8445" name="Oval 13"/>
              <p:cNvSpPr>
                <a:spLocks noChangeArrowheads="1"/>
              </p:cNvSpPr>
              <p:nvPr/>
            </p:nvSpPr>
            <p:spPr bwMode="auto">
              <a:xfrm>
                <a:off x="1944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</p:grp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4953000" y="4229100"/>
            <a:ext cx="1524000" cy="1654175"/>
            <a:chOff x="3120" y="2664"/>
            <a:chExt cx="960" cy="1042"/>
          </a:xfrm>
        </p:grpSpPr>
        <p:sp>
          <p:nvSpPr>
            <p:cNvPr id="18448" name="Rectangle 16"/>
            <p:cNvSpPr>
              <a:spLocks noChangeArrowheads="1"/>
            </p:cNvSpPr>
            <p:nvPr/>
          </p:nvSpPr>
          <p:spPr bwMode="auto">
            <a:xfrm>
              <a:off x="3264" y="2688"/>
              <a:ext cx="624" cy="10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10000">
                  <a:latin typeface="Calibri" charset="0"/>
                  <a:ea typeface="MS PGothic" charset="0"/>
                  <a:cs typeface="MS PGothic" charset="0"/>
                </a:rPr>
                <a:t>F</a:t>
              </a:r>
            </a:p>
          </p:txBody>
        </p:sp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3984" y="2928"/>
              <a:ext cx="96" cy="336"/>
              <a:chOff x="3984" y="2928"/>
              <a:chExt cx="96" cy="336"/>
            </a:xfrm>
          </p:grpSpPr>
          <p:sp>
            <p:nvSpPr>
              <p:cNvPr id="18449" name="Oval 17"/>
              <p:cNvSpPr>
                <a:spLocks noChangeArrowheads="1"/>
              </p:cNvSpPr>
              <p:nvPr/>
            </p:nvSpPr>
            <p:spPr bwMode="auto">
              <a:xfrm>
                <a:off x="3984" y="292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8450" name="Oval 18"/>
              <p:cNvSpPr>
                <a:spLocks noChangeArrowheads="1"/>
              </p:cNvSpPr>
              <p:nvPr/>
            </p:nvSpPr>
            <p:spPr bwMode="auto">
              <a:xfrm>
                <a:off x="3984" y="316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</p:grpSp>
        <p:sp>
          <p:nvSpPr>
            <p:cNvPr id="18452" name="Oval 20"/>
            <p:cNvSpPr>
              <a:spLocks noChangeArrowheads="1"/>
            </p:cNvSpPr>
            <p:nvPr/>
          </p:nvSpPr>
          <p:spPr bwMode="auto">
            <a:xfrm>
              <a:off x="3120" y="3264"/>
              <a:ext cx="96" cy="9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  <a:ea typeface="MS PGothic" charset="0"/>
                <a:cs typeface="MS PGothic" charset="0"/>
              </a:endParaRPr>
            </a:p>
          </p:txBody>
        </p: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3384" y="2664"/>
              <a:ext cx="336" cy="96"/>
              <a:chOff x="3384" y="2664"/>
              <a:chExt cx="336" cy="96"/>
            </a:xfrm>
          </p:grpSpPr>
          <p:sp>
            <p:nvSpPr>
              <p:cNvPr id="18453" name="Oval 21"/>
              <p:cNvSpPr>
                <a:spLocks noChangeArrowheads="1"/>
              </p:cNvSpPr>
              <p:nvPr/>
            </p:nvSpPr>
            <p:spPr bwMode="auto">
              <a:xfrm>
                <a:off x="3624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8454" name="Oval 22"/>
              <p:cNvSpPr>
                <a:spLocks noChangeArrowheads="1"/>
              </p:cNvSpPr>
              <p:nvPr/>
            </p:nvSpPr>
            <p:spPr bwMode="auto">
              <a:xfrm>
                <a:off x="3384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</p:grpSp>
        <p:grpSp>
          <p:nvGrpSpPr>
            <p:cNvPr id="9" name="Group 26"/>
            <p:cNvGrpSpPr>
              <a:grpSpLocks/>
            </p:cNvGrpSpPr>
            <p:nvPr/>
          </p:nvGrpSpPr>
          <p:grpSpPr bwMode="auto">
            <a:xfrm>
              <a:off x="3432" y="3480"/>
              <a:ext cx="336" cy="96"/>
              <a:chOff x="3432" y="3480"/>
              <a:chExt cx="336" cy="96"/>
            </a:xfrm>
          </p:grpSpPr>
          <p:sp>
            <p:nvSpPr>
              <p:cNvPr id="18456" name="Oval 24"/>
              <p:cNvSpPr>
                <a:spLocks noChangeArrowheads="1"/>
              </p:cNvSpPr>
              <p:nvPr/>
            </p:nvSpPr>
            <p:spPr bwMode="auto">
              <a:xfrm>
                <a:off x="3672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8457" name="Oval 25"/>
              <p:cNvSpPr>
                <a:spLocks noChangeArrowheads="1"/>
              </p:cNvSpPr>
              <p:nvPr/>
            </p:nvSpPr>
            <p:spPr bwMode="auto">
              <a:xfrm>
                <a:off x="3432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3954227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85800" y="490538"/>
            <a:ext cx="77724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ctr" anchorCtr="1">
            <a:spAutoFit/>
          </a:bodyPr>
          <a:lstStyle/>
          <a:p>
            <a:pPr eaLnBrk="0" hangingPunct="0">
              <a:defRPr/>
            </a:pPr>
            <a:r>
              <a:rPr lang="en-US" sz="4400" dirty="0">
                <a:latin typeface="Calibri" charset="0"/>
                <a:ea typeface="MS PGothic" charset="0"/>
                <a:cs typeface="MS PGothic" charset="0"/>
              </a:rPr>
              <a:t>Example: Covalent Bonding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685800" y="1295400"/>
            <a:ext cx="7772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3600"/>
              <a:t>Fluorine has seven valence electrons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3600"/>
              <a:t>A second atom also has seven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3600"/>
              <a:t>By sharing electrons…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743200" y="4229100"/>
            <a:ext cx="1524000" cy="1654175"/>
            <a:chOff x="1728" y="2664"/>
            <a:chExt cx="960" cy="1042"/>
          </a:xfrm>
        </p:grpSpPr>
        <p:sp>
          <p:nvSpPr>
            <p:cNvPr id="20484" name="Rectangle 4"/>
            <p:cNvSpPr>
              <a:spLocks noChangeArrowheads="1"/>
            </p:cNvSpPr>
            <p:nvPr/>
          </p:nvSpPr>
          <p:spPr bwMode="auto">
            <a:xfrm>
              <a:off x="1920" y="2688"/>
              <a:ext cx="624" cy="10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10000">
                  <a:latin typeface="Calibri" charset="0"/>
                  <a:ea typeface="MS PGothic" charset="0"/>
                  <a:cs typeface="MS PGothic" charset="0"/>
                </a:rPr>
                <a:t>F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728" y="2928"/>
              <a:ext cx="96" cy="336"/>
              <a:chOff x="1728" y="2928"/>
              <a:chExt cx="96" cy="336"/>
            </a:xfrm>
          </p:grpSpPr>
          <p:sp>
            <p:nvSpPr>
              <p:cNvPr id="20485" name="Oval 5"/>
              <p:cNvSpPr>
                <a:spLocks noChangeArrowheads="1"/>
              </p:cNvSpPr>
              <p:nvPr/>
            </p:nvSpPr>
            <p:spPr bwMode="auto">
              <a:xfrm>
                <a:off x="1728" y="292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0486" name="Oval 6"/>
              <p:cNvSpPr>
                <a:spLocks noChangeArrowheads="1"/>
              </p:cNvSpPr>
              <p:nvPr/>
            </p:nvSpPr>
            <p:spPr bwMode="auto">
              <a:xfrm>
                <a:off x="1728" y="316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</p:grpSp>
        <p:sp>
          <p:nvSpPr>
            <p:cNvPr id="20488" name="Oval 8"/>
            <p:cNvSpPr>
              <a:spLocks noChangeArrowheads="1"/>
            </p:cNvSpPr>
            <p:nvPr/>
          </p:nvSpPr>
          <p:spPr bwMode="auto">
            <a:xfrm>
              <a:off x="2592" y="2928"/>
              <a:ext cx="96" cy="9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  <a:ea typeface="MS PGothic" charset="0"/>
                <a:cs typeface="MS PGothic" charset="0"/>
              </a:endParaRPr>
            </a:p>
          </p:txBody>
        </p: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2040" y="2664"/>
              <a:ext cx="336" cy="96"/>
              <a:chOff x="2040" y="2664"/>
              <a:chExt cx="336" cy="96"/>
            </a:xfrm>
          </p:grpSpPr>
          <p:sp>
            <p:nvSpPr>
              <p:cNvPr id="20489" name="Oval 9"/>
              <p:cNvSpPr>
                <a:spLocks noChangeArrowheads="1"/>
              </p:cNvSpPr>
              <p:nvPr/>
            </p:nvSpPr>
            <p:spPr bwMode="auto">
              <a:xfrm>
                <a:off x="2280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0490" name="Oval 10"/>
              <p:cNvSpPr>
                <a:spLocks noChangeArrowheads="1"/>
              </p:cNvSpPr>
              <p:nvPr/>
            </p:nvSpPr>
            <p:spPr bwMode="auto">
              <a:xfrm>
                <a:off x="2040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2088" y="3480"/>
              <a:ext cx="336" cy="96"/>
              <a:chOff x="2088" y="3480"/>
              <a:chExt cx="336" cy="96"/>
            </a:xfrm>
          </p:grpSpPr>
          <p:sp>
            <p:nvSpPr>
              <p:cNvPr id="20492" name="Oval 12"/>
              <p:cNvSpPr>
                <a:spLocks noChangeArrowheads="1"/>
              </p:cNvSpPr>
              <p:nvPr/>
            </p:nvSpPr>
            <p:spPr bwMode="auto">
              <a:xfrm>
                <a:off x="2328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0493" name="Oval 13"/>
              <p:cNvSpPr>
                <a:spLocks noChangeArrowheads="1"/>
              </p:cNvSpPr>
              <p:nvPr/>
            </p:nvSpPr>
            <p:spPr bwMode="auto">
              <a:xfrm>
                <a:off x="2088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</p:grp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4800600" y="4229100"/>
            <a:ext cx="1524000" cy="1654175"/>
            <a:chOff x="3024" y="2664"/>
            <a:chExt cx="960" cy="1042"/>
          </a:xfrm>
        </p:grpSpPr>
        <p:sp>
          <p:nvSpPr>
            <p:cNvPr id="20496" name="Rectangle 16"/>
            <p:cNvSpPr>
              <a:spLocks noChangeArrowheads="1"/>
            </p:cNvSpPr>
            <p:nvPr/>
          </p:nvSpPr>
          <p:spPr bwMode="auto">
            <a:xfrm>
              <a:off x="3168" y="2688"/>
              <a:ext cx="624" cy="10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10000">
                  <a:latin typeface="Calibri" charset="0"/>
                  <a:ea typeface="MS PGothic" charset="0"/>
                  <a:cs typeface="MS PGothic" charset="0"/>
                </a:rPr>
                <a:t>F</a:t>
              </a:r>
            </a:p>
          </p:txBody>
        </p:sp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3888" y="2928"/>
              <a:ext cx="96" cy="336"/>
              <a:chOff x="3888" y="2928"/>
              <a:chExt cx="96" cy="336"/>
            </a:xfrm>
          </p:grpSpPr>
          <p:sp>
            <p:nvSpPr>
              <p:cNvPr id="20497" name="Oval 17"/>
              <p:cNvSpPr>
                <a:spLocks noChangeArrowheads="1"/>
              </p:cNvSpPr>
              <p:nvPr/>
            </p:nvSpPr>
            <p:spPr bwMode="auto">
              <a:xfrm>
                <a:off x="3888" y="292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0498" name="Oval 18"/>
              <p:cNvSpPr>
                <a:spLocks noChangeArrowheads="1"/>
              </p:cNvSpPr>
              <p:nvPr/>
            </p:nvSpPr>
            <p:spPr bwMode="auto">
              <a:xfrm>
                <a:off x="3888" y="316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</p:grpSp>
        <p:sp>
          <p:nvSpPr>
            <p:cNvPr id="20500" name="Oval 20"/>
            <p:cNvSpPr>
              <a:spLocks noChangeArrowheads="1"/>
            </p:cNvSpPr>
            <p:nvPr/>
          </p:nvSpPr>
          <p:spPr bwMode="auto">
            <a:xfrm>
              <a:off x="3024" y="3264"/>
              <a:ext cx="96" cy="9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  <a:ea typeface="MS PGothic" charset="0"/>
                <a:cs typeface="MS PGothic" charset="0"/>
              </a:endParaRPr>
            </a:p>
          </p:txBody>
        </p: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3288" y="2664"/>
              <a:ext cx="336" cy="96"/>
              <a:chOff x="3288" y="2664"/>
              <a:chExt cx="336" cy="96"/>
            </a:xfrm>
          </p:grpSpPr>
          <p:sp>
            <p:nvSpPr>
              <p:cNvPr id="20501" name="Oval 21"/>
              <p:cNvSpPr>
                <a:spLocks noChangeArrowheads="1"/>
              </p:cNvSpPr>
              <p:nvPr/>
            </p:nvSpPr>
            <p:spPr bwMode="auto">
              <a:xfrm>
                <a:off x="3528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0502" name="Oval 22"/>
              <p:cNvSpPr>
                <a:spLocks noChangeArrowheads="1"/>
              </p:cNvSpPr>
              <p:nvPr/>
            </p:nvSpPr>
            <p:spPr bwMode="auto">
              <a:xfrm>
                <a:off x="3288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</p:grpSp>
        <p:grpSp>
          <p:nvGrpSpPr>
            <p:cNvPr id="9" name="Group 26"/>
            <p:cNvGrpSpPr>
              <a:grpSpLocks/>
            </p:cNvGrpSpPr>
            <p:nvPr/>
          </p:nvGrpSpPr>
          <p:grpSpPr bwMode="auto">
            <a:xfrm>
              <a:off x="3336" y="3480"/>
              <a:ext cx="336" cy="96"/>
              <a:chOff x="3336" y="3480"/>
              <a:chExt cx="336" cy="96"/>
            </a:xfrm>
          </p:grpSpPr>
          <p:sp>
            <p:nvSpPr>
              <p:cNvPr id="20504" name="Oval 24"/>
              <p:cNvSpPr>
                <a:spLocks noChangeArrowheads="1"/>
              </p:cNvSpPr>
              <p:nvPr/>
            </p:nvSpPr>
            <p:spPr bwMode="auto">
              <a:xfrm>
                <a:off x="3576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0505" name="Oval 25"/>
              <p:cNvSpPr>
                <a:spLocks noChangeArrowheads="1"/>
              </p:cNvSpPr>
              <p:nvPr/>
            </p:nvSpPr>
            <p:spPr bwMode="auto">
              <a:xfrm>
                <a:off x="3336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3326534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85800" y="490538"/>
            <a:ext cx="77724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ctr" anchorCtr="1">
            <a:spAutoFit/>
          </a:bodyPr>
          <a:lstStyle/>
          <a:p>
            <a:pPr eaLnBrk="0" hangingPunct="0">
              <a:defRPr/>
            </a:pPr>
            <a:r>
              <a:rPr lang="en-US" sz="4400" dirty="0">
                <a:latin typeface="Calibri" charset="0"/>
                <a:ea typeface="MS PGothic" charset="0"/>
                <a:cs typeface="MS PGothic" charset="0"/>
              </a:rPr>
              <a:t>Example: Covalent Bonding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685800" y="1295400"/>
            <a:ext cx="7772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3600"/>
              <a:t>Fluorine has seven valence electrons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3600"/>
              <a:t>A second atom also has seven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3600"/>
              <a:t>By sharing electrons…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895600" y="4229100"/>
            <a:ext cx="1524000" cy="1654175"/>
            <a:chOff x="1824" y="2664"/>
            <a:chExt cx="960" cy="1042"/>
          </a:xfrm>
        </p:grpSpPr>
        <p:sp>
          <p:nvSpPr>
            <p:cNvPr id="22532" name="Rectangle 4"/>
            <p:cNvSpPr>
              <a:spLocks noChangeArrowheads="1"/>
            </p:cNvSpPr>
            <p:nvPr/>
          </p:nvSpPr>
          <p:spPr bwMode="auto">
            <a:xfrm>
              <a:off x="2016" y="2688"/>
              <a:ext cx="624" cy="10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10000">
                  <a:latin typeface="Calibri" charset="0"/>
                  <a:ea typeface="MS PGothic" charset="0"/>
                  <a:cs typeface="MS PGothic" charset="0"/>
                </a:rPr>
                <a:t>F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824" y="2928"/>
              <a:ext cx="96" cy="336"/>
              <a:chOff x="1824" y="2928"/>
              <a:chExt cx="96" cy="336"/>
            </a:xfrm>
          </p:grpSpPr>
          <p:sp>
            <p:nvSpPr>
              <p:cNvPr id="22533" name="Oval 5"/>
              <p:cNvSpPr>
                <a:spLocks noChangeArrowheads="1"/>
              </p:cNvSpPr>
              <p:nvPr/>
            </p:nvSpPr>
            <p:spPr bwMode="auto">
              <a:xfrm>
                <a:off x="1824" y="292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2534" name="Oval 6"/>
              <p:cNvSpPr>
                <a:spLocks noChangeArrowheads="1"/>
              </p:cNvSpPr>
              <p:nvPr/>
            </p:nvSpPr>
            <p:spPr bwMode="auto">
              <a:xfrm>
                <a:off x="1824" y="316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</p:grpSp>
        <p:sp>
          <p:nvSpPr>
            <p:cNvPr id="22536" name="Oval 8"/>
            <p:cNvSpPr>
              <a:spLocks noChangeArrowheads="1"/>
            </p:cNvSpPr>
            <p:nvPr/>
          </p:nvSpPr>
          <p:spPr bwMode="auto">
            <a:xfrm>
              <a:off x="2688" y="2928"/>
              <a:ext cx="96" cy="9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  <a:ea typeface="MS PGothic" charset="0"/>
                <a:cs typeface="MS PGothic" charset="0"/>
              </a:endParaRPr>
            </a:p>
          </p:txBody>
        </p: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2136" y="2664"/>
              <a:ext cx="336" cy="96"/>
              <a:chOff x="2136" y="2664"/>
              <a:chExt cx="336" cy="96"/>
            </a:xfrm>
          </p:grpSpPr>
          <p:sp>
            <p:nvSpPr>
              <p:cNvPr id="22537" name="Oval 9"/>
              <p:cNvSpPr>
                <a:spLocks noChangeArrowheads="1"/>
              </p:cNvSpPr>
              <p:nvPr/>
            </p:nvSpPr>
            <p:spPr bwMode="auto">
              <a:xfrm>
                <a:off x="2376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2538" name="Oval 10"/>
              <p:cNvSpPr>
                <a:spLocks noChangeArrowheads="1"/>
              </p:cNvSpPr>
              <p:nvPr/>
            </p:nvSpPr>
            <p:spPr bwMode="auto">
              <a:xfrm>
                <a:off x="2136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2184" y="3480"/>
              <a:ext cx="336" cy="96"/>
              <a:chOff x="2184" y="3480"/>
              <a:chExt cx="336" cy="96"/>
            </a:xfrm>
          </p:grpSpPr>
          <p:sp>
            <p:nvSpPr>
              <p:cNvPr id="22540" name="Oval 12"/>
              <p:cNvSpPr>
                <a:spLocks noChangeArrowheads="1"/>
              </p:cNvSpPr>
              <p:nvPr/>
            </p:nvSpPr>
            <p:spPr bwMode="auto">
              <a:xfrm>
                <a:off x="2424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2541" name="Oval 13"/>
              <p:cNvSpPr>
                <a:spLocks noChangeArrowheads="1"/>
              </p:cNvSpPr>
              <p:nvPr/>
            </p:nvSpPr>
            <p:spPr bwMode="auto">
              <a:xfrm>
                <a:off x="2184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</p:grp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4648200" y="4229100"/>
            <a:ext cx="1524000" cy="1654175"/>
            <a:chOff x="2928" y="2664"/>
            <a:chExt cx="960" cy="1042"/>
          </a:xfrm>
        </p:grpSpPr>
        <p:sp>
          <p:nvSpPr>
            <p:cNvPr id="22544" name="Rectangle 16"/>
            <p:cNvSpPr>
              <a:spLocks noChangeArrowheads="1"/>
            </p:cNvSpPr>
            <p:nvPr/>
          </p:nvSpPr>
          <p:spPr bwMode="auto">
            <a:xfrm>
              <a:off x="3072" y="2688"/>
              <a:ext cx="624" cy="10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10000">
                  <a:latin typeface="Calibri" charset="0"/>
                  <a:ea typeface="MS PGothic" charset="0"/>
                  <a:cs typeface="MS PGothic" charset="0"/>
                </a:rPr>
                <a:t>F</a:t>
              </a:r>
            </a:p>
          </p:txBody>
        </p:sp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3792" y="2928"/>
              <a:ext cx="96" cy="336"/>
              <a:chOff x="3792" y="2928"/>
              <a:chExt cx="96" cy="336"/>
            </a:xfrm>
          </p:grpSpPr>
          <p:sp>
            <p:nvSpPr>
              <p:cNvPr id="22545" name="Oval 17"/>
              <p:cNvSpPr>
                <a:spLocks noChangeArrowheads="1"/>
              </p:cNvSpPr>
              <p:nvPr/>
            </p:nvSpPr>
            <p:spPr bwMode="auto">
              <a:xfrm>
                <a:off x="3792" y="292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2546" name="Oval 18"/>
              <p:cNvSpPr>
                <a:spLocks noChangeArrowheads="1"/>
              </p:cNvSpPr>
              <p:nvPr/>
            </p:nvSpPr>
            <p:spPr bwMode="auto">
              <a:xfrm>
                <a:off x="3792" y="316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</p:grpSp>
        <p:sp>
          <p:nvSpPr>
            <p:cNvPr id="22548" name="Oval 20"/>
            <p:cNvSpPr>
              <a:spLocks noChangeArrowheads="1"/>
            </p:cNvSpPr>
            <p:nvPr/>
          </p:nvSpPr>
          <p:spPr bwMode="auto">
            <a:xfrm>
              <a:off x="2928" y="3264"/>
              <a:ext cx="96" cy="9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  <a:ea typeface="MS PGothic" charset="0"/>
                <a:cs typeface="MS PGothic" charset="0"/>
              </a:endParaRPr>
            </a:p>
          </p:txBody>
        </p: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3192" y="2664"/>
              <a:ext cx="336" cy="96"/>
              <a:chOff x="3192" y="2664"/>
              <a:chExt cx="336" cy="96"/>
            </a:xfrm>
          </p:grpSpPr>
          <p:sp>
            <p:nvSpPr>
              <p:cNvPr id="22549" name="Oval 21"/>
              <p:cNvSpPr>
                <a:spLocks noChangeArrowheads="1"/>
              </p:cNvSpPr>
              <p:nvPr/>
            </p:nvSpPr>
            <p:spPr bwMode="auto">
              <a:xfrm>
                <a:off x="3432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2550" name="Oval 22"/>
              <p:cNvSpPr>
                <a:spLocks noChangeArrowheads="1"/>
              </p:cNvSpPr>
              <p:nvPr/>
            </p:nvSpPr>
            <p:spPr bwMode="auto">
              <a:xfrm>
                <a:off x="3192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</p:grpSp>
        <p:grpSp>
          <p:nvGrpSpPr>
            <p:cNvPr id="9" name="Group 26"/>
            <p:cNvGrpSpPr>
              <a:grpSpLocks/>
            </p:cNvGrpSpPr>
            <p:nvPr/>
          </p:nvGrpSpPr>
          <p:grpSpPr bwMode="auto">
            <a:xfrm>
              <a:off x="3240" y="3480"/>
              <a:ext cx="336" cy="96"/>
              <a:chOff x="3240" y="3480"/>
              <a:chExt cx="336" cy="96"/>
            </a:xfrm>
          </p:grpSpPr>
          <p:sp>
            <p:nvSpPr>
              <p:cNvPr id="22552" name="Oval 24"/>
              <p:cNvSpPr>
                <a:spLocks noChangeArrowheads="1"/>
              </p:cNvSpPr>
              <p:nvPr/>
            </p:nvSpPr>
            <p:spPr bwMode="auto">
              <a:xfrm>
                <a:off x="3480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2553" name="Oval 25"/>
              <p:cNvSpPr>
                <a:spLocks noChangeArrowheads="1"/>
              </p:cNvSpPr>
              <p:nvPr/>
            </p:nvSpPr>
            <p:spPr bwMode="auto">
              <a:xfrm>
                <a:off x="3240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8962509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85800" y="490538"/>
            <a:ext cx="77724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ctr" anchorCtr="1">
            <a:spAutoFit/>
          </a:bodyPr>
          <a:lstStyle/>
          <a:p>
            <a:pPr eaLnBrk="0" hangingPunct="0">
              <a:defRPr/>
            </a:pPr>
            <a:r>
              <a:rPr lang="en-US" sz="4400" dirty="0">
                <a:latin typeface="Calibri" charset="0"/>
                <a:ea typeface="MS PGothic" charset="0"/>
                <a:cs typeface="MS PGothic" charset="0"/>
              </a:rPr>
              <a:t>Example: Covalent Bonding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685800" y="1295400"/>
            <a:ext cx="7772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3600"/>
              <a:t>Fluorine has seven valence electrons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3600"/>
              <a:t>A second atom also has seven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3600"/>
              <a:t>By sharing electrons…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048000" y="4229100"/>
            <a:ext cx="1524000" cy="1654175"/>
            <a:chOff x="1920" y="2664"/>
            <a:chExt cx="960" cy="1042"/>
          </a:xfrm>
        </p:grpSpPr>
        <p:sp>
          <p:nvSpPr>
            <p:cNvPr id="24580" name="Rectangle 4"/>
            <p:cNvSpPr>
              <a:spLocks noChangeArrowheads="1"/>
            </p:cNvSpPr>
            <p:nvPr/>
          </p:nvSpPr>
          <p:spPr bwMode="auto">
            <a:xfrm>
              <a:off x="2112" y="2688"/>
              <a:ext cx="624" cy="10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10000">
                  <a:latin typeface="Calibri" charset="0"/>
                  <a:ea typeface="MS PGothic" charset="0"/>
                  <a:cs typeface="MS PGothic" charset="0"/>
                </a:rPr>
                <a:t>F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920" y="2928"/>
              <a:ext cx="96" cy="336"/>
              <a:chOff x="1920" y="2928"/>
              <a:chExt cx="96" cy="336"/>
            </a:xfrm>
          </p:grpSpPr>
          <p:sp>
            <p:nvSpPr>
              <p:cNvPr id="24581" name="Oval 5"/>
              <p:cNvSpPr>
                <a:spLocks noChangeArrowheads="1"/>
              </p:cNvSpPr>
              <p:nvPr/>
            </p:nvSpPr>
            <p:spPr bwMode="auto">
              <a:xfrm>
                <a:off x="1920" y="292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4582" name="Oval 6"/>
              <p:cNvSpPr>
                <a:spLocks noChangeArrowheads="1"/>
              </p:cNvSpPr>
              <p:nvPr/>
            </p:nvSpPr>
            <p:spPr bwMode="auto">
              <a:xfrm>
                <a:off x="1920" y="316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</p:grpSp>
        <p:sp>
          <p:nvSpPr>
            <p:cNvPr id="24584" name="Oval 8"/>
            <p:cNvSpPr>
              <a:spLocks noChangeArrowheads="1"/>
            </p:cNvSpPr>
            <p:nvPr/>
          </p:nvSpPr>
          <p:spPr bwMode="auto">
            <a:xfrm>
              <a:off x="2784" y="2928"/>
              <a:ext cx="96" cy="9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  <a:ea typeface="MS PGothic" charset="0"/>
                <a:cs typeface="MS PGothic" charset="0"/>
              </a:endParaRPr>
            </a:p>
          </p:txBody>
        </p: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2232" y="2664"/>
              <a:ext cx="336" cy="96"/>
              <a:chOff x="2232" y="2664"/>
              <a:chExt cx="336" cy="96"/>
            </a:xfrm>
          </p:grpSpPr>
          <p:sp>
            <p:nvSpPr>
              <p:cNvPr id="24585" name="Oval 9"/>
              <p:cNvSpPr>
                <a:spLocks noChangeArrowheads="1"/>
              </p:cNvSpPr>
              <p:nvPr/>
            </p:nvSpPr>
            <p:spPr bwMode="auto">
              <a:xfrm>
                <a:off x="2472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4586" name="Oval 10"/>
              <p:cNvSpPr>
                <a:spLocks noChangeArrowheads="1"/>
              </p:cNvSpPr>
              <p:nvPr/>
            </p:nvSpPr>
            <p:spPr bwMode="auto">
              <a:xfrm>
                <a:off x="2232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2280" y="3480"/>
              <a:ext cx="336" cy="96"/>
              <a:chOff x="2280" y="3480"/>
              <a:chExt cx="336" cy="96"/>
            </a:xfrm>
          </p:grpSpPr>
          <p:sp>
            <p:nvSpPr>
              <p:cNvPr id="24588" name="Oval 12"/>
              <p:cNvSpPr>
                <a:spLocks noChangeArrowheads="1"/>
              </p:cNvSpPr>
              <p:nvPr/>
            </p:nvSpPr>
            <p:spPr bwMode="auto">
              <a:xfrm>
                <a:off x="2520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4589" name="Oval 13"/>
              <p:cNvSpPr>
                <a:spLocks noChangeArrowheads="1"/>
              </p:cNvSpPr>
              <p:nvPr/>
            </p:nvSpPr>
            <p:spPr bwMode="auto">
              <a:xfrm>
                <a:off x="2280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</p:grp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4419600" y="4229100"/>
            <a:ext cx="1524000" cy="1654175"/>
            <a:chOff x="2784" y="2664"/>
            <a:chExt cx="960" cy="1042"/>
          </a:xfrm>
        </p:grpSpPr>
        <p:sp>
          <p:nvSpPr>
            <p:cNvPr id="24592" name="Rectangle 16"/>
            <p:cNvSpPr>
              <a:spLocks noChangeArrowheads="1"/>
            </p:cNvSpPr>
            <p:nvPr/>
          </p:nvSpPr>
          <p:spPr bwMode="auto">
            <a:xfrm>
              <a:off x="2928" y="2688"/>
              <a:ext cx="624" cy="10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10000">
                  <a:latin typeface="Calibri" charset="0"/>
                  <a:ea typeface="MS PGothic" charset="0"/>
                  <a:cs typeface="MS PGothic" charset="0"/>
                </a:rPr>
                <a:t>F</a:t>
              </a:r>
            </a:p>
          </p:txBody>
        </p:sp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3648" y="2928"/>
              <a:ext cx="96" cy="336"/>
              <a:chOff x="3648" y="2928"/>
              <a:chExt cx="96" cy="336"/>
            </a:xfrm>
          </p:grpSpPr>
          <p:sp>
            <p:nvSpPr>
              <p:cNvPr id="24593" name="Oval 17"/>
              <p:cNvSpPr>
                <a:spLocks noChangeArrowheads="1"/>
              </p:cNvSpPr>
              <p:nvPr/>
            </p:nvSpPr>
            <p:spPr bwMode="auto">
              <a:xfrm>
                <a:off x="3648" y="292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4594" name="Oval 18"/>
              <p:cNvSpPr>
                <a:spLocks noChangeArrowheads="1"/>
              </p:cNvSpPr>
              <p:nvPr/>
            </p:nvSpPr>
            <p:spPr bwMode="auto">
              <a:xfrm>
                <a:off x="3648" y="316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</p:grpSp>
        <p:sp>
          <p:nvSpPr>
            <p:cNvPr id="24596" name="Oval 20"/>
            <p:cNvSpPr>
              <a:spLocks noChangeArrowheads="1"/>
            </p:cNvSpPr>
            <p:nvPr/>
          </p:nvSpPr>
          <p:spPr bwMode="auto">
            <a:xfrm>
              <a:off x="2784" y="3264"/>
              <a:ext cx="96" cy="9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  <a:ea typeface="MS PGothic" charset="0"/>
                <a:cs typeface="MS PGothic" charset="0"/>
              </a:endParaRPr>
            </a:p>
          </p:txBody>
        </p: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3048" y="2664"/>
              <a:ext cx="336" cy="96"/>
              <a:chOff x="3048" y="2664"/>
              <a:chExt cx="336" cy="96"/>
            </a:xfrm>
          </p:grpSpPr>
          <p:sp>
            <p:nvSpPr>
              <p:cNvPr id="24597" name="Oval 21"/>
              <p:cNvSpPr>
                <a:spLocks noChangeArrowheads="1"/>
              </p:cNvSpPr>
              <p:nvPr/>
            </p:nvSpPr>
            <p:spPr bwMode="auto">
              <a:xfrm>
                <a:off x="3288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4598" name="Oval 22"/>
              <p:cNvSpPr>
                <a:spLocks noChangeArrowheads="1"/>
              </p:cNvSpPr>
              <p:nvPr/>
            </p:nvSpPr>
            <p:spPr bwMode="auto">
              <a:xfrm>
                <a:off x="3048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</p:grpSp>
        <p:grpSp>
          <p:nvGrpSpPr>
            <p:cNvPr id="9" name="Group 26"/>
            <p:cNvGrpSpPr>
              <a:grpSpLocks/>
            </p:cNvGrpSpPr>
            <p:nvPr/>
          </p:nvGrpSpPr>
          <p:grpSpPr bwMode="auto">
            <a:xfrm>
              <a:off x="3096" y="3480"/>
              <a:ext cx="336" cy="96"/>
              <a:chOff x="3096" y="3480"/>
              <a:chExt cx="336" cy="96"/>
            </a:xfrm>
          </p:grpSpPr>
          <p:sp>
            <p:nvSpPr>
              <p:cNvPr id="24600" name="Oval 24"/>
              <p:cNvSpPr>
                <a:spLocks noChangeArrowheads="1"/>
              </p:cNvSpPr>
              <p:nvPr/>
            </p:nvSpPr>
            <p:spPr bwMode="auto">
              <a:xfrm>
                <a:off x="3336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4601" name="Oval 25"/>
              <p:cNvSpPr>
                <a:spLocks noChangeArrowheads="1"/>
              </p:cNvSpPr>
              <p:nvPr/>
            </p:nvSpPr>
            <p:spPr bwMode="auto">
              <a:xfrm>
                <a:off x="3096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3135591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85800" y="490538"/>
            <a:ext cx="77724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ctr" anchorCtr="1">
            <a:spAutoFit/>
          </a:bodyPr>
          <a:lstStyle/>
          <a:p>
            <a:pPr eaLnBrk="0" hangingPunct="0">
              <a:defRPr/>
            </a:pPr>
            <a:r>
              <a:rPr lang="en-US" sz="4400" dirty="0">
                <a:latin typeface="Calibri" charset="0"/>
                <a:ea typeface="MS PGothic" charset="0"/>
                <a:cs typeface="MS PGothic" charset="0"/>
              </a:rPr>
              <a:t>Example: Covalent Bonding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685800" y="1295400"/>
            <a:ext cx="77724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3200"/>
              <a:t>Fluorine has seven valence electrons</a:t>
            </a:r>
            <a:endParaRPr lang="en-US" sz="1200"/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3200"/>
              <a:t>A second atom also has seven</a:t>
            </a:r>
            <a:endParaRPr lang="en-US" sz="1200"/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3200"/>
              <a:t>By sharing electrons…</a:t>
            </a:r>
            <a:endParaRPr lang="en-US" sz="1200"/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4000" b="1"/>
              <a:t>…both end with full orbitals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048000" y="4229100"/>
            <a:ext cx="1524000" cy="1654175"/>
            <a:chOff x="1920" y="2664"/>
            <a:chExt cx="960" cy="1042"/>
          </a:xfrm>
        </p:grpSpPr>
        <p:sp>
          <p:nvSpPr>
            <p:cNvPr id="26628" name="Rectangle 4"/>
            <p:cNvSpPr>
              <a:spLocks noChangeArrowheads="1"/>
            </p:cNvSpPr>
            <p:nvPr/>
          </p:nvSpPr>
          <p:spPr bwMode="auto">
            <a:xfrm>
              <a:off x="2112" y="2688"/>
              <a:ext cx="624" cy="10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10000">
                  <a:latin typeface="Calibri" charset="0"/>
                  <a:ea typeface="MS PGothic" charset="0"/>
                  <a:cs typeface="MS PGothic" charset="0"/>
                </a:rPr>
                <a:t>F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920" y="2928"/>
              <a:ext cx="96" cy="336"/>
              <a:chOff x="1920" y="2928"/>
              <a:chExt cx="96" cy="336"/>
            </a:xfrm>
          </p:grpSpPr>
          <p:sp>
            <p:nvSpPr>
              <p:cNvPr id="26629" name="Oval 5"/>
              <p:cNvSpPr>
                <a:spLocks noChangeArrowheads="1"/>
              </p:cNvSpPr>
              <p:nvPr/>
            </p:nvSpPr>
            <p:spPr bwMode="auto">
              <a:xfrm>
                <a:off x="1920" y="292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6630" name="Oval 6"/>
              <p:cNvSpPr>
                <a:spLocks noChangeArrowheads="1"/>
              </p:cNvSpPr>
              <p:nvPr/>
            </p:nvSpPr>
            <p:spPr bwMode="auto">
              <a:xfrm>
                <a:off x="1920" y="316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</p:grpSp>
        <p:sp>
          <p:nvSpPr>
            <p:cNvPr id="26632" name="Oval 8"/>
            <p:cNvSpPr>
              <a:spLocks noChangeArrowheads="1"/>
            </p:cNvSpPr>
            <p:nvPr/>
          </p:nvSpPr>
          <p:spPr bwMode="auto">
            <a:xfrm>
              <a:off x="2784" y="2928"/>
              <a:ext cx="96" cy="9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  <a:ea typeface="MS PGothic" charset="0"/>
                <a:cs typeface="MS PGothic" charset="0"/>
              </a:endParaRPr>
            </a:p>
          </p:txBody>
        </p: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2232" y="2664"/>
              <a:ext cx="336" cy="96"/>
              <a:chOff x="2232" y="2664"/>
              <a:chExt cx="336" cy="96"/>
            </a:xfrm>
          </p:grpSpPr>
          <p:sp>
            <p:nvSpPr>
              <p:cNvPr id="26633" name="Oval 9"/>
              <p:cNvSpPr>
                <a:spLocks noChangeArrowheads="1"/>
              </p:cNvSpPr>
              <p:nvPr/>
            </p:nvSpPr>
            <p:spPr bwMode="auto">
              <a:xfrm>
                <a:off x="2472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6634" name="Oval 10"/>
              <p:cNvSpPr>
                <a:spLocks noChangeArrowheads="1"/>
              </p:cNvSpPr>
              <p:nvPr/>
            </p:nvSpPr>
            <p:spPr bwMode="auto">
              <a:xfrm>
                <a:off x="2232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2280" y="3480"/>
              <a:ext cx="336" cy="96"/>
              <a:chOff x="2280" y="3480"/>
              <a:chExt cx="336" cy="96"/>
            </a:xfrm>
          </p:grpSpPr>
          <p:sp>
            <p:nvSpPr>
              <p:cNvPr id="26636" name="Oval 12"/>
              <p:cNvSpPr>
                <a:spLocks noChangeArrowheads="1"/>
              </p:cNvSpPr>
              <p:nvPr/>
            </p:nvSpPr>
            <p:spPr bwMode="auto">
              <a:xfrm>
                <a:off x="2520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6637" name="Oval 13"/>
              <p:cNvSpPr>
                <a:spLocks noChangeArrowheads="1"/>
              </p:cNvSpPr>
              <p:nvPr/>
            </p:nvSpPr>
            <p:spPr bwMode="auto">
              <a:xfrm>
                <a:off x="2280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</p:grp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4419600" y="4229100"/>
            <a:ext cx="1524000" cy="1654175"/>
            <a:chOff x="2784" y="2664"/>
            <a:chExt cx="960" cy="1042"/>
          </a:xfrm>
        </p:grpSpPr>
        <p:sp>
          <p:nvSpPr>
            <p:cNvPr id="26640" name="Rectangle 16"/>
            <p:cNvSpPr>
              <a:spLocks noChangeArrowheads="1"/>
            </p:cNvSpPr>
            <p:nvPr/>
          </p:nvSpPr>
          <p:spPr bwMode="auto">
            <a:xfrm>
              <a:off x="2928" y="2688"/>
              <a:ext cx="624" cy="10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10000">
                  <a:latin typeface="Calibri" charset="0"/>
                  <a:ea typeface="MS PGothic" charset="0"/>
                  <a:cs typeface="MS PGothic" charset="0"/>
                </a:rPr>
                <a:t>F</a:t>
              </a:r>
            </a:p>
          </p:txBody>
        </p:sp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3648" y="2928"/>
              <a:ext cx="96" cy="336"/>
              <a:chOff x="3648" y="2928"/>
              <a:chExt cx="96" cy="336"/>
            </a:xfrm>
          </p:grpSpPr>
          <p:sp>
            <p:nvSpPr>
              <p:cNvPr id="26641" name="Oval 17"/>
              <p:cNvSpPr>
                <a:spLocks noChangeArrowheads="1"/>
              </p:cNvSpPr>
              <p:nvPr/>
            </p:nvSpPr>
            <p:spPr bwMode="auto">
              <a:xfrm>
                <a:off x="3648" y="292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6642" name="Oval 18"/>
              <p:cNvSpPr>
                <a:spLocks noChangeArrowheads="1"/>
              </p:cNvSpPr>
              <p:nvPr/>
            </p:nvSpPr>
            <p:spPr bwMode="auto">
              <a:xfrm>
                <a:off x="3648" y="316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</p:grpSp>
        <p:sp>
          <p:nvSpPr>
            <p:cNvPr id="26644" name="Oval 20"/>
            <p:cNvSpPr>
              <a:spLocks noChangeArrowheads="1"/>
            </p:cNvSpPr>
            <p:nvPr/>
          </p:nvSpPr>
          <p:spPr bwMode="auto">
            <a:xfrm>
              <a:off x="2784" y="3264"/>
              <a:ext cx="96" cy="9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  <a:ea typeface="MS PGothic" charset="0"/>
                <a:cs typeface="MS PGothic" charset="0"/>
              </a:endParaRPr>
            </a:p>
          </p:txBody>
        </p: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3048" y="2664"/>
              <a:ext cx="336" cy="96"/>
              <a:chOff x="3048" y="2664"/>
              <a:chExt cx="336" cy="96"/>
            </a:xfrm>
          </p:grpSpPr>
          <p:sp>
            <p:nvSpPr>
              <p:cNvPr id="26645" name="Oval 21"/>
              <p:cNvSpPr>
                <a:spLocks noChangeArrowheads="1"/>
              </p:cNvSpPr>
              <p:nvPr/>
            </p:nvSpPr>
            <p:spPr bwMode="auto">
              <a:xfrm>
                <a:off x="3288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6646" name="Oval 22"/>
              <p:cNvSpPr>
                <a:spLocks noChangeArrowheads="1"/>
              </p:cNvSpPr>
              <p:nvPr/>
            </p:nvSpPr>
            <p:spPr bwMode="auto">
              <a:xfrm>
                <a:off x="3048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</p:grpSp>
        <p:grpSp>
          <p:nvGrpSpPr>
            <p:cNvPr id="9" name="Group 26"/>
            <p:cNvGrpSpPr>
              <a:grpSpLocks/>
            </p:cNvGrpSpPr>
            <p:nvPr/>
          </p:nvGrpSpPr>
          <p:grpSpPr bwMode="auto">
            <a:xfrm>
              <a:off x="3096" y="3480"/>
              <a:ext cx="336" cy="96"/>
              <a:chOff x="3096" y="3480"/>
              <a:chExt cx="336" cy="96"/>
            </a:xfrm>
          </p:grpSpPr>
          <p:sp>
            <p:nvSpPr>
              <p:cNvPr id="26648" name="Oval 24"/>
              <p:cNvSpPr>
                <a:spLocks noChangeArrowheads="1"/>
              </p:cNvSpPr>
              <p:nvPr/>
            </p:nvSpPr>
            <p:spPr bwMode="auto">
              <a:xfrm>
                <a:off x="3336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6649" name="Oval 25"/>
              <p:cNvSpPr>
                <a:spLocks noChangeArrowheads="1"/>
              </p:cNvSpPr>
              <p:nvPr/>
            </p:nvSpPr>
            <p:spPr bwMode="auto">
              <a:xfrm>
                <a:off x="3096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3142328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685800" y="490538"/>
            <a:ext cx="77724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ctr" anchorCtr="1">
            <a:spAutoFit/>
          </a:bodyPr>
          <a:lstStyle/>
          <a:p>
            <a:pPr eaLnBrk="0" hangingPunct="0">
              <a:defRPr/>
            </a:pPr>
            <a:r>
              <a:rPr lang="en-US" sz="4400" dirty="0">
                <a:latin typeface="Calibri" charset="0"/>
                <a:ea typeface="MS PGothic" charset="0"/>
                <a:cs typeface="MS PGothic" charset="0"/>
              </a:rPr>
              <a:t>Example: Covalent Bonding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685800" y="1295400"/>
            <a:ext cx="7772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3200"/>
              <a:t>Fluorine has seven valence electrons</a:t>
            </a:r>
            <a:endParaRPr lang="en-US" sz="1200"/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3200"/>
              <a:t>A second atom also has seven</a:t>
            </a:r>
            <a:endParaRPr lang="en-US" sz="1200"/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3200"/>
              <a:t>By sharing electrons…</a:t>
            </a:r>
            <a:endParaRPr lang="en-US" sz="1200"/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3200"/>
              <a:t>…both end with full orbitals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352800" y="4267200"/>
            <a:ext cx="9906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0000">
                <a:latin typeface="Calibri" charset="0"/>
                <a:ea typeface="MS PGothic" charset="0"/>
                <a:cs typeface="MS PGothic" charset="0"/>
              </a:rPr>
              <a:t>F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048000" y="4648200"/>
            <a:ext cx="152400" cy="533400"/>
            <a:chOff x="1920" y="2928"/>
            <a:chExt cx="96" cy="336"/>
          </a:xfrm>
        </p:grpSpPr>
        <p:sp>
          <p:nvSpPr>
            <p:cNvPr id="28677" name="Oval 5"/>
            <p:cNvSpPr>
              <a:spLocks noChangeArrowheads="1"/>
            </p:cNvSpPr>
            <p:nvPr/>
          </p:nvSpPr>
          <p:spPr bwMode="auto">
            <a:xfrm>
              <a:off x="1920" y="2928"/>
              <a:ext cx="96" cy="9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28678" name="Oval 6"/>
            <p:cNvSpPr>
              <a:spLocks noChangeArrowheads="1"/>
            </p:cNvSpPr>
            <p:nvPr/>
          </p:nvSpPr>
          <p:spPr bwMode="auto">
            <a:xfrm>
              <a:off x="1920" y="3168"/>
              <a:ext cx="96" cy="9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  <a:ea typeface="MS PGothic" charset="0"/>
                <a:cs typeface="MS PGothic" charset="0"/>
              </a:endParaRPr>
            </a:p>
          </p:txBody>
        </p:sp>
      </p:grp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4419600" y="46482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alibri" charset="0"/>
              <a:ea typeface="MS PGothic" charset="0"/>
              <a:cs typeface="MS PGothic" charset="0"/>
            </a:endParaRP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543300" y="4229100"/>
            <a:ext cx="533400" cy="152400"/>
            <a:chOff x="2232" y="2664"/>
            <a:chExt cx="336" cy="96"/>
          </a:xfrm>
        </p:grpSpPr>
        <p:sp>
          <p:nvSpPr>
            <p:cNvPr id="28681" name="Oval 9"/>
            <p:cNvSpPr>
              <a:spLocks noChangeArrowheads="1"/>
            </p:cNvSpPr>
            <p:nvPr/>
          </p:nvSpPr>
          <p:spPr bwMode="auto">
            <a:xfrm>
              <a:off x="2472" y="2664"/>
              <a:ext cx="96" cy="9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28682" name="Oval 10"/>
            <p:cNvSpPr>
              <a:spLocks noChangeArrowheads="1"/>
            </p:cNvSpPr>
            <p:nvPr/>
          </p:nvSpPr>
          <p:spPr bwMode="auto">
            <a:xfrm>
              <a:off x="2232" y="2664"/>
              <a:ext cx="96" cy="9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  <a:ea typeface="MS PGothic" charset="0"/>
                <a:cs typeface="MS PGothic" charset="0"/>
              </a:endParaRP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619500" y="5524500"/>
            <a:ext cx="533400" cy="152400"/>
            <a:chOff x="2280" y="3480"/>
            <a:chExt cx="336" cy="96"/>
          </a:xfrm>
        </p:grpSpPr>
        <p:sp>
          <p:nvSpPr>
            <p:cNvPr id="28684" name="Oval 12"/>
            <p:cNvSpPr>
              <a:spLocks noChangeArrowheads="1"/>
            </p:cNvSpPr>
            <p:nvPr/>
          </p:nvSpPr>
          <p:spPr bwMode="auto">
            <a:xfrm>
              <a:off x="2520" y="3480"/>
              <a:ext cx="96" cy="9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28685" name="Oval 13"/>
            <p:cNvSpPr>
              <a:spLocks noChangeArrowheads="1"/>
            </p:cNvSpPr>
            <p:nvPr/>
          </p:nvSpPr>
          <p:spPr bwMode="auto">
            <a:xfrm>
              <a:off x="2280" y="3480"/>
              <a:ext cx="96" cy="9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  <a:ea typeface="MS PGothic" charset="0"/>
                <a:cs typeface="MS PGothic" charset="0"/>
              </a:endParaRPr>
            </a:p>
          </p:txBody>
        </p:sp>
      </p:grp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4648200" y="4267200"/>
            <a:ext cx="9906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0000">
                <a:solidFill>
                  <a:schemeClr val="tx2"/>
                </a:solidFill>
                <a:latin typeface="Calibri" charset="0"/>
                <a:ea typeface="MS PGothic" charset="0"/>
                <a:cs typeface="MS PGothic" charset="0"/>
              </a:rPr>
              <a:t>F</a:t>
            </a: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5791200" y="4648200"/>
            <a:ext cx="152400" cy="533400"/>
            <a:chOff x="3648" y="2928"/>
            <a:chExt cx="96" cy="336"/>
          </a:xfrm>
        </p:grpSpPr>
        <p:sp>
          <p:nvSpPr>
            <p:cNvPr id="28688" name="Oval 16"/>
            <p:cNvSpPr>
              <a:spLocks noChangeArrowheads="1"/>
            </p:cNvSpPr>
            <p:nvPr/>
          </p:nvSpPr>
          <p:spPr bwMode="auto">
            <a:xfrm>
              <a:off x="3648" y="2928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28689" name="Oval 17"/>
            <p:cNvSpPr>
              <a:spLocks noChangeArrowheads="1"/>
            </p:cNvSpPr>
            <p:nvPr/>
          </p:nvSpPr>
          <p:spPr bwMode="auto">
            <a:xfrm>
              <a:off x="3648" y="3168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  <a:ea typeface="MS PGothic" charset="0"/>
                <a:cs typeface="MS PGothic" charset="0"/>
              </a:endParaRPr>
            </a:p>
          </p:txBody>
        </p:sp>
      </p:grpSp>
      <p:sp>
        <p:nvSpPr>
          <p:cNvPr id="28691" name="Oval 19"/>
          <p:cNvSpPr>
            <a:spLocks noChangeArrowheads="1"/>
          </p:cNvSpPr>
          <p:nvPr/>
        </p:nvSpPr>
        <p:spPr bwMode="auto">
          <a:xfrm>
            <a:off x="4419600" y="51816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alibri" charset="0"/>
              <a:ea typeface="MS PGothic" charset="0"/>
              <a:cs typeface="MS PGothic" charset="0"/>
            </a:endParaRPr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4838700" y="4229100"/>
            <a:ext cx="533400" cy="152400"/>
            <a:chOff x="3048" y="2664"/>
            <a:chExt cx="336" cy="96"/>
          </a:xfrm>
        </p:grpSpPr>
        <p:sp>
          <p:nvSpPr>
            <p:cNvPr id="28692" name="Oval 20"/>
            <p:cNvSpPr>
              <a:spLocks noChangeArrowheads="1"/>
            </p:cNvSpPr>
            <p:nvPr/>
          </p:nvSpPr>
          <p:spPr bwMode="auto">
            <a:xfrm>
              <a:off x="3288" y="2664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28693" name="Oval 21"/>
            <p:cNvSpPr>
              <a:spLocks noChangeArrowheads="1"/>
            </p:cNvSpPr>
            <p:nvPr/>
          </p:nvSpPr>
          <p:spPr bwMode="auto">
            <a:xfrm>
              <a:off x="3048" y="2664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  <a:ea typeface="MS PGothic" charset="0"/>
                <a:cs typeface="MS PGothic" charset="0"/>
              </a:endParaRPr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4914900" y="5524500"/>
            <a:ext cx="533400" cy="152400"/>
            <a:chOff x="3096" y="3480"/>
            <a:chExt cx="336" cy="96"/>
          </a:xfrm>
        </p:grpSpPr>
        <p:sp>
          <p:nvSpPr>
            <p:cNvPr id="28695" name="Oval 23"/>
            <p:cNvSpPr>
              <a:spLocks noChangeArrowheads="1"/>
            </p:cNvSpPr>
            <p:nvPr/>
          </p:nvSpPr>
          <p:spPr bwMode="auto">
            <a:xfrm>
              <a:off x="3336" y="3480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28696" name="Oval 24"/>
            <p:cNvSpPr>
              <a:spLocks noChangeArrowheads="1"/>
            </p:cNvSpPr>
            <p:nvPr/>
          </p:nvSpPr>
          <p:spPr bwMode="auto">
            <a:xfrm>
              <a:off x="3096" y="3480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  <a:ea typeface="MS PGothic" charset="0"/>
                <a:cs typeface="MS PGothic" charset="0"/>
              </a:endParaRPr>
            </a:p>
          </p:txBody>
        </p:sp>
      </p:grpSp>
      <p:sp>
        <p:nvSpPr>
          <p:cNvPr id="28698" name="AutoShape 26"/>
          <p:cNvSpPr>
            <a:spLocks noChangeArrowheads="1"/>
          </p:cNvSpPr>
          <p:nvPr/>
        </p:nvSpPr>
        <p:spPr bwMode="auto">
          <a:xfrm>
            <a:off x="5949950" y="3892550"/>
            <a:ext cx="2806700" cy="2044700"/>
          </a:xfrm>
          <a:prstGeom prst="leftArrow">
            <a:avLst>
              <a:gd name="adj1" fmla="val 50000"/>
              <a:gd name="adj2" fmla="val 6862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28699" name="Rectangle 27"/>
          <p:cNvSpPr>
            <a:spLocks noChangeArrowheads="1"/>
          </p:cNvSpPr>
          <p:nvPr/>
        </p:nvSpPr>
        <p:spPr bwMode="auto">
          <a:xfrm>
            <a:off x="6629400" y="4419600"/>
            <a:ext cx="2057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200">
                <a:solidFill>
                  <a:schemeClr val="bg1"/>
                </a:solidFill>
                <a:latin typeface="Calibri" charset="0"/>
                <a:ea typeface="MS PGothic" charset="0"/>
                <a:cs typeface="MS PGothic" charset="0"/>
              </a:rPr>
              <a:t>8 Valence electrons</a:t>
            </a:r>
          </a:p>
        </p:txBody>
      </p:sp>
      <p:sp>
        <p:nvSpPr>
          <p:cNvPr id="28702" name="Rectangle 30"/>
          <p:cNvSpPr>
            <a:spLocks noChangeArrowheads="1"/>
          </p:cNvSpPr>
          <p:nvPr/>
        </p:nvSpPr>
        <p:spPr bwMode="auto">
          <a:xfrm>
            <a:off x="4294188" y="4081463"/>
            <a:ext cx="1749425" cy="1789112"/>
          </a:xfrm>
          <a:prstGeom prst="rect">
            <a:avLst/>
          </a:prstGeom>
          <a:solidFill>
            <a:schemeClr val="tx2">
              <a:alpha val="30000"/>
            </a:schemeClr>
          </a:solidFill>
          <a:ln w="254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alibri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43239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685800" y="491258"/>
            <a:ext cx="7772400" cy="770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ctr" anchorCtr="1">
            <a:spAutoFit/>
          </a:bodyPr>
          <a:lstStyle/>
          <a:p>
            <a:pPr eaLnBrk="0" hangingPunct="0">
              <a:defRPr/>
            </a:pPr>
            <a:r>
              <a:rPr lang="en-US" sz="4400" dirty="0">
                <a:latin typeface="Calibri" charset="0"/>
                <a:ea typeface="MS PGothic" charset="0"/>
                <a:cs typeface="MS PGothic" charset="0"/>
              </a:rPr>
              <a:t>Covalent bonding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685800" y="1295400"/>
            <a:ext cx="7772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Courier New" pitchFamily="49" charset="0"/>
              <a:buChar char="o"/>
            </a:pPr>
            <a:r>
              <a:rPr lang="en-US" sz="3200" dirty="0" smtClean="0"/>
              <a:t>All atoms want a 8 valance electrons </a:t>
            </a:r>
            <a:endParaRPr lang="en-US" sz="1200" dirty="0"/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Courier New" pitchFamily="49" charset="0"/>
              <a:buChar char="o"/>
            </a:pPr>
            <a:r>
              <a:rPr lang="en-US" sz="3200" dirty="0" smtClean="0"/>
              <a:t>If an atom cannot take the electron (ionic) they will share with another atom so…</a:t>
            </a:r>
            <a:endParaRPr lang="en-US" sz="1200" dirty="0"/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Courier New" pitchFamily="49" charset="0"/>
              <a:buChar char="o"/>
            </a:pPr>
            <a:r>
              <a:rPr lang="en-US" sz="3200" dirty="0" smtClean="0"/>
              <a:t>…</a:t>
            </a:r>
            <a:r>
              <a:rPr lang="en-US" sz="3200" dirty="0"/>
              <a:t>both end with full </a:t>
            </a:r>
            <a:r>
              <a:rPr lang="en-US" sz="3200" dirty="0" err="1"/>
              <a:t>orbitals</a:t>
            </a:r>
            <a:endParaRPr lang="en-US" sz="3200" dirty="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3352800" y="4267200"/>
            <a:ext cx="9906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0000">
                <a:latin typeface="Calibri" charset="0"/>
                <a:ea typeface="MS PGothic" charset="0"/>
                <a:cs typeface="MS PGothic" charset="0"/>
              </a:rPr>
              <a:t>F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048000" y="4648200"/>
            <a:ext cx="152400" cy="533400"/>
            <a:chOff x="1920" y="2928"/>
            <a:chExt cx="96" cy="336"/>
          </a:xfrm>
        </p:grpSpPr>
        <p:sp>
          <p:nvSpPr>
            <p:cNvPr id="30725" name="Oval 5"/>
            <p:cNvSpPr>
              <a:spLocks noChangeArrowheads="1"/>
            </p:cNvSpPr>
            <p:nvPr/>
          </p:nvSpPr>
          <p:spPr bwMode="auto">
            <a:xfrm>
              <a:off x="1920" y="2928"/>
              <a:ext cx="96" cy="9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30726" name="Oval 6"/>
            <p:cNvSpPr>
              <a:spLocks noChangeArrowheads="1"/>
            </p:cNvSpPr>
            <p:nvPr/>
          </p:nvSpPr>
          <p:spPr bwMode="auto">
            <a:xfrm>
              <a:off x="1920" y="3168"/>
              <a:ext cx="96" cy="9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  <a:ea typeface="MS PGothic" charset="0"/>
                <a:cs typeface="MS PGothic" charset="0"/>
              </a:endParaRPr>
            </a:p>
          </p:txBody>
        </p:sp>
      </p:grpSp>
      <p:sp>
        <p:nvSpPr>
          <p:cNvPr id="30728" name="Oval 8"/>
          <p:cNvSpPr>
            <a:spLocks noChangeArrowheads="1"/>
          </p:cNvSpPr>
          <p:nvPr/>
        </p:nvSpPr>
        <p:spPr bwMode="auto">
          <a:xfrm>
            <a:off x="4419600" y="4648200"/>
            <a:ext cx="152400" cy="152400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alibri" charset="0"/>
              <a:ea typeface="MS PGothic" charset="0"/>
              <a:cs typeface="MS PGothic" charset="0"/>
            </a:endParaRP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543300" y="4229100"/>
            <a:ext cx="533400" cy="152400"/>
            <a:chOff x="2232" y="2664"/>
            <a:chExt cx="336" cy="96"/>
          </a:xfrm>
        </p:grpSpPr>
        <p:sp>
          <p:nvSpPr>
            <p:cNvPr id="30729" name="Oval 9"/>
            <p:cNvSpPr>
              <a:spLocks noChangeArrowheads="1"/>
            </p:cNvSpPr>
            <p:nvPr/>
          </p:nvSpPr>
          <p:spPr bwMode="auto">
            <a:xfrm>
              <a:off x="2472" y="2664"/>
              <a:ext cx="96" cy="9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30730" name="Oval 10"/>
            <p:cNvSpPr>
              <a:spLocks noChangeArrowheads="1"/>
            </p:cNvSpPr>
            <p:nvPr/>
          </p:nvSpPr>
          <p:spPr bwMode="auto">
            <a:xfrm>
              <a:off x="2232" y="2664"/>
              <a:ext cx="96" cy="9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  <a:ea typeface="MS PGothic" charset="0"/>
                <a:cs typeface="MS PGothic" charset="0"/>
              </a:endParaRP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619500" y="5524500"/>
            <a:ext cx="533400" cy="152400"/>
            <a:chOff x="2280" y="3480"/>
            <a:chExt cx="336" cy="96"/>
          </a:xfrm>
        </p:grpSpPr>
        <p:sp>
          <p:nvSpPr>
            <p:cNvPr id="30732" name="Oval 12"/>
            <p:cNvSpPr>
              <a:spLocks noChangeArrowheads="1"/>
            </p:cNvSpPr>
            <p:nvPr/>
          </p:nvSpPr>
          <p:spPr bwMode="auto">
            <a:xfrm>
              <a:off x="2520" y="3480"/>
              <a:ext cx="96" cy="9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30733" name="Oval 13"/>
            <p:cNvSpPr>
              <a:spLocks noChangeArrowheads="1"/>
            </p:cNvSpPr>
            <p:nvPr/>
          </p:nvSpPr>
          <p:spPr bwMode="auto">
            <a:xfrm>
              <a:off x="2280" y="3480"/>
              <a:ext cx="96" cy="9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  <a:ea typeface="MS PGothic" charset="0"/>
                <a:cs typeface="MS PGothic" charset="0"/>
              </a:endParaRPr>
            </a:p>
          </p:txBody>
        </p:sp>
      </p:grp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4648200" y="4267200"/>
            <a:ext cx="9906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0000">
                <a:solidFill>
                  <a:schemeClr val="tx2"/>
                </a:solidFill>
                <a:latin typeface="Calibri" charset="0"/>
                <a:ea typeface="MS PGothic" charset="0"/>
                <a:cs typeface="MS PGothic" charset="0"/>
              </a:rPr>
              <a:t>F</a:t>
            </a: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5791200" y="4648200"/>
            <a:ext cx="152400" cy="533400"/>
            <a:chOff x="3648" y="2928"/>
            <a:chExt cx="96" cy="336"/>
          </a:xfrm>
        </p:grpSpPr>
        <p:sp>
          <p:nvSpPr>
            <p:cNvPr id="30736" name="Oval 16"/>
            <p:cNvSpPr>
              <a:spLocks noChangeArrowheads="1"/>
            </p:cNvSpPr>
            <p:nvPr/>
          </p:nvSpPr>
          <p:spPr bwMode="auto">
            <a:xfrm>
              <a:off x="3648" y="2928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30737" name="Oval 17"/>
            <p:cNvSpPr>
              <a:spLocks noChangeArrowheads="1"/>
            </p:cNvSpPr>
            <p:nvPr/>
          </p:nvSpPr>
          <p:spPr bwMode="auto">
            <a:xfrm>
              <a:off x="3648" y="3168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  <a:ea typeface="MS PGothic" charset="0"/>
                <a:cs typeface="MS PGothic" charset="0"/>
              </a:endParaRPr>
            </a:p>
          </p:txBody>
        </p:sp>
      </p:grpSp>
      <p:sp>
        <p:nvSpPr>
          <p:cNvPr id="30739" name="Oval 19"/>
          <p:cNvSpPr>
            <a:spLocks noChangeArrowheads="1"/>
          </p:cNvSpPr>
          <p:nvPr/>
        </p:nvSpPr>
        <p:spPr bwMode="auto">
          <a:xfrm>
            <a:off x="4419600" y="5181600"/>
            <a:ext cx="152400" cy="152400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alibri" charset="0"/>
              <a:ea typeface="MS PGothic" charset="0"/>
              <a:cs typeface="MS PGothic" charset="0"/>
            </a:endParaRPr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4838700" y="4229100"/>
            <a:ext cx="533400" cy="152400"/>
            <a:chOff x="3048" y="2664"/>
            <a:chExt cx="336" cy="96"/>
          </a:xfrm>
        </p:grpSpPr>
        <p:sp>
          <p:nvSpPr>
            <p:cNvPr id="30740" name="Oval 20"/>
            <p:cNvSpPr>
              <a:spLocks noChangeArrowheads="1"/>
            </p:cNvSpPr>
            <p:nvPr/>
          </p:nvSpPr>
          <p:spPr bwMode="auto">
            <a:xfrm>
              <a:off x="3288" y="2664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30741" name="Oval 21"/>
            <p:cNvSpPr>
              <a:spLocks noChangeArrowheads="1"/>
            </p:cNvSpPr>
            <p:nvPr/>
          </p:nvSpPr>
          <p:spPr bwMode="auto">
            <a:xfrm>
              <a:off x="3048" y="2664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  <a:ea typeface="MS PGothic" charset="0"/>
                <a:cs typeface="MS PGothic" charset="0"/>
              </a:endParaRPr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4914900" y="5524500"/>
            <a:ext cx="533400" cy="152400"/>
            <a:chOff x="3096" y="3480"/>
            <a:chExt cx="336" cy="96"/>
          </a:xfrm>
        </p:grpSpPr>
        <p:sp>
          <p:nvSpPr>
            <p:cNvPr id="30743" name="Oval 23"/>
            <p:cNvSpPr>
              <a:spLocks noChangeArrowheads="1"/>
            </p:cNvSpPr>
            <p:nvPr/>
          </p:nvSpPr>
          <p:spPr bwMode="auto">
            <a:xfrm>
              <a:off x="3336" y="3480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30744" name="Oval 24"/>
            <p:cNvSpPr>
              <a:spLocks noChangeArrowheads="1"/>
            </p:cNvSpPr>
            <p:nvPr/>
          </p:nvSpPr>
          <p:spPr bwMode="auto">
            <a:xfrm>
              <a:off x="3096" y="3480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  <a:ea typeface="MS PGothic" charset="0"/>
                <a:cs typeface="MS PGothic" charset="0"/>
              </a:endParaRPr>
            </a:p>
          </p:txBody>
        </p:sp>
      </p:grpSp>
      <p:sp>
        <p:nvSpPr>
          <p:cNvPr id="30746" name="AutoShape 26"/>
          <p:cNvSpPr>
            <a:spLocks noChangeArrowheads="1"/>
          </p:cNvSpPr>
          <p:nvPr/>
        </p:nvSpPr>
        <p:spPr bwMode="auto">
          <a:xfrm>
            <a:off x="158750" y="3892550"/>
            <a:ext cx="2882900" cy="2120900"/>
          </a:xfrm>
          <a:prstGeom prst="rightArrow">
            <a:avLst>
              <a:gd name="adj1" fmla="val 50000"/>
              <a:gd name="adj2" fmla="val 6797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>
            <a:off x="381000" y="4419600"/>
            <a:ext cx="2057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200">
                <a:solidFill>
                  <a:schemeClr val="bg1"/>
                </a:solidFill>
                <a:latin typeface="Calibri" charset="0"/>
                <a:ea typeface="MS PGothic" charset="0"/>
                <a:cs typeface="MS PGothic" charset="0"/>
              </a:rPr>
              <a:t>8 Valence electrons</a:t>
            </a:r>
          </a:p>
        </p:txBody>
      </p:sp>
      <p:sp>
        <p:nvSpPr>
          <p:cNvPr id="30750" name="Rectangle 30"/>
          <p:cNvSpPr>
            <a:spLocks noChangeArrowheads="1"/>
          </p:cNvSpPr>
          <p:nvPr/>
        </p:nvSpPr>
        <p:spPr bwMode="auto">
          <a:xfrm>
            <a:off x="2889250" y="4041775"/>
            <a:ext cx="1828800" cy="1816100"/>
          </a:xfrm>
          <a:prstGeom prst="rect">
            <a:avLst/>
          </a:prstGeom>
          <a:solidFill>
            <a:schemeClr val="tx2">
              <a:alpha val="30000"/>
            </a:schemeClr>
          </a:solidFill>
          <a:ln w="254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alibri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48202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838200"/>
          </a:xfrm>
        </p:spPr>
        <p:txBody>
          <a:bodyPr/>
          <a:lstStyle/>
          <a:p>
            <a:pPr algn="ctr" eaLnBrk="1" hangingPunct="1"/>
            <a:r>
              <a:rPr lang="en-US" sz="4400" dirty="0" smtClean="0">
                <a:latin typeface="Calibri" charset="0"/>
                <a:ea typeface="MS PGothic" charset="0"/>
              </a:rPr>
              <a:t>Tuesday, February 3</a:t>
            </a:r>
            <a:r>
              <a:rPr lang="en-US" sz="4400" baseline="30000" dirty="0" smtClean="0">
                <a:latin typeface="Calibri" charset="0"/>
                <a:ea typeface="MS PGothic" charset="0"/>
              </a:rPr>
              <a:t>rd</a:t>
            </a:r>
            <a:r>
              <a:rPr lang="en-US" sz="4400" dirty="0" smtClean="0">
                <a:latin typeface="Calibri" charset="0"/>
                <a:ea typeface="MS PGothic" charset="0"/>
              </a:rPr>
              <a:t>, 2015</a:t>
            </a:r>
            <a:endParaRPr lang="en-US" sz="4400" dirty="0">
              <a:latin typeface="Calibri" charset="0"/>
              <a:ea typeface="MS PGothic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2895600" y="838200"/>
            <a:ext cx="6248400" cy="48006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Calibri" charset="0"/>
              <a:buNone/>
            </a:pPr>
            <a:r>
              <a:rPr lang="en-US" sz="2400" b="1" dirty="0">
                <a:solidFill>
                  <a:srgbClr val="3366FF"/>
                </a:solidFill>
                <a:latin typeface="Calibri" charset="0"/>
                <a:ea typeface="MS PGothic" charset="0"/>
              </a:rPr>
              <a:t>HW: Week </a:t>
            </a:r>
            <a:r>
              <a:rPr lang="en-US" sz="2400" b="1" dirty="0" smtClean="0">
                <a:solidFill>
                  <a:srgbClr val="3366FF"/>
                </a:solidFill>
                <a:latin typeface="Calibri" charset="0"/>
                <a:ea typeface="MS PGothic" charset="0"/>
              </a:rPr>
              <a:t>21 </a:t>
            </a:r>
            <a:r>
              <a:rPr lang="en-US" sz="2400" b="1" dirty="0">
                <a:solidFill>
                  <a:srgbClr val="3366FF"/>
                </a:solidFill>
                <a:latin typeface="Calibri" charset="0"/>
                <a:ea typeface="MS PGothic" charset="0"/>
              </a:rPr>
              <a:t>Agenda </a:t>
            </a:r>
            <a:r>
              <a:rPr lang="en-US" sz="2400" b="1" dirty="0" smtClean="0">
                <a:solidFill>
                  <a:srgbClr val="3366FF"/>
                </a:solidFill>
                <a:latin typeface="Calibri" charset="0"/>
                <a:ea typeface="MS PGothic" charset="0"/>
              </a:rPr>
              <a:t>Problems #1, 2, 4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b="1" dirty="0" smtClean="0">
                <a:latin typeface="Calibri" charset="0"/>
                <a:ea typeface="MS PGothic" charset="0"/>
              </a:rPr>
              <a:t>Objective: </a:t>
            </a:r>
            <a:r>
              <a:rPr lang="en-US" sz="2400" dirty="0"/>
              <a:t>We will apply the octet rule to explain the formation and structure of a covalent bond</a:t>
            </a:r>
            <a:r>
              <a:rPr lang="en-US" sz="2400" dirty="0" smtClean="0"/>
              <a:t>.</a:t>
            </a:r>
            <a:endParaRPr lang="en-US" sz="2400" b="1" dirty="0" smtClean="0">
              <a:latin typeface="Calibri" charset="0"/>
              <a:ea typeface="MS PGothic" charset="0"/>
            </a:endParaRPr>
          </a:p>
          <a:p>
            <a:pPr marL="0" indent="0" eaLnBrk="1" hangingPunct="1">
              <a:lnSpc>
                <a:spcPct val="90000"/>
              </a:lnSpc>
              <a:buFont typeface="Calibri" charset="0"/>
              <a:buNone/>
            </a:pPr>
            <a:r>
              <a:rPr lang="en-US" sz="2400" b="1" dirty="0" smtClean="0">
                <a:latin typeface="Calibri" charset="0"/>
                <a:ea typeface="MS PGothic" charset="0"/>
              </a:rPr>
              <a:t>Catalyst</a:t>
            </a:r>
            <a:r>
              <a:rPr lang="en-US" sz="2400" b="1" dirty="0" smtClean="0">
                <a:latin typeface="Calibri" charset="0"/>
                <a:ea typeface="MS PGothic" charset="0"/>
              </a:rPr>
              <a:t>:</a:t>
            </a:r>
          </a:p>
          <a:p>
            <a:pPr marL="0" indent="0">
              <a:buNone/>
            </a:pPr>
            <a:r>
              <a:rPr lang="en-US" sz="2400" dirty="0" smtClean="0"/>
              <a:t>A. less </a:t>
            </a:r>
            <a:r>
              <a:rPr lang="en-US" sz="2400" dirty="0"/>
              <a:t>than 0.80 </a:t>
            </a:r>
            <a:r>
              <a:rPr lang="en-US" sz="2400" dirty="0" err="1"/>
              <a:t>kS</a:t>
            </a:r>
            <a:r>
              <a:rPr lang="en-US" sz="2400" dirty="0"/>
              <a:t>/cm.</a:t>
            </a:r>
          </a:p>
          <a:p>
            <a:pPr marL="0" indent="0">
              <a:buNone/>
            </a:pPr>
            <a:r>
              <a:rPr lang="en-US" sz="2400" dirty="0" smtClean="0"/>
              <a:t>B. between </a:t>
            </a:r>
            <a:r>
              <a:rPr lang="en-US" sz="2400" dirty="0"/>
              <a:t>0.80 </a:t>
            </a:r>
            <a:r>
              <a:rPr lang="en-US" sz="2400" dirty="0" err="1"/>
              <a:t>kS</a:t>
            </a:r>
            <a:r>
              <a:rPr lang="en-US" sz="2400" dirty="0"/>
              <a:t>/cm and 2.30 </a:t>
            </a:r>
            <a:r>
              <a:rPr lang="en-US" sz="2400" dirty="0" err="1"/>
              <a:t>kS</a:t>
            </a:r>
            <a:r>
              <a:rPr lang="en-US" sz="2400" dirty="0"/>
              <a:t>/cm.</a:t>
            </a:r>
          </a:p>
          <a:p>
            <a:pPr marL="0" indent="0">
              <a:buNone/>
            </a:pPr>
            <a:r>
              <a:rPr lang="en-US" sz="2400" dirty="0" smtClean="0"/>
              <a:t>C. between </a:t>
            </a:r>
            <a:r>
              <a:rPr lang="en-US" sz="2400" dirty="0"/>
              <a:t>2.30 </a:t>
            </a:r>
            <a:r>
              <a:rPr lang="en-US" sz="2400" dirty="0" err="1"/>
              <a:t>kS</a:t>
            </a:r>
            <a:r>
              <a:rPr lang="en-US" sz="2400" dirty="0"/>
              <a:t>/cm and 3.80 </a:t>
            </a:r>
            <a:r>
              <a:rPr lang="en-US" sz="2400" dirty="0" err="1"/>
              <a:t>kS</a:t>
            </a:r>
            <a:r>
              <a:rPr lang="en-US" sz="2400" dirty="0"/>
              <a:t>/cm.</a:t>
            </a:r>
          </a:p>
          <a:p>
            <a:pPr marL="0" indent="0">
              <a:buNone/>
            </a:pPr>
            <a:r>
              <a:rPr lang="en-US" sz="2400" dirty="0" smtClean="0"/>
              <a:t>D. greater </a:t>
            </a:r>
            <a:r>
              <a:rPr lang="en-US" sz="2400" dirty="0"/>
              <a:t>than 3.80 </a:t>
            </a:r>
            <a:r>
              <a:rPr lang="en-US" sz="2400" dirty="0" err="1"/>
              <a:t>kS</a:t>
            </a:r>
            <a:r>
              <a:rPr lang="en-US" sz="2400" dirty="0"/>
              <a:t>/cm.</a:t>
            </a:r>
          </a:p>
          <a:p>
            <a:pPr marL="0" indent="0" eaLnBrk="1" hangingPunct="1">
              <a:lnSpc>
                <a:spcPct val="90000"/>
              </a:lnSpc>
              <a:buFont typeface="Calibri" charset="0"/>
              <a:buNone/>
            </a:pPr>
            <a:endParaRPr lang="en-US" sz="2400" b="1" dirty="0" smtClean="0">
              <a:latin typeface="Calibri" charset="0"/>
              <a:ea typeface="MS PGothic" charset="0"/>
            </a:endParaRPr>
          </a:p>
          <a:p>
            <a:pPr marL="0" indent="0" eaLnBrk="1" hangingPunct="1">
              <a:lnSpc>
                <a:spcPct val="90000"/>
              </a:lnSpc>
              <a:buFont typeface="Calibri" charset="0"/>
              <a:buNone/>
            </a:pPr>
            <a:endParaRPr lang="en-US" sz="2200" dirty="0">
              <a:latin typeface="Calibri" charset="0"/>
              <a:ea typeface="MS PGothic" charset="0"/>
            </a:endParaRPr>
          </a:p>
          <a:p>
            <a:pPr marL="0" indent="0">
              <a:buFont typeface="Calibri" charset="0"/>
              <a:buNone/>
            </a:pPr>
            <a:endParaRPr lang="en-US" sz="2200" dirty="0">
              <a:latin typeface="Calibri" charset="0"/>
              <a:ea typeface="MS PGothic" charset="0"/>
            </a:endParaRPr>
          </a:p>
          <a:p>
            <a:pPr marL="0" indent="0">
              <a:buFont typeface="Calibri" charset="0"/>
              <a:buNone/>
            </a:pPr>
            <a:endParaRPr lang="en-US" sz="2200" dirty="0">
              <a:latin typeface="Calibri" charset="0"/>
              <a:ea typeface="MS PGothic" charset="0"/>
            </a:endParaRPr>
          </a:p>
        </p:txBody>
      </p:sp>
      <p:sp>
        <p:nvSpPr>
          <p:cNvPr id="16387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838200"/>
            <a:ext cx="2971800" cy="3810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2000" b="1" u="sng" dirty="0">
                <a:latin typeface="Calibri" charset="0"/>
                <a:ea typeface="MS PGothic" charset="0"/>
              </a:rPr>
              <a:t>Classroom expectations: 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MS PGothic" charset="0"/>
              </a:rPr>
              <a:t>Wear Kenwood ID.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MS PGothic" charset="0"/>
              </a:rPr>
              <a:t>Cell phones, music players,  and headphones are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MS PGothic" charset="0"/>
              </a:rPr>
              <a:t>Food is disposed of or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MS PGothic" charset="0"/>
              </a:rPr>
              <a:t>Dressed appropriately.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MS PGothic" charset="0"/>
              </a:rPr>
              <a:t>Notebook is out and you are ready for today</a:t>
            </a:r>
            <a:r>
              <a:rPr lang="ja-JP" altLang="en-US" sz="2000" b="1" dirty="0">
                <a:latin typeface="Calibri" charset="0"/>
                <a:ea typeface="MS PGothic" charset="0"/>
              </a:rPr>
              <a:t>’</a:t>
            </a:r>
            <a:r>
              <a:rPr lang="en-US" altLang="ja-JP" sz="2000" b="1" dirty="0">
                <a:latin typeface="Calibri" charset="0"/>
                <a:ea typeface="MS PGothic" charset="0"/>
              </a:rPr>
              <a:t>s class.</a:t>
            </a:r>
          </a:p>
          <a:p>
            <a:pPr eaLnBrk="1" hangingPunct="1"/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105399"/>
            <a:ext cx="9144000" cy="175260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buFont typeface="Calibri" charset="0"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ea typeface="MS PGothic" charset="0"/>
                <a:cs typeface="MS PGothic" charset="0"/>
              </a:rPr>
              <a:t>2/3                  Week 21 Catalyst Chart                                                  </a:t>
            </a:r>
            <a:r>
              <a:rPr lang="en-US" sz="2400" dirty="0" smtClean="0">
                <a:solidFill>
                  <a:srgbClr val="000000"/>
                </a:solidFill>
                <a:ea typeface="MS PGothic" charset="0"/>
                <a:cs typeface="MS PGothic" charset="0"/>
              </a:rPr>
              <a:t>101</a:t>
            </a:r>
            <a:endParaRPr lang="en-US" sz="2400" dirty="0" smtClean="0">
              <a:solidFill>
                <a:srgbClr val="000000"/>
              </a:solidFill>
              <a:ea typeface="MS PGothic" charset="0"/>
              <a:cs typeface="MS PGothic" charset="0"/>
            </a:endParaRPr>
          </a:p>
          <a:p>
            <a:pPr defTabSz="457200">
              <a:buFont typeface="Calibri" charset="0"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ea typeface="MS PGothic" charset="0"/>
                <a:cs typeface="MS PGothic" charset="0"/>
              </a:rPr>
              <a:t>2/3                    Week 21 Agenda                                                            </a:t>
            </a:r>
            <a:r>
              <a:rPr lang="en-US" sz="2400" dirty="0" smtClean="0">
                <a:solidFill>
                  <a:srgbClr val="000000"/>
                </a:solidFill>
                <a:ea typeface="MS PGothic" charset="0"/>
                <a:cs typeface="MS PGothic" charset="0"/>
              </a:rPr>
              <a:t>102</a:t>
            </a:r>
            <a:endParaRPr lang="en-US" sz="2400" dirty="0" smtClean="0">
              <a:solidFill>
                <a:srgbClr val="000000"/>
              </a:solidFill>
              <a:ea typeface="MS PGothic" charset="0"/>
              <a:cs typeface="MS PGothic" charset="0"/>
            </a:endParaRPr>
          </a:p>
          <a:p>
            <a:pPr defTabSz="457200">
              <a:buFont typeface="Calibri" charset="0"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ea typeface="MS PGothic" charset="0"/>
                <a:cs typeface="MS PGothic" charset="0"/>
              </a:rPr>
              <a:t>2/3          Notes: Covalent Bonds and Diatomic Molecules                </a:t>
            </a:r>
            <a:r>
              <a:rPr lang="en-US" sz="2400" dirty="0" smtClean="0">
                <a:solidFill>
                  <a:srgbClr val="000000"/>
                </a:solidFill>
                <a:ea typeface="MS PGothic" charset="0"/>
                <a:cs typeface="MS PGothic" charset="0"/>
              </a:rPr>
              <a:t>103</a:t>
            </a:r>
            <a:endParaRPr lang="en-US" sz="2400" dirty="0" smtClean="0">
              <a:solidFill>
                <a:srgbClr val="000000"/>
              </a:solidFill>
              <a:ea typeface="MS PGothic" charset="0"/>
              <a:cs typeface="MS PGothic" charset="0"/>
            </a:endParaRPr>
          </a:p>
          <a:p>
            <a:pPr defTabSz="457200">
              <a:buFont typeface="Calibri" charset="0"/>
              <a:buNone/>
              <a:defRPr/>
            </a:pPr>
            <a:endParaRPr lang="en-US" sz="2400" dirty="0">
              <a:solidFill>
                <a:srgbClr val="000000"/>
              </a:solidFill>
              <a:ea typeface="MS PGothic" charset="0"/>
              <a:cs typeface="MS PGothic" charset="0"/>
            </a:endParaRPr>
          </a:p>
          <a:p>
            <a:pPr defTabSz="457200">
              <a:buFont typeface="Calibri" charset="0"/>
              <a:buNone/>
              <a:defRPr/>
            </a:pPr>
            <a:endParaRPr lang="en-US" dirty="0">
              <a:solidFill>
                <a:srgbClr val="000000"/>
              </a:solidFill>
              <a:ea typeface="MS PGothic" charset="0"/>
              <a:cs typeface="MS PGothic" charset="0"/>
            </a:endParaRPr>
          </a:p>
        </p:txBody>
      </p:sp>
      <p:sp>
        <p:nvSpPr>
          <p:cNvPr id="16389" name="TextBox 1"/>
          <p:cNvSpPr txBox="1">
            <a:spLocks noChangeArrowheads="1"/>
          </p:cNvSpPr>
          <p:nvPr/>
        </p:nvSpPr>
        <p:spPr bwMode="auto">
          <a:xfrm>
            <a:off x="-27911" y="4648200"/>
            <a:ext cx="289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1" u="sng" dirty="0"/>
              <a:t>***Table of Contents</a:t>
            </a:r>
          </a:p>
        </p:txBody>
      </p:sp>
    </p:spTree>
    <p:extLst>
      <p:ext uri="{BB962C8B-B14F-4D97-AF65-F5344CB8AC3E}">
        <p14:creationId xmlns:p14="http://schemas.microsoft.com/office/powerpoint/2010/main" val="2119582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685800" y="491258"/>
            <a:ext cx="7772400" cy="770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ctr" anchorCtr="1">
            <a:spAutoFit/>
          </a:bodyPr>
          <a:lstStyle/>
          <a:p>
            <a:pPr eaLnBrk="0" hangingPunct="0">
              <a:defRPr/>
            </a:pPr>
            <a:r>
              <a:rPr lang="en-US" sz="4400" dirty="0">
                <a:latin typeface="Calibri" charset="0"/>
                <a:ea typeface="MS PGothic" charset="0"/>
                <a:cs typeface="MS PGothic" charset="0"/>
              </a:rPr>
              <a:t>Covalent bonding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685800" y="1295400"/>
            <a:ext cx="7772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Courier New" pitchFamily="49" charset="0"/>
              <a:buChar char="o"/>
            </a:pPr>
            <a:r>
              <a:rPr lang="en-US" sz="3200" dirty="0" smtClean="0"/>
              <a:t>Can also be drawn with a line between the two atoms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Courier New" pitchFamily="49" charset="0"/>
              <a:buChar char="o"/>
            </a:pPr>
            <a:r>
              <a:rPr lang="en-US" sz="3200" dirty="0" smtClean="0"/>
              <a:t>Each atom has a total of 8 valence electrons shared between them. </a:t>
            </a:r>
            <a:endParaRPr lang="en-US" sz="1200" dirty="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3352800" y="4267200"/>
            <a:ext cx="9906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0000">
                <a:latin typeface="Calibri" charset="0"/>
                <a:ea typeface="MS PGothic" charset="0"/>
                <a:cs typeface="MS PGothic" charset="0"/>
              </a:rPr>
              <a:t>F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048000" y="4648200"/>
            <a:ext cx="152400" cy="533400"/>
            <a:chOff x="1920" y="2928"/>
            <a:chExt cx="96" cy="336"/>
          </a:xfrm>
        </p:grpSpPr>
        <p:sp>
          <p:nvSpPr>
            <p:cNvPr id="30725" name="Oval 5"/>
            <p:cNvSpPr>
              <a:spLocks noChangeArrowheads="1"/>
            </p:cNvSpPr>
            <p:nvPr/>
          </p:nvSpPr>
          <p:spPr bwMode="auto">
            <a:xfrm>
              <a:off x="1920" y="2928"/>
              <a:ext cx="96" cy="9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30726" name="Oval 6"/>
            <p:cNvSpPr>
              <a:spLocks noChangeArrowheads="1"/>
            </p:cNvSpPr>
            <p:nvPr/>
          </p:nvSpPr>
          <p:spPr bwMode="auto">
            <a:xfrm>
              <a:off x="1920" y="3168"/>
              <a:ext cx="96" cy="9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  <a:ea typeface="MS PGothic" charset="0"/>
                <a:cs typeface="MS PGothic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543300" y="4229100"/>
            <a:ext cx="533400" cy="152400"/>
            <a:chOff x="2232" y="2664"/>
            <a:chExt cx="336" cy="96"/>
          </a:xfrm>
        </p:grpSpPr>
        <p:sp>
          <p:nvSpPr>
            <p:cNvPr id="30729" name="Oval 9"/>
            <p:cNvSpPr>
              <a:spLocks noChangeArrowheads="1"/>
            </p:cNvSpPr>
            <p:nvPr/>
          </p:nvSpPr>
          <p:spPr bwMode="auto">
            <a:xfrm>
              <a:off x="2472" y="2664"/>
              <a:ext cx="96" cy="9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30730" name="Oval 10"/>
            <p:cNvSpPr>
              <a:spLocks noChangeArrowheads="1"/>
            </p:cNvSpPr>
            <p:nvPr/>
          </p:nvSpPr>
          <p:spPr bwMode="auto">
            <a:xfrm>
              <a:off x="2232" y="2664"/>
              <a:ext cx="96" cy="9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  <a:ea typeface="MS PGothic" charset="0"/>
                <a:cs typeface="MS PGothic" charset="0"/>
              </a:endParaRP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619500" y="5524500"/>
            <a:ext cx="533400" cy="152400"/>
            <a:chOff x="2280" y="3480"/>
            <a:chExt cx="336" cy="96"/>
          </a:xfrm>
        </p:grpSpPr>
        <p:sp>
          <p:nvSpPr>
            <p:cNvPr id="30732" name="Oval 12"/>
            <p:cNvSpPr>
              <a:spLocks noChangeArrowheads="1"/>
            </p:cNvSpPr>
            <p:nvPr/>
          </p:nvSpPr>
          <p:spPr bwMode="auto">
            <a:xfrm>
              <a:off x="2520" y="3480"/>
              <a:ext cx="96" cy="9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30733" name="Oval 13"/>
            <p:cNvSpPr>
              <a:spLocks noChangeArrowheads="1"/>
            </p:cNvSpPr>
            <p:nvPr/>
          </p:nvSpPr>
          <p:spPr bwMode="auto">
            <a:xfrm>
              <a:off x="2280" y="3480"/>
              <a:ext cx="96" cy="9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  <a:ea typeface="MS PGothic" charset="0"/>
                <a:cs typeface="MS PGothic" charset="0"/>
              </a:endParaRPr>
            </a:p>
          </p:txBody>
        </p:sp>
      </p:grp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4953000" y="4175125"/>
            <a:ext cx="9906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0000" dirty="0">
                <a:solidFill>
                  <a:schemeClr val="tx2"/>
                </a:solidFill>
                <a:latin typeface="Calibri" charset="0"/>
                <a:ea typeface="MS PGothic" charset="0"/>
                <a:cs typeface="MS PGothic" charset="0"/>
              </a:rPr>
              <a:t>F</a:t>
            </a: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5791200" y="4648200"/>
            <a:ext cx="152400" cy="533400"/>
            <a:chOff x="3648" y="2928"/>
            <a:chExt cx="96" cy="336"/>
          </a:xfrm>
        </p:grpSpPr>
        <p:sp>
          <p:nvSpPr>
            <p:cNvPr id="30736" name="Oval 16"/>
            <p:cNvSpPr>
              <a:spLocks noChangeArrowheads="1"/>
            </p:cNvSpPr>
            <p:nvPr/>
          </p:nvSpPr>
          <p:spPr bwMode="auto">
            <a:xfrm>
              <a:off x="3648" y="2928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30737" name="Oval 17"/>
            <p:cNvSpPr>
              <a:spLocks noChangeArrowheads="1"/>
            </p:cNvSpPr>
            <p:nvPr/>
          </p:nvSpPr>
          <p:spPr bwMode="auto">
            <a:xfrm>
              <a:off x="3648" y="3168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  <a:ea typeface="MS PGothic" charset="0"/>
                <a:cs typeface="MS PGothic" charset="0"/>
              </a:endParaRPr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4838700" y="4229100"/>
            <a:ext cx="533400" cy="152400"/>
            <a:chOff x="3048" y="2664"/>
            <a:chExt cx="336" cy="96"/>
          </a:xfrm>
        </p:grpSpPr>
        <p:sp>
          <p:nvSpPr>
            <p:cNvPr id="30740" name="Oval 20"/>
            <p:cNvSpPr>
              <a:spLocks noChangeArrowheads="1"/>
            </p:cNvSpPr>
            <p:nvPr/>
          </p:nvSpPr>
          <p:spPr bwMode="auto">
            <a:xfrm>
              <a:off x="3288" y="2664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30741" name="Oval 21"/>
            <p:cNvSpPr>
              <a:spLocks noChangeArrowheads="1"/>
            </p:cNvSpPr>
            <p:nvPr/>
          </p:nvSpPr>
          <p:spPr bwMode="auto">
            <a:xfrm>
              <a:off x="3048" y="2664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  <a:ea typeface="MS PGothic" charset="0"/>
                <a:cs typeface="MS PGothic" charset="0"/>
              </a:endParaRPr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4914900" y="5524500"/>
            <a:ext cx="533400" cy="152400"/>
            <a:chOff x="3096" y="3480"/>
            <a:chExt cx="336" cy="96"/>
          </a:xfrm>
        </p:grpSpPr>
        <p:sp>
          <p:nvSpPr>
            <p:cNvPr id="30743" name="Oval 23"/>
            <p:cNvSpPr>
              <a:spLocks noChangeArrowheads="1"/>
            </p:cNvSpPr>
            <p:nvPr/>
          </p:nvSpPr>
          <p:spPr bwMode="auto">
            <a:xfrm>
              <a:off x="3336" y="3480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30744" name="Oval 24"/>
            <p:cNvSpPr>
              <a:spLocks noChangeArrowheads="1"/>
            </p:cNvSpPr>
            <p:nvPr/>
          </p:nvSpPr>
          <p:spPr bwMode="auto">
            <a:xfrm>
              <a:off x="3096" y="3480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  <a:ea typeface="MS PGothic" charset="0"/>
                <a:cs typeface="MS PGothic" charset="0"/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4191000" y="4953000"/>
            <a:ext cx="6858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6646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4"/>
          <p:cNvSpPr>
            <a:spLocks noGrp="1"/>
          </p:cNvSpPr>
          <p:nvPr>
            <p:ph type="title" idx="429496729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>
              <a:defRPr/>
            </a:pPr>
            <a:r>
              <a:rPr lang="en-US" sz="6600" b="1" u="sng" dirty="0" smtClean="0">
                <a:ln>
                  <a:solidFill>
                    <a:srgbClr val="0080FF"/>
                  </a:solidFill>
                </a:ln>
                <a:solidFill>
                  <a:srgbClr val="0080FF"/>
                </a:solidFill>
                <a:ea typeface="MS PGothic" charset="0"/>
              </a:rPr>
              <a:t>Covalent</a:t>
            </a:r>
            <a:r>
              <a:rPr lang="en-US" sz="6600" b="1" u="sng" dirty="0">
                <a:ln>
                  <a:solidFill>
                    <a:srgbClr val="0080FF"/>
                  </a:solidFill>
                </a:ln>
                <a:solidFill>
                  <a:srgbClr val="0080FF"/>
                </a:solidFill>
                <a:ea typeface="MS PGothic" charset="0"/>
              </a:rPr>
              <a:t> </a:t>
            </a:r>
            <a:r>
              <a:rPr lang="en-US" sz="6600" b="1" u="sng" dirty="0" smtClean="0">
                <a:ln>
                  <a:solidFill>
                    <a:srgbClr val="0080FF"/>
                  </a:solidFill>
                </a:ln>
                <a:solidFill>
                  <a:srgbClr val="0080FF"/>
                </a:solidFill>
                <a:ea typeface="MS PGothic" charset="0"/>
              </a:rPr>
              <a:t>Compounds</a:t>
            </a:r>
            <a:endParaRPr lang="en-US" sz="6600" b="1" u="sng" dirty="0">
              <a:ln>
                <a:solidFill>
                  <a:srgbClr val="0080FF"/>
                </a:solidFill>
              </a:ln>
              <a:solidFill>
                <a:srgbClr val="0080FF"/>
              </a:solidFill>
              <a:ea typeface="MS PGothic" charset="0"/>
            </a:endParaRPr>
          </a:p>
        </p:txBody>
      </p:sp>
      <p:sp>
        <p:nvSpPr>
          <p:cNvPr id="20482" name="Content Placeholder 5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defTabSz="457200">
              <a:buFont typeface="Calibri" charset="0"/>
              <a:buChar char="•"/>
              <a:defRPr/>
            </a:pPr>
            <a:r>
              <a:rPr lang="en-US" sz="4000" dirty="0" smtClean="0">
                <a:ea typeface="MS PGothic" charset="0"/>
              </a:rPr>
              <a:t>All covalent compounds are composed of </a:t>
            </a:r>
            <a:r>
              <a:rPr lang="en-US" sz="4000" u="sng" dirty="0" smtClean="0">
                <a:solidFill>
                  <a:srgbClr val="0000FF"/>
                </a:solidFill>
                <a:ea typeface="MS PGothic" charset="0"/>
              </a:rPr>
              <a:t>non-metals ONLY </a:t>
            </a:r>
          </a:p>
          <a:p>
            <a:pPr defTabSz="457200">
              <a:buFont typeface="Calibri" charset="0"/>
              <a:buChar char="•"/>
              <a:defRPr/>
            </a:pPr>
            <a:r>
              <a:rPr lang="en-US" sz="4000" dirty="0" smtClean="0">
                <a:ea typeface="MS PGothic" charset="0"/>
              </a:rPr>
              <a:t>Do non-metals usually have a high or a low electronegativity? </a:t>
            </a:r>
            <a:endParaRPr lang="en-US" sz="4000" dirty="0">
              <a:ea typeface="MS P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4"/>
          <p:cNvSpPr>
            <a:spLocks noGrp="1"/>
          </p:cNvSpPr>
          <p:nvPr>
            <p:ph type="title" idx="429496729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>
              <a:defRPr/>
            </a:pPr>
            <a:r>
              <a:rPr lang="en-US" sz="6600" b="1" u="sng" dirty="0" smtClean="0">
                <a:ln>
                  <a:solidFill>
                    <a:srgbClr val="0080FF"/>
                  </a:solidFill>
                </a:ln>
                <a:solidFill>
                  <a:srgbClr val="0080FF"/>
                </a:solidFill>
                <a:ea typeface="MS PGothic" charset="0"/>
              </a:rPr>
              <a:t>Covalent</a:t>
            </a:r>
            <a:r>
              <a:rPr lang="en-US" sz="6600" b="1" u="sng" dirty="0">
                <a:ln>
                  <a:solidFill>
                    <a:srgbClr val="0080FF"/>
                  </a:solidFill>
                </a:ln>
                <a:solidFill>
                  <a:srgbClr val="0080FF"/>
                </a:solidFill>
                <a:ea typeface="MS PGothic" charset="0"/>
              </a:rPr>
              <a:t> </a:t>
            </a:r>
            <a:r>
              <a:rPr lang="en-US" sz="6600" b="1" u="sng" dirty="0" smtClean="0">
                <a:ln>
                  <a:solidFill>
                    <a:srgbClr val="0080FF"/>
                  </a:solidFill>
                </a:ln>
                <a:solidFill>
                  <a:srgbClr val="0080FF"/>
                </a:solidFill>
                <a:ea typeface="MS PGothic" charset="0"/>
              </a:rPr>
              <a:t>Compounds</a:t>
            </a:r>
            <a:endParaRPr lang="en-US" sz="6600" b="1" u="sng" dirty="0">
              <a:ln>
                <a:solidFill>
                  <a:srgbClr val="0080FF"/>
                </a:solidFill>
              </a:ln>
              <a:solidFill>
                <a:srgbClr val="0080FF"/>
              </a:solidFill>
              <a:ea typeface="MS PGothic" charset="0"/>
            </a:endParaRPr>
          </a:p>
        </p:txBody>
      </p:sp>
      <p:sp>
        <p:nvSpPr>
          <p:cNvPr id="20482" name="Content Placeholder 5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defTabSz="457200">
              <a:buFont typeface="Calibri" charset="0"/>
              <a:buChar char="•"/>
              <a:defRPr/>
            </a:pPr>
            <a:r>
              <a:rPr lang="en-US" sz="4000" dirty="0" smtClean="0">
                <a:ea typeface="MS PGothic" charset="0"/>
              </a:rPr>
              <a:t>Do non-metals usually have a high or a low electronegativity? </a:t>
            </a:r>
          </a:p>
          <a:p>
            <a:pPr defTabSz="457200">
              <a:buFont typeface="Calibri" charset="0"/>
              <a:buChar char="•"/>
              <a:defRPr/>
            </a:pPr>
            <a:r>
              <a:rPr lang="en-US" sz="4000" dirty="0" smtClean="0">
                <a:ea typeface="MS PGothic" charset="0"/>
              </a:rPr>
              <a:t>All nonmetals have </a:t>
            </a:r>
            <a:r>
              <a:rPr lang="en-US" sz="4000" u="sng" dirty="0" smtClean="0">
                <a:solidFill>
                  <a:srgbClr val="0000FF"/>
                </a:solidFill>
                <a:ea typeface="MS PGothic" charset="0"/>
              </a:rPr>
              <a:t>high </a:t>
            </a:r>
            <a:r>
              <a:rPr lang="en-US" sz="4000" u="sng" dirty="0" err="1" smtClean="0">
                <a:solidFill>
                  <a:srgbClr val="0000FF"/>
                </a:solidFill>
                <a:ea typeface="MS PGothic" charset="0"/>
              </a:rPr>
              <a:t>electronegativities</a:t>
            </a:r>
            <a:r>
              <a:rPr lang="en-US" sz="4000" dirty="0" smtClean="0">
                <a:ea typeface="MS PGothic" charset="0"/>
              </a:rPr>
              <a:t>, so they want to </a:t>
            </a:r>
            <a:r>
              <a:rPr lang="en-US" sz="4000" u="sng" dirty="0" smtClean="0">
                <a:solidFill>
                  <a:srgbClr val="0000FF"/>
                </a:solidFill>
                <a:ea typeface="MS PGothic" charset="0"/>
              </a:rPr>
              <a:t>gain valence electrons</a:t>
            </a:r>
            <a:r>
              <a:rPr lang="en-US" sz="4000" dirty="0" smtClean="0">
                <a:ea typeface="MS PGothic" charset="0"/>
              </a:rPr>
              <a:t>.</a:t>
            </a:r>
            <a:endParaRPr lang="en-US" sz="4000" dirty="0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272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4"/>
          <p:cNvSpPr>
            <a:spLocks noGrp="1"/>
          </p:cNvSpPr>
          <p:nvPr>
            <p:ph type="title" idx="429496729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>
              <a:defRPr/>
            </a:pPr>
            <a:r>
              <a:rPr lang="en-US" sz="6600" b="1" u="sng" dirty="0" smtClean="0">
                <a:ln>
                  <a:solidFill>
                    <a:srgbClr val="0080FF"/>
                  </a:solidFill>
                </a:ln>
                <a:solidFill>
                  <a:srgbClr val="0080FF"/>
                </a:solidFill>
                <a:ea typeface="MS PGothic" charset="0"/>
              </a:rPr>
              <a:t>Covalent</a:t>
            </a:r>
            <a:r>
              <a:rPr lang="en-US" sz="6600" b="1" u="sng" dirty="0">
                <a:ln>
                  <a:solidFill>
                    <a:srgbClr val="0080FF"/>
                  </a:solidFill>
                </a:ln>
                <a:solidFill>
                  <a:srgbClr val="0080FF"/>
                </a:solidFill>
                <a:ea typeface="MS PGothic" charset="0"/>
              </a:rPr>
              <a:t> </a:t>
            </a:r>
            <a:r>
              <a:rPr lang="en-US" sz="6600" b="1" u="sng" dirty="0" smtClean="0">
                <a:ln>
                  <a:solidFill>
                    <a:srgbClr val="0080FF"/>
                  </a:solidFill>
                </a:ln>
                <a:solidFill>
                  <a:srgbClr val="0080FF"/>
                </a:solidFill>
                <a:ea typeface="MS PGothic" charset="0"/>
              </a:rPr>
              <a:t>Compounds</a:t>
            </a:r>
            <a:endParaRPr lang="en-US" sz="6600" b="1" u="sng" dirty="0">
              <a:ln>
                <a:solidFill>
                  <a:srgbClr val="0080FF"/>
                </a:solidFill>
              </a:ln>
              <a:solidFill>
                <a:srgbClr val="0080FF"/>
              </a:solidFill>
              <a:ea typeface="MS PGothic" charset="0"/>
            </a:endParaRPr>
          </a:p>
        </p:txBody>
      </p:sp>
      <p:sp>
        <p:nvSpPr>
          <p:cNvPr id="20482" name="Content Placeholder 5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defTabSz="457200">
              <a:buFont typeface="Calibri" charset="0"/>
              <a:buChar char="•"/>
              <a:defRPr/>
            </a:pPr>
            <a:r>
              <a:rPr lang="en-US" sz="4000" dirty="0" smtClean="0">
                <a:ea typeface="MS PGothic" charset="0"/>
              </a:rPr>
              <a:t>Therefore, the atoms in covalent compounds </a:t>
            </a:r>
            <a:r>
              <a:rPr lang="en-US" sz="4000" u="sng" dirty="0" smtClean="0">
                <a:solidFill>
                  <a:srgbClr val="0000FF"/>
                </a:solidFill>
                <a:ea typeface="MS PGothic" charset="0"/>
              </a:rPr>
              <a:t>gain electrons by sharing</a:t>
            </a:r>
          </a:p>
          <a:p>
            <a:pPr defTabSz="457200">
              <a:buFont typeface="Calibri" charset="0"/>
              <a:buChar char="•"/>
              <a:defRPr/>
            </a:pPr>
            <a:r>
              <a:rPr lang="en-US" sz="4000" dirty="0" smtClean="0">
                <a:ea typeface="MS PGothic" charset="0"/>
              </a:rPr>
              <a:t>By sharing electrons, </a:t>
            </a:r>
            <a:r>
              <a:rPr lang="en-US" sz="4000" u="sng" dirty="0" smtClean="0">
                <a:solidFill>
                  <a:srgbClr val="0000FF"/>
                </a:solidFill>
                <a:ea typeface="MS PGothic" charset="0"/>
              </a:rPr>
              <a:t>all atoms obtain a full valence level of 8 electrons (except for Hydrogen)</a:t>
            </a:r>
          </a:p>
          <a:p>
            <a:pPr defTabSz="457200">
              <a:buFont typeface="Calibri" charset="0"/>
              <a:buChar char="•"/>
              <a:defRPr/>
            </a:pPr>
            <a:r>
              <a:rPr lang="en-US" sz="4000" dirty="0" smtClean="0">
                <a:ea typeface="MS PGothic" charset="0"/>
              </a:rPr>
              <a:t>How many electrons does Hydrogen want for a full valence level?</a:t>
            </a:r>
            <a:endParaRPr lang="en-US" sz="4000" dirty="0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550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991600" cy="34290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/>
          </a:bodyPr>
          <a:lstStyle/>
          <a:p>
            <a:pPr>
              <a:buClr>
                <a:schemeClr val="tx1"/>
              </a:buClr>
              <a:buSzPct val="95000"/>
              <a:buFont typeface="Wingdings" charset="2"/>
              <a:buChar char="§"/>
            </a:pPr>
            <a:r>
              <a:rPr lang="en-US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Covalent compounds are also called </a:t>
            </a:r>
            <a:r>
              <a:rPr lang="en-US" sz="4000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molecules</a:t>
            </a:r>
          </a:p>
          <a:p>
            <a:pPr>
              <a:buClr>
                <a:schemeClr val="tx1"/>
              </a:buClr>
              <a:buSzPct val="95000"/>
              <a:buFont typeface="Wingdings" charset="2"/>
              <a:buChar char="§"/>
            </a:pPr>
            <a:r>
              <a:rPr 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molecule: 2 or more nonmetal atoms that are bonded using covalent bonds </a:t>
            </a:r>
          </a:p>
          <a:p>
            <a:pPr>
              <a:buClr>
                <a:schemeClr val="tx1"/>
              </a:buClr>
              <a:buSzPct val="95000"/>
              <a:buFont typeface="Wingdings" charset="2"/>
              <a:buChar char="§"/>
            </a:pPr>
            <a:r>
              <a:rPr 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H</a:t>
            </a:r>
            <a:r>
              <a:rPr lang="en-US" sz="4000" baseline="-25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0" indent="0">
              <a:buClr>
                <a:srgbClr val="FFFF00"/>
              </a:buClr>
              <a:buSzPct val="95000"/>
              <a:buFont typeface="Calibri" pitchFamily="34" charset="0"/>
              <a:buNone/>
            </a:pPr>
            <a:endParaRPr lang="en-US" sz="4000" dirty="0">
              <a:solidFill>
                <a:srgbClr val="008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Covalent Compounds</a:t>
            </a:r>
            <a:endParaRPr lang="en-US" dirty="0"/>
          </a:p>
        </p:txBody>
      </p:sp>
      <p:pic>
        <p:nvPicPr>
          <p:cNvPr id="1026" name="Picture 2" descr="http://1.bp.blogspot.com/-OlnUXIHKtDg/Teh5ekJUTjI/AAAAAAAAAD8/UIgoC2JK2PI/s1600/770px-Water-2D-fla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703753"/>
            <a:ext cx="3829050" cy="31242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practice problems at the bottom of your worksheet.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557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practice problems at the bottom of your worksheet.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895600"/>
            <a:ext cx="838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sz="3200" dirty="0" smtClean="0"/>
              <a:t>NO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= covalent                         e. MgBr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= ionic</a:t>
            </a:r>
          </a:p>
          <a:p>
            <a:pPr marL="342900" indent="-342900">
              <a:buAutoNum type="alphaLcPeriod"/>
            </a:pPr>
            <a:r>
              <a:rPr lang="en-US" sz="3200" dirty="0" err="1" smtClean="0"/>
              <a:t>NaCl</a:t>
            </a:r>
            <a:r>
              <a:rPr lang="en-US" sz="3200" dirty="0" smtClean="0"/>
              <a:t> = ionic                                f. PO</a:t>
            </a:r>
            <a:r>
              <a:rPr lang="en-US" sz="3200" baseline="-25000" dirty="0" smtClean="0"/>
              <a:t>4</a:t>
            </a:r>
            <a:r>
              <a:rPr lang="en-US" sz="3200" baseline="30000" dirty="0" smtClean="0"/>
              <a:t>3- </a:t>
            </a:r>
            <a:r>
              <a:rPr lang="en-US" sz="3200" dirty="0" smtClean="0"/>
              <a:t>= covalent</a:t>
            </a:r>
          </a:p>
          <a:p>
            <a:pPr marL="342900" indent="-342900">
              <a:buAutoNum type="alphaLcPeriod"/>
            </a:pPr>
            <a:r>
              <a:rPr lang="en-US" sz="3200" dirty="0" err="1" smtClean="0"/>
              <a:t>CaO</a:t>
            </a:r>
            <a:r>
              <a:rPr lang="en-US" sz="3200" dirty="0" smtClean="0"/>
              <a:t> = Ionic                                g.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 = covalent</a:t>
            </a:r>
          </a:p>
          <a:p>
            <a:pPr marL="342900" indent="-342900">
              <a:buAutoNum type="alphaLcPeriod"/>
            </a:pPr>
            <a:r>
              <a:rPr lang="en-US" sz="3200" dirty="0" err="1" smtClean="0"/>
              <a:t>CuZn</a:t>
            </a:r>
            <a:r>
              <a:rPr lang="en-US" sz="3200" dirty="0" smtClean="0"/>
              <a:t> = neither                          h. 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= covalent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87224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Covalent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Covalent compounds have low melting points and boiling points</a:t>
            </a:r>
          </a:p>
          <a:p>
            <a:pPr lvl="1"/>
            <a:r>
              <a:rPr lang="en-US" sz="3200" dirty="0" smtClean="0">
                <a:solidFill>
                  <a:srgbClr val="0000FF"/>
                </a:solidFill>
              </a:rPr>
              <a:t>Melting point of H</a:t>
            </a:r>
            <a:r>
              <a:rPr lang="en-US" sz="3200" baseline="-25000" dirty="0" smtClean="0">
                <a:solidFill>
                  <a:srgbClr val="0000FF"/>
                </a:solidFill>
              </a:rPr>
              <a:t>2</a:t>
            </a:r>
            <a:r>
              <a:rPr lang="en-US" sz="3200" dirty="0" smtClean="0">
                <a:solidFill>
                  <a:srgbClr val="0000FF"/>
                </a:solidFill>
              </a:rPr>
              <a:t>O = 0</a:t>
            </a:r>
            <a:r>
              <a:rPr lang="en-US" sz="3200" baseline="30000" dirty="0" smtClean="0">
                <a:solidFill>
                  <a:srgbClr val="0000FF"/>
                </a:solidFill>
              </a:rPr>
              <a:t>o</a:t>
            </a:r>
            <a:r>
              <a:rPr lang="en-US" sz="3200" dirty="0" smtClean="0">
                <a:solidFill>
                  <a:srgbClr val="0000FF"/>
                </a:solidFill>
              </a:rPr>
              <a:t>C</a:t>
            </a:r>
          </a:p>
          <a:p>
            <a:pPr lvl="1"/>
            <a:r>
              <a:rPr lang="en-US" sz="3200" dirty="0" smtClean="0">
                <a:solidFill>
                  <a:srgbClr val="0000FF"/>
                </a:solidFill>
              </a:rPr>
              <a:t>Boiling point of H</a:t>
            </a:r>
            <a:r>
              <a:rPr lang="en-US" sz="3200" baseline="-25000" dirty="0" smtClean="0">
                <a:solidFill>
                  <a:srgbClr val="0000FF"/>
                </a:solidFill>
              </a:rPr>
              <a:t>2</a:t>
            </a:r>
            <a:r>
              <a:rPr lang="en-US" sz="3200" dirty="0" smtClean="0">
                <a:solidFill>
                  <a:srgbClr val="0000FF"/>
                </a:solidFill>
              </a:rPr>
              <a:t>O = 100</a:t>
            </a:r>
            <a:r>
              <a:rPr lang="en-US" sz="3200" baseline="30000" dirty="0" smtClean="0">
                <a:solidFill>
                  <a:srgbClr val="0000FF"/>
                </a:solidFill>
              </a:rPr>
              <a:t>o</a:t>
            </a:r>
            <a:r>
              <a:rPr lang="en-US" sz="3200" dirty="0" smtClean="0">
                <a:solidFill>
                  <a:srgbClr val="0000FF"/>
                </a:solidFill>
              </a:rPr>
              <a:t>C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6400" y="4724400"/>
            <a:ext cx="3352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Remember: Table Salt (</a:t>
            </a:r>
            <a:r>
              <a:rPr lang="en-US" sz="2800" dirty="0" err="1" smtClean="0"/>
              <a:t>NaCl</a:t>
            </a:r>
            <a:r>
              <a:rPr lang="en-US" sz="2800" dirty="0" smtClean="0"/>
              <a:t>) had a melting point of 800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C!!!!!!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58942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Covalent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Covalent compounds are poor electrical conductors in ALL PHASES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62600" y="3962400"/>
            <a:ext cx="3276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Remember: Ionic Compounds are good conductors when dissolved in water or melted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9985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Covalent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If a covalent compound is solid, it is brittle and usually NOT malleable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275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4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6600" b="1">
                <a:latin typeface="Calibri" charset="0"/>
                <a:ea typeface="MS PGothic" charset="0"/>
              </a:rPr>
              <a:t>Announcements</a:t>
            </a:r>
          </a:p>
        </p:txBody>
      </p:sp>
      <p:sp>
        <p:nvSpPr>
          <p:cNvPr id="20482" name="Content Placeholder 5"/>
          <p:cNvSpPr>
            <a:spLocks noGrp="1"/>
          </p:cNvSpPr>
          <p:nvPr>
            <p:ph idx="4294967295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 defTabSz="457200">
              <a:defRPr/>
            </a:pPr>
            <a:r>
              <a:rPr lang="en-US" sz="3600" dirty="0">
                <a:latin typeface="Calibri" charset="0"/>
                <a:ea typeface="MS PGothic" charset="0"/>
              </a:rPr>
              <a:t>Tutoring this week</a:t>
            </a:r>
            <a:r>
              <a:rPr lang="en-US" sz="3600" dirty="0" smtClean="0">
                <a:latin typeface="Calibri" charset="0"/>
                <a:ea typeface="MS PGothic" charset="0"/>
              </a:rPr>
              <a:t>: WEDNESDAY and THURSDAY</a:t>
            </a:r>
          </a:p>
          <a:p>
            <a:pPr defTabSz="457200">
              <a:defRPr/>
            </a:pPr>
            <a:r>
              <a:rPr lang="en-US" sz="3600" dirty="0" smtClean="0">
                <a:latin typeface="Calibri" charset="0"/>
                <a:ea typeface="MS PGothic" charset="0"/>
              </a:rPr>
              <a:t>Quiz: NEXT week </a:t>
            </a:r>
            <a:r>
              <a:rPr lang="en-US" sz="3600" dirty="0" smtClean="0">
                <a:latin typeface="Calibri" charset="0"/>
                <a:ea typeface="MS PGothic" charset="0"/>
              </a:rPr>
              <a:t>TUESDAY</a:t>
            </a:r>
          </a:p>
          <a:p>
            <a:pPr marL="0" indent="0">
              <a:buNone/>
            </a:pPr>
            <a:endParaRPr lang="en-US" sz="3000" dirty="0">
              <a:latin typeface="Calibri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723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Covalent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Appearance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Due to the low melting points and boiling points covalent compounds can be found in all three phases: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Solid 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 ex</a:t>
            </a:r>
            <a:r>
              <a:rPr lang="en-US" smtClean="0">
                <a:solidFill>
                  <a:srgbClr val="0000FF"/>
                </a:solidFill>
                <a:sym typeface="Wingdings"/>
              </a:rPr>
              <a:t>: table 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sugar (C</a:t>
            </a:r>
            <a:r>
              <a:rPr lang="en-US" baseline="-25000" dirty="0" smtClean="0">
                <a:solidFill>
                  <a:srgbClr val="0000FF"/>
                </a:solidFill>
                <a:sym typeface="Wingdings"/>
              </a:rPr>
              <a:t>12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H</a:t>
            </a:r>
            <a:r>
              <a:rPr lang="en-US" baseline="-25000" dirty="0" smtClean="0">
                <a:solidFill>
                  <a:srgbClr val="0000FF"/>
                </a:solidFill>
                <a:sym typeface="Wingdings"/>
              </a:rPr>
              <a:t>22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O</a:t>
            </a:r>
            <a:r>
              <a:rPr lang="en-US" baseline="-25000" dirty="0" smtClean="0">
                <a:solidFill>
                  <a:srgbClr val="0000FF"/>
                </a:solidFill>
                <a:sym typeface="Wingdings"/>
              </a:rPr>
              <a:t>11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sym typeface="Wingdings"/>
              </a:rPr>
              <a:t>Liquid  ex: rubbing alcohol (C</a:t>
            </a:r>
            <a:r>
              <a:rPr lang="en-US" baseline="-25000" dirty="0" smtClean="0">
                <a:solidFill>
                  <a:srgbClr val="0000FF"/>
                </a:solidFill>
                <a:sym typeface="Wingdings"/>
              </a:rPr>
              <a:t>3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H</a:t>
            </a:r>
            <a:r>
              <a:rPr lang="en-US" baseline="-25000" dirty="0" smtClean="0">
                <a:solidFill>
                  <a:srgbClr val="0000FF"/>
                </a:solidFill>
                <a:sym typeface="Wingdings"/>
              </a:rPr>
              <a:t>8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O)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sym typeface="Wingdings"/>
              </a:rPr>
              <a:t>Gas  ex: carbon dioxide (CO</a:t>
            </a:r>
            <a:r>
              <a:rPr lang="en-US" baseline="-25000" dirty="0" smtClean="0">
                <a:solidFill>
                  <a:srgbClr val="0000FF"/>
                </a:solidFill>
                <a:sym typeface="Wingdings"/>
              </a:rPr>
              <a:t>2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)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674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practice problems 1-3 with your elbow partner. (1.5 minutes)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913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Multiple Bonds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3875" y="1295400"/>
            <a:ext cx="8086725" cy="5100638"/>
          </a:xfrm>
          <a:noFill/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3600" dirty="0" smtClean="0"/>
              <a:t>There are times that two atoms will share </a:t>
            </a:r>
            <a:r>
              <a:rPr lang="en-US" sz="3600" i="1" u="sng" dirty="0" smtClean="0"/>
              <a:t>more than</a:t>
            </a:r>
            <a:r>
              <a:rPr lang="en-US" sz="3600" i="1" dirty="0" smtClean="0"/>
              <a:t> </a:t>
            </a:r>
            <a:r>
              <a:rPr lang="en-US" sz="3600" i="1" u="sng" dirty="0" smtClean="0"/>
              <a:t>one pair</a:t>
            </a:r>
            <a:r>
              <a:rPr lang="en-US" sz="3600" dirty="0" smtClean="0"/>
              <a:t> of valence electrons.</a:t>
            </a:r>
          </a:p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rgbClr val="0000FF"/>
                </a:solidFill>
              </a:rPr>
              <a:t>A single bond is when atoms share </a:t>
            </a:r>
            <a:r>
              <a:rPr lang="en-US" sz="3600" i="1" u="sng" dirty="0" smtClean="0">
                <a:solidFill>
                  <a:srgbClr val="0000FF"/>
                </a:solidFill>
              </a:rPr>
              <a:t>one pair </a:t>
            </a:r>
            <a:r>
              <a:rPr lang="en-US" sz="3600" dirty="0" smtClean="0">
                <a:solidFill>
                  <a:srgbClr val="0000FF"/>
                </a:solidFill>
              </a:rPr>
              <a:t>of electrons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</a:rPr>
              <a:t>Example H</a:t>
            </a:r>
            <a:r>
              <a:rPr lang="en-US" baseline="-25000" dirty="0" smtClean="0">
                <a:solidFill>
                  <a:srgbClr val="0000FF"/>
                </a:solidFill>
              </a:rPr>
              <a:t>2</a:t>
            </a:r>
          </a:p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rgbClr val="0000FF"/>
                </a:solidFill>
              </a:rPr>
              <a:t>A double bond is when atoms share </a:t>
            </a:r>
            <a:r>
              <a:rPr lang="en-US" sz="3600" i="1" u="sng" dirty="0" smtClean="0">
                <a:solidFill>
                  <a:srgbClr val="0000FF"/>
                </a:solidFill>
              </a:rPr>
              <a:t>two pairs</a:t>
            </a:r>
            <a:r>
              <a:rPr lang="en-US" sz="3600" dirty="0" smtClean="0">
                <a:solidFill>
                  <a:srgbClr val="0000FF"/>
                </a:solidFill>
              </a:rPr>
              <a:t> of electrons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</a:rPr>
              <a:t>Example O</a:t>
            </a:r>
            <a:r>
              <a:rPr lang="en-US" baseline="-25000" dirty="0" smtClean="0">
                <a:solidFill>
                  <a:srgbClr val="0000FF"/>
                </a:solidFill>
              </a:rPr>
              <a:t>2</a:t>
            </a:r>
            <a:endParaRPr lang="en-US" dirty="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rgbClr val="0000FF"/>
                </a:solidFill>
              </a:rPr>
              <a:t>A triple bond is when atoms share </a:t>
            </a:r>
            <a:r>
              <a:rPr lang="en-US" sz="3600" i="1" u="sng" dirty="0" smtClean="0">
                <a:solidFill>
                  <a:srgbClr val="0000FF"/>
                </a:solidFill>
              </a:rPr>
              <a:t>three pairs</a:t>
            </a:r>
            <a:r>
              <a:rPr lang="en-US" sz="3600" dirty="0" smtClean="0">
                <a:solidFill>
                  <a:srgbClr val="0000FF"/>
                </a:solidFill>
              </a:rPr>
              <a:t> of electrons (6 total)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</a:rPr>
              <a:t>Example N</a:t>
            </a:r>
            <a:r>
              <a:rPr lang="en-US" baseline="-25000" dirty="0" smtClean="0">
                <a:solidFill>
                  <a:srgbClr val="0000FF"/>
                </a:solidFill>
              </a:rPr>
              <a:t>2</a:t>
            </a:r>
            <a:endParaRPr lang="en-US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Diatomic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A diatomic molecules are elements that are made up of two elements of the same type (they don’t want to be alone)</a:t>
            </a:r>
          </a:p>
          <a:p>
            <a:pPr lvl="1"/>
            <a:r>
              <a:rPr lang="en-US" sz="3200" dirty="0" smtClean="0">
                <a:solidFill>
                  <a:srgbClr val="0000FF"/>
                </a:solidFill>
              </a:rPr>
              <a:t>Example: O</a:t>
            </a:r>
            <a:r>
              <a:rPr lang="en-US" sz="3200" baseline="-25000" dirty="0">
                <a:solidFill>
                  <a:srgbClr val="0000FF"/>
                </a:solidFill>
              </a:rPr>
              <a:t>2</a:t>
            </a:r>
            <a:endParaRPr lang="en-US" sz="32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diatomic molecules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  <a:latin typeface="Times" pitchFamily="18" charset="0"/>
              </a:rPr>
              <a:t>Hydrogen (H</a:t>
            </a:r>
            <a:r>
              <a:rPr lang="en-US" baseline="-25000" dirty="0" smtClean="0">
                <a:solidFill>
                  <a:srgbClr val="0000FF"/>
                </a:solidFill>
                <a:latin typeface="Times" pitchFamily="18" charset="0"/>
              </a:rPr>
              <a:t>2</a:t>
            </a:r>
            <a:r>
              <a:rPr lang="en-US" dirty="0" smtClean="0">
                <a:solidFill>
                  <a:srgbClr val="0000FF"/>
                </a:solidFill>
                <a:latin typeface="Times" pitchFamily="18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  <a:latin typeface="Times" pitchFamily="18" charset="0"/>
              </a:rPr>
              <a:t>Nitrogen (N</a:t>
            </a:r>
            <a:r>
              <a:rPr lang="en-US" baseline="-25000" dirty="0" smtClean="0">
                <a:solidFill>
                  <a:srgbClr val="0000FF"/>
                </a:solidFill>
                <a:latin typeface="Times" pitchFamily="18" charset="0"/>
              </a:rPr>
              <a:t>2</a:t>
            </a:r>
            <a:r>
              <a:rPr lang="en-US" dirty="0" smtClean="0">
                <a:solidFill>
                  <a:srgbClr val="0000FF"/>
                </a:solidFill>
                <a:latin typeface="Times" pitchFamily="18" charset="0"/>
              </a:rPr>
              <a:t>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  <a:latin typeface="Times" pitchFamily="18" charset="0"/>
              </a:rPr>
              <a:t>Oxygen (O</a:t>
            </a:r>
            <a:r>
              <a:rPr lang="en-US" baseline="-25000" dirty="0" smtClean="0">
                <a:solidFill>
                  <a:srgbClr val="0000FF"/>
                </a:solidFill>
                <a:latin typeface="Times" pitchFamily="18" charset="0"/>
              </a:rPr>
              <a:t>2</a:t>
            </a:r>
            <a:r>
              <a:rPr lang="en-US" dirty="0" smtClean="0">
                <a:solidFill>
                  <a:srgbClr val="0000FF"/>
                </a:solidFill>
                <a:latin typeface="Times" pitchFamily="18" charset="0"/>
              </a:rPr>
              <a:t>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  <a:latin typeface="Times" pitchFamily="18" charset="0"/>
              </a:rPr>
              <a:t>Fluorine (F</a:t>
            </a:r>
            <a:r>
              <a:rPr lang="en-US" baseline="-25000" dirty="0" smtClean="0">
                <a:solidFill>
                  <a:srgbClr val="0000FF"/>
                </a:solidFill>
                <a:latin typeface="Times" pitchFamily="18" charset="0"/>
              </a:rPr>
              <a:t>2</a:t>
            </a:r>
            <a:r>
              <a:rPr lang="en-US" dirty="0" smtClean="0">
                <a:solidFill>
                  <a:srgbClr val="0000FF"/>
                </a:solidFill>
                <a:latin typeface="Times" pitchFamily="18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  <a:latin typeface="Times" pitchFamily="18" charset="0"/>
              </a:rPr>
              <a:t>Chlorine (Cl</a:t>
            </a:r>
            <a:r>
              <a:rPr lang="en-US" baseline="-25000" dirty="0" smtClean="0">
                <a:solidFill>
                  <a:srgbClr val="0000FF"/>
                </a:solidFill>
                <a:latin typeface="Times" pitchFamily="18" charset="0"/>
              </a:rPr>
              <a:t>2</a:t>
            </a:r>
            <a:r>
              <a:rPr lang="en-US" dirty="0" smtClean="0">
                <a:solidFill>
                  <a:srgbClr val="0000FF"/>
                </a:solidFill>
                <a:latin typeface="Times" pitchFamily="18" charset="0"/>
              </a:rPr>
              <a:t>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  <a:latin typeface="Times" pitchFamily="18" charset="0"/>
              </a:rPr>
              <a:t>Iodine (I</a:t>
            </a:r>
            <a:r>
              <a:rPr lang="en-US" baseline="-25000" dirty="0" smtClean="0">
                <a:solidFill>
                  <a:srgbClr val="0000FF"/>
                </a:solidFill>
                <a:latin typeface="Times" pitchFamily="18" charset="0"/>
              </a:rPr>
              <a:t>2</a:t>
            </a:r>
            <a:r>
              <a:rPr lang="en-US" dirty="0" smtClean="0">
                <a:solidFill>
                  <a:srgbClr val="0000FF"/>
                </a:solidFill>
                <a:latin typeface="Times" pitchFamily="18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  <a:latin typeface="Times" pitchFamily="18" charset="0"/>
              </a:rPr>
              <a:t>Bromine (Br</a:t>
            </a:r>
            <a:r>
              <a:rPr lang="en-US" baseline="-25000" dirty="0" smtClean="0">
                <a:solidFill>
                  <a:srgbClr val="0000FF"/>
                </a:solidFill>
                <a:latin typeface="Times" pitchFamily="18" charset="0"/>
              </a:rPr>
              <a:t>2</a:t>
            </a:r>
            <a:r>
              <a:rPr lang="en-US" dirty="0" smtClean="0">
                <a:solidFill>
                  <a:srgbClr val="0000FF"/>
                </a:solidFill>
                <a:latin typeface="Times" pitchFamily="18" charset="0"/>
              </a:rPr>
              <a:t>)</a:t>
            </a:r>
            <a:endParaRPr lang="en-US" dirty="0">
              <a:solidFill>
                <a:srgbClr val="0000FF"/>
              </a:solidFill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remember it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BrINClHOF</a:t>
            </a:r>
            <a:r>
              <a:rPr lang="en-US" dirty="0" smtClean="0">
                <a:solidFill>
                  <a:srgbClr val="0000FF"/>
                </a:solidFill>
              </a:rPr>
              <a:t>  (pronounced “</a:t>
            </a:r>
            <a:r>
              <a:rPr lang="en-US" dirty="0" err="1" smtClean="0">
                <a:solidFill>
                  <a:srgbClr val="0000FF"/>
                </a:solidFill>
              </a:rPr>
              <a:t>brinklehoff</a:t>
            </a:r>
            <a:r>
              <a:rPr lang="en-US" dirty="0" smtClean="0">
                <a:solidFill>
                  <a:srgbClr val="0000FF"/>
                </a:solidFill>
              </a:rPr>
              <a:t>”)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Or</a:t>
            </a:r>
          </a:p>
          <a:p>
            <a:r>
              <a:rPr lang="en-US" u="sng" dirty="0" smtClean="0">
                <a:solidFill>
                  <a:srgbClr val="0000FF"/>
                </a:solidFill>
              </a:rPr>
              <a:t>Cl</a:t>
            </a:r>
            <a:r>
              <a:rPr lang="en-US" dirty="0" smtClean="0">
                <a:solidFill>
                  <a:srgbClr val="0000FF"/>
                </a:solidFill>
              </a:rPr>
              <a:t>early </a:t>
            </a:r>
            <a:r>
              <a:rPr lang="en-US" u="sng" dirty="0" smtClean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ikki’s </a:t>
            </a:r>
            <a:r>
              <a:rPr lang="en-US" u="sng" dirty="0" smtClean="0">
                <a:solidFill>
                  <a:srgbClr val="0000FF"/>
                </a:solidFill>
              </a:rPr>
              <a:t>H</a:t>
            </a:r>
            <a:r>
              <a:rPr lang="en-US" dirty="0" smtClean="0">
                <a:solidFill>
                  <a:srgbClr val="0000FF"/>
                </a:solidFill>
              </a:rPr>
              <a:t>air </a:t>
            </a:r>
            <a:r>
              <a:rPr lang="en-US" u="sng" dirty="0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s </a:t>
            </a:r>
            <a:r>
              <a:rPr lang="en-US" u="sng" dirty="0" smtClean="0">
                <a:solidFill>
                  <a:srgbClr val="0000FF"/>
                </a:solidFill>
              </a:rPr>
              <a:t>O</a:t>
            </a:r>
            <a:r>
              <a:rPr lang="en-US" dirty="0" smtClean="0">
                <a:solidFill>
                  <a:srgbClr val="0000FF"/>
                </a:solidFill>
              </a:rPr>
              <a:t>n </a:t>
            </a:r>
            <a:r>
              <a:rPr lang="en-US" u="sng" dirty="0" err="1" smtClean="0">
                <a:solidFill>
                  <a:srgbClr val="0000FF"/>
                </a:solidFill>
              </a:rPr>
              <a:t>Fl</a:t>
            </a:r>
            <a:r>
              <a:rPr lang="en-US" dirty="0" err="1" smtClean="0">
                <a:solidFill>
                  <a:srgbClr val="0000FF"/>
                </a:solidFill>
              </a:rPr>
              <a:t>eek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u="sng" dirty="0" err="1" smtClean="0">
                <a:solidFill>
                  <a:srgbClr val="0000FF"/>
                </a:solidFill>
              </a:rPr>
              <a:t>Br</a:t>
            </a:r>
            <a:r>
              <a:rPr lang="en-US" dirty="0" err="1" smtClean="0">
                <a:solidFill>
                  <a:srgbClr val="0000FF"/>
                </a:solidFill>
              </a:rPr>
              <a:t>uh</a:t>
            </a:r>
            <a:r>
              <a:rPr lang="en-US" dirty="0" smtClean="0">
                <a:solidFill>
                  <a:srgbClr val="0000FF"/>
                </a:solidFill>
              </a:rPr>
              <a:t>!!!!</a:t>
            </a:r>
          </a:p>
          <a:p>
            <a:pPr marL="0" indent="0"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I also like to call them “The </a:t>
            </a:r>
            <a:r>
              <a:rPr lang="en-US" dirty="0"/>
              <a:t>S</a:t>
            </a:r>
            <a:r>
              <a:rPr lang="en-US" dirty="0" smtClean="0"/>
              <a:t>uspicious Seven” (they are SO suspicious, they are afraid to be alone!!!)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be asked to identify the 7 diatomic molecules on the quiz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4"/>
          <p:cNvSpPr>
            <a:spLocks noGrp="1"/>
          </p:cNvSpPr>
          <p:nvPr>
            <p:ph type="title"/>
          </p:nvPr>
        </p:nvSpPr>
        <p:spPr>
          <a:xfrm>
            <a:off x="457200" y="26988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  <a:ea typeface="MS PGothic" charset="0"/>
              </a:rPr>
              <a:t>Agenda</a:t>
            </a:r>
          </a:p>
        </p:txBody>
      </p:sp>
      <p:sp>
        <p:nvSpPr>
          <p:cNvPr id="20482" name="Content Placeholder 5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5257800"/>
          </a:xfrm>
        </p:spPr>
        <p:txBody>
          <a:bodyPr/>
          <a:lstStyle/>
          <a:p>
            <a:pPr eaLnBrk="1" hangingPunct="1"/>
            <a:r>
              <a:rPr lang="en-US" sz="4500" dirty="0">
                <a:latin typeface="Calibri" charset="0"/>
                <a:ea typeface="MS PGothic" charset="0"/>
              </a:rPr>
              <a:t>Catalyst/Announcements</a:t>
            </a:r>
          </a:p>
          <a:p>
            <a:pPr eaLnBrk="1" hangingPunct="1"/>
            <a:r>
              <a:rPr lang="en-US" sz="4500" dirty="0" smtClean="0">
                <a:latin typeface="Calibri" charset="0"/>
                <a:ea typeface="MS PGothic" charset="0"/>
              </a:rPr>
              <a:t>New Semester Items</a:t>
            </a:r>
            <a:endParaRPr lang="en-US" sz="4500" dirty="0">
              <a:latin typeface="Calibri" charset="0"/>
              <a:ea typeface="MS PGothic" charset="0"/>
            </a:endParaRPr>
          </a:p>
          <a:p>
            <a:pPr eaLnBrk="1" hangingPunct="1"/>
            <a:r>
              <a:rPr lang="en-US" sz="4500" dirty="0">
                <a:latin typeface="Calibri" charset="0"/>
                <a:ea typeface="MS PGothic" charset="0"/>
              </a:rPr>
              <a:t>Notes: </a:t>
            </a:r>
            <a:r>
              <a:rPr lang="en-US" sz="4500" dirty="0" smtClean="0">
                <a:latin typeface="Calibri" charset="0"/>
                <a:ea typeface="MS PGothic" charset="0"/>
              </a:rPr>
              <a:t>Covalent Bonds and Diatomic Molecules</a:t>
            </a:r>
            <a:endParaRPr lang="en-US" sz="4500" dirty="0">
              <a:latin typeface="Calibri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663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Semester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Use of popsicle sticks</a:t>
            </a:r>
          </a:p>
          <a:p>
            <a:r>
              <a:rPr lang="en-US" sz="3600" dirty="0" smtClean="0"/>
              <a:t>Volunteer for participation points</a:t>
            </a:r>
          </a:p>
          <a:p>
            <a:r>
              <a:rPr lang="en-US" sz="3600" dirty="0" smtClean="0"/>
              <a:t>Detentions for behavior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57365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the REVIEW question on your guided notes sheet with your elbow partner.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539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the Lewis Dot Structures for the atoms on your guided notes sheet.</a:t>
            </a:r>
          </a:p>
          <a:p>
            <a:r>
              <a:rPr lang="en-US" dirty="0" smtClean="0"/>
              <a:t>Answer the NEXT TWO questions below the Lewis Dot Structures with your elbow partner.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072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8435" name="Picture 2" descr="istockphoto_1199095_composition_notebook"/>
          <p:cNvPicPr>
            <a:picLocks noChangeAspect="1" noChangeArrowheads="1"/>
          </p:cNvPicPr>
          <p:nvPr/>
        </p:nvPicPr>
        <p:blipFill>
          <a:blip r:embed="rId2" cstate="print"/>
          <a:srcRect l="3419"/>
          <a:stretch>
            <a:fillRect/>
          </a:stretch>
        </p:blipFill>
        <p:spPr bwMode="auto">
          <a:xfrm>
            <a:off x="0" y="0"/>
            <a:ext cx="91440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itle 1"/>
          <p:cNvSpPr txBox="1">
            <a:spLocks/>
          </p:cNvSpPr>
          <p:nvPr/>
        </p:nvSpPr>
        <p:spPr bwMode="auto">
          <a:xfrm>
            <a:off x="4267200" y="685800"/>
            <a:ext cx="441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4000" b="1" u="sng" dirty="0" smtClean="0">
                <a:solidFill>
                  <a:srgbClr val="0000FF"/>
                </a:solidFill>
              </a:rPr>
              <a:t>Notes: Covalent bonds</a:t>
            </a:r>
            <a:endParaRPr lang="en-US" sz="4000" b="1" u="sng" dirty="0">
              <a:solidFill>
                <a:srgbClr val="0000FF"/>
              </a:solidFill>
            </a:endParaRPr>
          </a:p>
        </p:txBody>
      </p:sp>
      <p:sp>
        <p:nvSpPr>
          <p:cNvPr id="18437" name="TextBox 8"/>
          <p:cNvSpPr txBox="1">
            <a:spLocks noChangeArrowheads="1"/>
          </p:cNvSpPr>
          <p:nvPr/>
        </p:nvSpPr>
        <p:spPr bwMode="auto">
          <a:xfrm>
            <a:off x="7423150" y="5410200"/>
            <a:ext cx="12954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3800" b="1" dirty="0" smtClean="0">
                <a:solidFill>
                  <a:srgbClr val="0000FF"/>
                </a:solidFill>
              </a:rPr>
              <a:t>109</a:t>
            </a:r>
            <a:endParaRPr lang="en-US" sz="38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8382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fontScale="90000"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Remember… 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18288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/>
          </a:bodyPr>
          <a:lstStyle/>
          <a:p>
            <a:pPr marL="0" indent="0">
              <a:buClr>
                <a:srgbClr val="FFFF00"/>
              </a:buClr>
              <a:buSzPct val="95000"/>
              <a:buFont typeface="Calibri" pitchFamily="34" charset="0"/>
              <a:buNone/>
            </a:pPr>
            <a:r>
              <a:rPr lang="en-US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chemical bond: A force that holds two or more atoms together. </a:t>
            </a:r>
          </a:p>
          <a:p>
            <a:pPr marL="0" indent="0">
              <a:buClr>
                <a:srgbClr val="FFFF00"/>
              </a:buClr>
              <a:buSzPct val="95000"/>
              <a:buFont typeface="Calibri" pitchFamily="34" charset="0"/>
              <a:buNone/>
            </a:pPr>
            <a:endParaRPr lang="en-US" sz="4000" dirty="0" smtClean="0">
              <a:solidFill>
                <a:srgbClr val="008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5156" name="Text Box 4"/>
          <p:cNvSpPr txBox="1">
            <a:spLocks noChangeArrowheads="1"/>
          </p:cNvSpPr>
          <p:nvPr/>
        </p:nvSpPr>
        <p:spPr bwMode="auto">
          <a:xfrm>
            <a:off x="533400" y="2971800"/>
            <a:ext cx="8153400" cy="141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eaLnBrk="0" hangingPunct="0">
              <a:buSzPct val="75000"/>
              <a:buFont typeface="Wingdings" pitchFamily="2" charset="2"/>
              <a:buAutoNum type="arabicParenR"/>
            </a:pPr>
            <a:r>
              <a:rPr lang="en-US" sz="43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Ionic bonds</a:t>
            </a:r>
            <a:r>
              <a:rPr lang="en-US" sz="43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– </a:t>
            </a:r>
            <a:r>
              <a:rPr lang="en-US" sz="43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transfer</a:t>
            </a:r>
            <a:r>
              <a:rPr lang="en-US" sz="43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of electrons </a:t>
            </a:r>
            <a:r>
              <a:rPr lang="en-US" sz="43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example: </a:t>
            </a:r>
            <a:r>
              <a:rPr lang="en-US" sz="43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NaCl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6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3411</TotalTime>
  <Words>1230</Words>
  <Application>Microsoft Macintosh PowerPoint</Application>
  <PresentationFormat>On-screen Show (4:3)</PresentationFormat>
  <Paragraphs>194</Paragraphs>
  <Slides>36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Tuesday, February 3rd, 2015</vt:lpstr>
      <vt:lpstr>Tuesday, February 3rd, 2015</vt:lpstr>
      <vt:lpstr>Announcements</vt:lpstr>
      <vt:lpstr>Agenda</vt:lpstr>
      <vt:lpstr>New Semester Items</vt:lpstr>
      <vt:lpstr>To Do</vt:lpstr>
      <vt:lpstr>To Do</vt:lpstr>
      <vt:lpstr>PowerPoint Presentation</vt:lpstr>
      <vt:lpstr>Remember… </vt:lpstr>
      <vt:lpstr>Example: Covalent Bonding</vt:lpstr>
      <vt:lpstr>Example: Covalent Bonding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Covalent Compounds</vt:lpstr>
      <vt:lpstr>Covalent Compounds</vt:lpstr>
      <vt:lpstr>Covalent Compounds</vt:lpstr>
      <vt:lpstr>Covalent Compounds</vt:lpstr>
      <vt:lpstr>Practice</vt:lpstr>
      <vt:lpstr>Practice</vt:lpstr>
      <vt:lpstr>Properties of Covalent Compounds</vt:lpstr>
      <vt:lpstr>Properties of Covalent Compounds</vt:lpstr>
      <vt:lpstr>Properties of Covalent Compounds</vt:lpstr>
      <vt:lpstr>Properties of Covalent Compounds</vt:lpstr>
      <vt:lpstr>Practice</vt:lpstr>
      <vt:lpstr>Multiple Bonds</vt:lpstr>
      <vt:lpstr>Diatomic</vt:lpstr>
      <vt:lpstr>List of diatomic molecules </vt:lpstr>
      <vt:lpstr>How to remember it </vt:lpstr>
      <vt:lpstr>Quiz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1/30/15</dc:title>
  <dc:creator>Tony</dc:creator>
  <cp:lastModifiedBy>Leigha Ingham</cp:lastModifiedBy>
  <cp:revision>22</cp:revision>
  <dcterms:created xsi:type="dcterms:W3CDTF">2015-01-27T17:39:35Z</dcterms:created>
  <dcterms:modified xsi:type="dcterms:W3CDTF">2015-02-03T21:17:20Z</dcterms:modified>
</cp:coreProperties>
</file>