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81" r:id="rId2"/>
    <p:sldId id="282" r:id="rId3"/>
    <p:sldId id="283" r:id="rId4"/>
    <p:sldId id="270" r:id="rId5"/>
    <p:sldId id="271" r:id="rId6"/>
    <p:sldId id="272" r:id="rId7"/>
    <p:sldId id="273" r:id="rId8"/>
    <p:sldId id="274" r:id="rId9"/>
    <p:sldId id="275" r:id="rId10"/>
    <p:sldId id="257" r:id="rId11"/>
    <p:sldId id="258" r:id="rId12"/>
    <p:sldId id="259" r:id="rId13"/>
    <p:sldId id="260" r:id="rId14"/>
    <p:sldId id="261" r:id="rId15"/>
    <p:sldId id="263" r:id="rId16"/>
    <p:sldId id="264" r:id="rId17"/>
    <p:sldId id="262" r:id="rId18"/>
    <p:sldId id="276" r:id="rId19"/>
    <p:sldId id="277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7" d="100"/>
          <a:sy n="47" d="100"/>
        </p:scale>
        <p:origin x="-9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84717-16D3-504B-AD1E-6637FA733D11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345AD-3B52-C04B-9CD7-99E40AE69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957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Placeholder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ea typeface="ＭＳ Ｐゴシック" pitchFamily="5" charset="-128"/>
              <a:cs typeface="ＭＳ Ｐゴシック" pitchFamily="5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ea typeface="ＭＳ Ｐゴシック" pitchFamily="5" charset="-128"/>
              <a:cs typeface="ＭＳ Ｐゴシック" pitchFamily="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3343-E5FA-DE4A-8A66-ACA14EBE40E8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BE78-22A4-974F-ABF5-6717AC39F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277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3343-E5FA-DE4A-8A66-ACA14EBE40E8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BE78-22A4-974F-ABF5-6717AC39F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441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3343-E5FA-DE4A-8A66-ACA14EBE40E8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BE78-22A4-974F-ABF5-6717AC39F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525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3343-E5FA-DE4A-8A66-ACA14EBE40E8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BE78-22A4-974F-ABF5-6717AC39F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319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3343-E5FA-DE4A-8A66-ACA14EBE40E8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BE78-22A4-974F-ABF5-6717AC39F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32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3343-E5FA-DE4A-8A66-ACA14EBE40E8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BE78-22A4-974F-ABF5-6717AC39F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1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3343-E5FA-DE4A-8A66-ACA14EBE40E8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BE78-22A4-974F-ABF5-6717AC39F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95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3343-E5FA-DE4A-8A66-ACA14EBE40E8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BE78-22A4-974F-ABF5-6717AC39F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30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3343-E5FA-DE4A-8A66-ACA14EBE40E8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BE78-22A4-974F-ABF5-6717AC39F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3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3343-E5FA-DE4A-8A66-ACA14EBE40E8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BE78-22A4-974F-ABF5-6717AC39F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44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3343-E5FA-DE4A-8A66-ACA14EBE40E8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BE78-22A4-974F-ABF5-6717AC39F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958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D3343-E5FA-DE4A-8A66-ACA14EBE40E8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ABE78-22A4-974F-ABF5-6717AC39F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996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package" Target="../embeddings/Microsoft_Word_Document2.docx"/><Relationship Id="rId5" Type="http://schemas.openxmlformats.org/officeDocument/2006/relationships/image" Target="../media/image3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838200"/>
          </a:xfrm>
        </p:spPr>
        <p:txBody>
          <a:bodyPr/>
          <a:lstStyle/>
          <a:p>
            <a:pPr algn="ctr" eaLnBrk="1" hangingPunct="1"/>
            <a:r>
              <a:rPr lang="en-US" sz="4400" dirty="0">
                <a:latin typeface="Calibri" charset="0"/>
                <a:ea typeface="ＭＳ Ｐゴシック" charset="0"/>
                <a:cs typeface="MS PGothic" charset="0"/>
              </a:rPr>
              <a:t>Monday, October </a:t>
            </a:r>
            <a:r>
              <a:rPr lang="en-US" sz="4400" dirty="0" smtClean="0">
                <a:latin typeface="Calibri" charset="0"/>
                <a:ea typeface="ＭＳ Ｐゴシック" charset="0"/>
                <a:cs typeface="MS PGothic" charset="0"/>
              </a:rPr>
              <a:t>27</a:t>
            </a:r>
            <a:r>
              <a:rPr lang="en-US" sz="4400" baseline="30000" dirty="0" smtClean="0">
                <a:latin typeface="Calibri" charset="0"/>
                <a:ea typeface="ＭＳ Ｐゴシック" charset="0"/>
                <a:cs typeface="MS PGothic" charset="0"/>
              </a:rPr>
              <a:t>th</a:t>
            </a:r>
            <a:r>
              <a:rPr lang="en-US" sz="4400" dirty="0">
                <a:latin typeface="Calibri" charset="0"/>
                <a:ea typeface="ＭＳ Ｐゴシック" charset="0"/>
                <a:cs typeface="MS PGothic" charset="0"/>
              </a:rPr>
              <a:t>, 2014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3048000" y="762000"/>
            <a:ext cx="6400800" cy="577843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HW= Week 9 Agenda Problems; Textbook Reading(due Thurs)</a:t>
            </a:r>
            <a:endParaRPr lang="en-US" b="1" dirty="0">
              <a:solidFill>
                <a:srgbClr val="0000FF"/>
              </a:solidFill>
              <a:latin typeface="Calibri" charset="0"/>
              <a:ea typeface="MS PGothic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>
                <a:latin typeface="Calibri" charset="0"/>
                <a:ea typeface="MS PGothic" charset="0"/>
              </a:rPr>
              <a:t>Objective</a:t>
            </a:r>
            <a:r>
              <a:rPr lang="en-US" b="1" dirty="0">
                <a:latin typeface="Calibri" charset="0"/>
                <a:ea typeface="MS PGothic" charset="0"/>
              </a:rPr>
              <a:t>: </a:t>
            </a:r>
            <a:r>
              <a:rPr lang="en-US" dirty="0" smtClean="0">
                <a:latin typeface="Calibri" charset="0"/>
                <a:ea typeface="MS PGothic" charset="0"/>
              </a:rPr>
              <a:t>We will be able to set up single and double t-charts using a conversion factor to connect our given and desired units. </a:t>
            </a:r>
          </a:p>
          <a:p>
            <a:r>
              <a:rPr lang="en-US" b="1" dirty="0" smtClean="0">
                <a:latin typeface="Calibri" charset="0"/>
                <a:ea typeface="MS PGothic" charset="0"/>
              </a:rPr>
              <a:t>Catalyst</a:t>
            </a:r>
            <a:r>
              <a:rPr lang="en-US" b="1" dirty="0" smtClean="0"/>
              <a:t>:  </a:t>
            </a:r>
            <a:r>
              <a:rPr lang="en-US" b="1" dirty="0"/>
              <a:t>What is the dependent variable in this data set?  How do you know</a:t>
            </a:r>
            <a:r>
              <a:rPr lang="en-US" b="1" dirty="0" smtClean="0"/>
              <a:t>? </a:t>
            </a:r>
            <a:r>
              <a:rPr lang="en-US" b="1" dirty="0" smtClean="0">
                <a:solidFill>
                  <a:srgbClr val="FF0000"/>
                </a:solidFill>
              </a:rPr>
              <a:t>(use the data on the BACK of you catalyst chart to answer)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i="1" dirty="0" smtClean="0"/>
              <a:t>Standard</a:t>
            </a:r>
            <a:r>
              <a:rPr lang="en-US" i="1" dirty="0"/>
              <a:t>: IOD 202: Identify basic features of a table, graph, or diagram.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4339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13" y="914400"/>
            <a:ext cx="2884487" cy="3810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2000" b="1" u="sng">
                <a:latin typeface="Calibri" charset="0"/>
                <a:ea typeface="ＭＳ Ｐゴシック" charset="0"/>
                <a:cs typeface="MS PGothic" charset="0"/>
              </a:rPr>
              <a:t>Classroom expectations: 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Wear Kenwood ID.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Cell phones, music players,  and headphones are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Food is disposed of or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Dressed appropriately.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Notebook is out and you are ready for today</a:t>
            </a:r>
            <a:r>
              <a:rPr lang="ja-JP" altLang="en-US" sz="2000" b="1">
                <a:latin typeface="Calibri" charset="0"/>
                <a:ea typeface="ＭＳ Ｐゴシック" charset="0"/>
                <a:cs typeface="MS PGothic" charset="0"/>
              </a:rPr>
              <a:t>’</a:t>
            </a:r>
            <a:r>
              <a:rPr lang="en-US" altLang="ja-JP" sz="2000" b="1">
                <a:latin typeface="Calibri" charset="0"/>
                <a:ea typeface="ＭＳ Ｐゴシック" charset="0"/>
                <a:cs typeface="MS PGothic" charset="0"/>
              </a:rPr>
              <a:t>s class.</a:t>
            </a:r>
          </a:p>
          <a:p>
            <a:pPr eaLnBrk="1" hangingPunct="1"/>
            <a:endParaRPr lang="en-US">
              <a:latin typeface="Calibri" charset="0"/>
              <a:ea typeface="ＭＳ Ｐゴシック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113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**KEY POINT: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3366FF"/>
                </a:solidFill>
              </a:rPr>
              <a:t>To convert between units, we need to know the relationship between both our given and desired units. We call this relationship a </a:t>
            </a:r>
            <a:r>
              <a:rPr lang="en-US" sz="4400" u="sng" dirty="0" smtClean="0">
                <a:solidFill>
                  <a:srgbClr val="3366FF"/>
                </a:solidFill>
              </a:rPr>
              <a:t>conversion factor.</a:t>
            </a:r>
            <a:endParaRPr lang="en-US" sz="44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463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Notes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 conversion factor represents </a:t>
            </a:r>
            <a:r>
              <a:rPr lang="en-US" sz="4400" u="sng" dirty="0" smtClean="0">
                <a:solidFill>
                  <a:srgbClr val="3366FF"/>
                </a:solidFill>
              </a:rPr>
              <a:t>an equal quantity </a:t>
            </a:r>
            <a:r>
              <a:rPr lang="en-US" sz="4400" dirty="0" smtClean="0">
                <a:solidFill>
                  <a:srgbClr val="000000"/>
                </a:solidFill>
              </a:rPr>
              <a:t>so therefore, there should be an </a:t>
            </a:r>
            <a:r>
              <a:rPr lang="en-US" sz="4400" u="sng" dirty="0" smtClean="0">
                <a:solidFill>
                  <a:srgbClr val="3366FF"/>
                </a:solidFill>
              </a:rPr>
              <a:t>equal sign between both units. </a:t>
            </a:r>
            <a:endParaRPr lang="en-US" sz="4400" u="sng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514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Notes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3800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 smtClean="0"/>
              <a:t>For example: </a:t>
            </a:r>
            <a:br>
              <a:rPr lang="en-US" sz="4400" dirty="0" smtClean="0"/>
            </a:br>
            <a:r>
              <a:rPr lang="en-US" sz="4400" dirty="0" smtClean="0"/>
              <a:t>			</a:t>
            </a:r>
            <a:r>
              <a:rPr lang="en-US" sz="4400" dirty="0" smtClean="0">
                <a:solidFill>
                  <a:srgbClr val="3366FF"/>
                </a:solidFill>
              </a:rPr>
              <a:t>100 pennies = 1 dollar</a:t>
            </a:r>
          </a:p>
          <a:p>
            <a:endParaRPr lang="en-US" sz="4400" dirty="0">
              <a:solidFill>
                <a:srgbClr val="3366FF"/>
              </a:solidFill>
            </a:endParaRPr>
          </a:p>
          <a:p>
            <a:pPr marL="0" indent="0">
              <a:buNone/>
            </a:pPr>
            <a:endParaRPr lang="en-US" sz="4400" i="1" dirty="0" smtClean="0">
              <a:solidFill>
                <a:srgbClr val="3366FF"/>
              </a:solidFill>
            </a:endParaRPr>
          </a:p>
          <a:p>
            <a:pPr marL="0" indent="0">
              <a:buNone/>
            </a:pPr>
            <a:endParaRPr lang="en-US" sz="4400" i="1" dirty="0" smtClean="0">
              <a:solidFill>
                <a:srgbClr val="3366FF"/>
              </a:solidFill>
            </a:endParaRPr>
          </a:p>
          <a:p>
            <a:pPr marL="0" indent="0">
              <a:buNone/>
            </a:pPr>
            <a:r>
              <a:rPr lang="en-US" sz="4400" i="1" dirty="0" smtClean="0">
                <a:solidFill>
                  <a:srgbClr val="3366FF"/>
                </a:solidFill>
              </a:rPr>
              <a:t>This conversion factor works because it represents </a:t>
            </a:r>
            <a:r>
              <a:rPr lang="en-US" sz="4400" i="1" u="sng" dirty="0" smtClean="0">
                <a:solidFill>
                  <a:srgbClr val="3366FF"/>
                </a:solidFill>
              </a:rPr>
              <a:t>the same amount of money.</a:t>
            </a:r>
            <a:endParaRPr lang="en-US" sz="4400" i="1" u="sng" dirty="0">
              <a:solidFill>
                <a:srgbClr val="3366FF"/>
              </a:solidFill>
            </a:endParaRPr>
          </a:p>
        </p:txBody>
      </p:sp>
      <p:pic>
        <p:nvPicPr>
          <p:cNvPr id="5" name="Picture 4" descr="100-penni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903111" y="2681112"/>
            <a:ext cx="2534033" cy="1900524"/>
          </a:xfrm>
          <a:prstGeom prst="rect">
            <a:avLst/>
          </a:prstGeom>
        </p:spPr>
      </p:pic>
      <p:pic>
        <p:nvPicPr>
          <p:cNvPr id="4" name="Picture 3" descr="Onedolar2009seri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333" y="2921074"/>
            <a:ext cx="3132667" cy="1360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806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Notes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We can also write a conversion factor as </a:t>
            </a:r>
            <a:r>
              <a:rPr lang="en-US" sz="4400" u="sng" dirty="0" smtClean="0">
                <a:solidFill>
                  <a:srgbClr val="3366FF"/>
                </a:solidFill>
              </a:rPr>
              <a:t>a fraction.</a:t>
            </a:r>
            <a:r>
              <a:rPr lang="en-US" sz="4400" dirty="0" smtClean="0">
                <a:solidFill>
                  <a:srgbClr val="3366FF"/>
                </a:solidFill>
              </a:rPr>
              <a:t/>
            </a:r>
            <a:br>
              <a:rPr lang="en-US" sz="4400" dirty="0" smtClean="0">
                <a:solidFill>
                  <a:srgbClr val="3366FF"/>
                </a:solidFill>
              </a:rPr>
            </a:br>
            <a:endParaRPr lang="en-US" sz="4400" dirty="0" smtClean="0">
              <a:solidFill>
                <a:srgbClr val="3366FF"/>
              </a:solidFill>
            </a:endParaRPr>
          </a:p>
          <a:p>
            <a:pPr marL="0" indent="0">
              <a:buNone/>
            </a:pPr>
            <a:r>
              <a:rPr lang="en-US" sz="4400" b="1" dirty="0" smtClean="0">
                <a:solidFill>
                  <a:srgbClr val="000000"/>
                </a:solidFill>
              </a:rPr>
              <a:t>For example:</a:t>
            </a:r>
            <a:endParaRPr lang="en-US" sz="4400" b="1" dirty="0" smtClean="0"/>
          </a:p>
          <a:p>
            <a:pPr marL="0" indent="0">
              <a:buNone/>
            </a:pPr>
            <a:r>
              <a:rPr lang="en-US" sz="4400" dirty="0" smtClean="0">
                <a:solidFill>
                  <a:srgbClr val="3366FF"/>
                </a:solidFill>
              </a:rPr>
              <a:t>						</a:t>
            </a:r>
            <a:r>
              <a:rPr lang="en-US" sz="4400" u="sng" dirty="0" smtClean="0">
                <a:solidFill>
                  <a:srgbClr val="3366FF"/>
                </a:solidFill>
              </a:rPr>
              <a:t>100 dimes</a:t>
            </a:r>
          </a:p>
          <a:p>
            <a:pPr marL="0" indent="0">
              <a:buNone/>
            </a:pPr>
            <a:r>
              <a:rPr lang="en-US" sz="4400" dirty="0">
                <a:solidFill>
                  <a:srgbClr val="3366FF"/>
                </a:solidFill>
              </a:rPr>
              <a:t>	</a:t>
            </a:r>
            <a:r>
              <a:rPr lang="en-US" sz="4400" dirty="0" smtClean="0">
                <a:solidFill>
                  <a:srgbClr val="3366FF"/>
                </a:solidFill>
              </a:rPr>
              <a:t>					  1 dollar</a:t>
            </a:r>
            <a:r>
              <a:rPr lang="en-US" sz="4400" dirty="0" smtClean="0"/>
              <a:t>			</a:t>
            </a:r>
            <a:endParaRPr lang="en-US" sz="44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047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Practice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Same amount of money</a:t>
            </a:r>
            <a:br>
              <a:rPr lang="en-US" sz="4400" dirty="0" smtClean="0"/>
            </a:br>
            <a:r>
              <a:rPr lang="en-US" sz="4400" dirty="0" smtClean="0"/>
              <a:t>10 dimes = 1 dollar</a:t>
            </a:r>
            <a:br>
              <a:rPr lang="en-US" sz="4400" dirty="0" smtClean="0"/>
            </a:br>
            <a:r>
              <a:rPr lang="en-US" sz="4400" dirty="0" smtClean="0"/>
              <a:t>10 dimes/1 dollar</a:t>
            </a:r>
            <a:br>
              <a:rPr lang="en-US" sz="4400" dirty="0" smtClean="0"/>
            </a:b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2. Same amount of time</a:t>
            </a:r>
          </a:p>
          <a:p>
            <a:pPr marL="0" indent="0">
              <a:buNone/>
            </a:pPr>
            <a:r>
              <a:rPr lang="en-US" sz="4400" dirty="0"/>
              <a:t> </a:t>
            </a:r>
            <a:r>
              <a:rPr lang="en-US" sz="4400" dirty="0" smtClean="0"/>
              <a:t>    365 days = 1 year</a:t>
            </a:r>
          </a:p>
          <a:p>
            <a:pPr marL="0" indent="0">
              <a:buNone/>
            </a:pPr>
            <a:r>
              <a:rPr lang="en-US" sz="4400" dirty="0" smtClean="0"/>
              <a:t>     365 days/1 year		</a:t>
            </a:r>
            <a:endParaRPr lang="en-US" sz="44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522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Practice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dirty="0" smtClean="0"/>
              <a:t>3.   Same length</a:t>
            </a:r>
          </a:p>
          <a:p>
            <a:pPr marL="0" indent="0">
              <a:buNone/>
            </a:pPr>
            <a:r>
              <a:rPr lang="en-US" sz="4400" dirty="0" smtClean="0"/>
              <a:t>      1 foot = 12 inches	</a:t>
            </a:r>
          </a:p>
          <a:p>
            <a:pPr marL="0" indent="0">
              <a:buNone/>
            </a:pPr>
            <a:r>
              <a:rPr lang="en-US" sz="4400" dirty="0">
                <a:solidFill>
                  <a:srgbClr val="3366FF"/>
                </a:solidFill>
              </a:rPr>
              <a:t> </a:t>
            </a:r>
            <a:r>
              <a:rPr lang="en-US" sz="4400" dirty="0" smtClean="0">
                <a:solidFill>
                  <a:srgbClr val="3366FF"/>
                </a:solidFill>
              </a:rPr>
              <a:t> </a:t>
            </a:r>
            <a:r>
              <a:rPr lang="en-US" sz="4400" dirty="0" smtClean="0">
                <a:solidFill>
                  <a:srgbClr val="000000"/>
                </a:solidFill>
              </a:rPr>
              <a:t>    1 foot/12 inches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000000"/>
                </a:solidFill>
              </a:rPr>
              <a:t>4.   Same length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000000"/>
                </a:solidFill>
              </a:rPr>
              <a:t>      1 yard = 3 feet</a:t>
            </a:r>
          </a:p>
          <a:p>
            <a:pPr marL="0" indent="0">
              <a:buNone/>
            </a:pPr>
            <a:r>
              <a:rPr lang="en-US" sz="4400" dirty="0">
                <a:solidFill>
                  <a:srgbClr val="000000"/>
                </a:solidFill>
              </a:rPr>
              <a:t>	 </a:t>
            </a:r>
            <a:r>
              <a:rPr lang="en-US" sz="4400" dirty="0" smtClean="0">
                <a:solidFill>
                  <a:srgbClr val="000000"/>
                </a:solidFill>
              </a:rPr>
              <a:t> 1 yard/3 feet</a:t>
            </a:r>
          </a:p>
        </p:txBody>
      </p:sp>
    </p:spTree>
    <p:extLst>
      <p:ext uri="{BB962C8B-B14F-4D97-AF65-F5344CB8AC3E}">
        <p14:creationId xmlns:p14="http://schemas.microsoft.com/office/powerpoint/2010/main" val="26572120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Practice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dirty="0"/>
              <a:t>5</a:t>
            </a:r>
            <a:r>
              <a:rPr lang="en-US" sz="4400" dirty="0" smtClean="0"/>
              <a:t>.   Same amount of time</a:t>
            </a:r>
          </a:p>
          <a:p>
            <a:pPr marL="0" indent="0">
              <a:buNone/>
            </a:pPr>
            <a:r>
              <a:rPr lang="en-US" sz="4400" dirty="0" smtClean="0"/>
              <a:t>      60 seconds = 1 minutes	</a:t>
            </a:r>
          </a:p>
          <a:p>
            <a:pPr marL="0" indent="0">
              <a:buNone/>
            </a:pPr>
            <a:r>
              <a:rPr lang="en-US" sz="4400" dirty="0">
                <a:solidFill>
                  <a:srgbClr val="3366FF"/>
                </a:solidFill>
              </a:rPr>
              <a:t> </a:t>
            </a:r>
            <a:r>
              <a:rPr lang="en-US" sz="4400" dirty="0" smtClean="0">
                <a:solidFill>
                  <a:srgbClr val="3366FF"/>
                </a:solidFill>
              </a:rPr>
              <a:t> </a:t>
            </a:r>
            <a:r>
              <a:rPr lang="en-US" sz="4400" dirty="0" smtClean="0">
                <a:solidFill>
                  <a:srgbClr val="000000"/>
                </a:solidFill>
              </a:rPr>
              <a:t>    60 seconds/1 minute</a:t>
            </a:r>
          </a:p>
          <a:p>
            <a:pPr marL="0" indent="0">
              <a:buNone/>
            </a:pPr>
            <a:r>
              <a:rPr lang="en-US" sz="4400" dirty="0">
                <a:solidFill>
                  <a:srgbClr val="000000"/>
                </a:solidFill>
              </a:rPr>
              <a:t>6</a:t>
            </a:r>
            <a:r>
              <a:rPr lang="en-US" sz="4400" dirty="0" smtClean="0">
                <a:solidFill>
                  <a:srgbClr val="000000"/>
                </a:solidFill>
              </a:rPr>
              <a:t>.   Same amount of time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000000"/>
                </a:solidFill>
              </a:rPr>
              <a:t>      24 hours = 1 day</a:t>
            </a:r>
          </a:p>
          <a:p>
            <a:pPr marL="0" indent="0">
              <a:buNone/>
            </a:pPr>
            <a:r>
              <a:rPr lang="en-US" sz="4400" dirty="0">
                <a:solidFill>
                  <a:srgbClr val="000000"/>
                </a:solidFill>
              </a:rPr>
              <a:t>	 </a:t>
            </a:r>
            <a:r>
              <a:rPr lang="en-US" sz="4400" dirty="0" smtClean="0">
                <a:solidFill>
                  <a:srgbClr val="000000"/>
                </a:solidFill>
              </a:rPr>
              <a:t> 24  hours/1 day</a:t>
            </a:r>
          </a:p>
        </p:txBody>
      </p:sp>
    </p:spTree>
    <p:extLst>
      <p:ext uri="{BB962C8B-B14F-4D97-AF65-F5344CB8AC3E}">
        <p14:creationId xmlns:p14="http://schemas.microsoft.com/office/powerpoint/2010/main" val="16634153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Notes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rgbClr val="000000"/>
                </a:solidFill>
              </a:rPr>
              <a:t>We can use a structure called </a:t>
            </a:r>
            <a:r>
              <a:rPr lang="en-US" sz="4400" dirty="0" smtClean="0">
                <a:solidFill>
                  <a:srgbClr val="3366FF"/>
                </a:solidFill>
              </a:rPr>
              <a:t>a </a:t>
            </a:r>
            <a:r>
              <a:rPr lang="en-US" sz="4400" u="sng" dirty="0" smtClean="0">
                <a:solidFill>
                  <a:srgbClr val="3366FF"/>
                </a:solidFill>
              </a:rPr>
              <a:t>t –chart </a:t>
            </a:r>
            <a:r>
              <a:rPr lang="en-US" sz="4400" dirty="0" smtClean="0">
                <a:solidFill>
                  <a:srgbClr val="3366FF"/>
                </a:solidFill>
              </a:rPr>
              <a:t> </a:t>
            </a:r>
            <a:r>
              <a:rPr lang="en-US" sz="4400" dirty="0" smtClean="0">
                <a:solidFill>
                  <a:srgbClr val="000000"/>
                </a:solidFill>
              </a:rPr>
              <a:t>to help us </a:t>
            </a:r>
            <a:r>
              <a:rPr lang="en-US" sz="4400" u="sng" dirty="0" smtClean="0">
                <a:solidFill>
                  <a:srgbClr val="3366FF"/>
                </a:solidFill>
              </a:rPr>
              <a:t>convert units </a:t>
            </a:r>
            <a:r>
              <a:rPr lang="en-US" sz="4400" dirty="0" smtClean="0">
                <a:solidFill>
                  <a:srgbClr val="000000"/>
                </a:solidFill>
              </a:rPr>
              <a:t>using </a:t>
            </a:r>
            <a:r>
              <a:rPr lang="en-US" sz="4400" u="sng" dirty="0" smtClean="0">
                <a:solidFill>
                  <a:srgbClr val="3366FF"/>
                </a:solidFill>
              </a:rPr>
              <a:t>the correct conversion factors.</a:t>
            </a:r>
            <a:endParaRPr lang="en-US" sz="4400" dirty="0">
              <a:solidFill>
                <a:srgbClr val="3366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32435" y="3244334"/>
            <a:ext cx="6791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using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8913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Notes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400" b="1" dirty="0" smtClean="0"/>
              <a:t>To Set up the t-chart: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4400" dirty="0" smtClean="0">
                <a:solidFill>
                  <a:srgbClr val="0000FF"/>
                </a:solidFill>
              </a:rPr>
              <a:t>Underline your givens, circle your desired.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>
                <a:solidFill>
                  <a:srgbClr val="0000FF"/>
                </a:solidFill>
              </a:rPr>
              <a:t>Write the </a:t>
            </a:r>
            <a:r>
              <a:rPr lang="en-US" sz="4400" dirty="0">
                <a:solidFill>
                  <a:srgbClr val="0000FF"/>
                </a:solidFill>
              </a:rPr>
              <a:t>given </a:t>
            </a:r>
            <a:r>
              <a:rPr lang="en-US" sz="4400" dirty="0" smtClean="0">
                <a:solidFill>
                  <a:srgbClr val="0000FF"/>
                </a:solidFill>
              </a:rPr>
              <a:t>in the first box and </a:t>
            </a:r>
            <a:r>
              <a:rPr lang="en-US" sz="4400" dirty="0">
                <a:solidFill>
                  <a:srgbClr val="0000FF"/>
                </a:solidFill>
              </a:rPr>
              <a:t>desired </a:t>
            </a:r>
            <a:r>
              <a:rPr lang="en-US" sz="4400" dirty="0" smtClean="0">
                <a:solidFill>
                  <a:srgbClr val="0000FF"/>
                </a:solidFill>
              </a:rPr>
              <a:t>units at the end.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4400" dirty="0">
                <a:solidFill>
                  <a:srgbClr val="0000FF"/>
                </a:solidFill>
              </a:rPr>
              <a:t>Write in the conversion </a:t>
            </a:r>
            <a:r>
              <a:rPr lang="en-US" sz="4400" dirty="0" smtClean="0">
                <a:solidFill>
                  <a:srgbClr val="0000FF"/>
                </a:solidFill>
              </a:rPr>
              <a:t>factor so the given units will cancel and only desired units are left. </a:t>
            </a:r>
            <a:endParaRPr lang="en-US" sz="4400" dirty="0">
              <a:solidFill>
                <a:srgbClr val="0000FF"/>
              </a:solidFill>
            </a:endParaRPr>
          </a:p>
          <a:p>
            <a:pPr marL="0" lvl="0" indent="0">
              <a:buNone/>
            </a:pP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3413659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600" b="1" smtClean="0">
                <a:solidFill>
                  <a:srgbClr val="0000FF"/>
                </a:solidFill>
                <a:ea typeface="ＭＳ Ｐゴシック" pitchFamily="5" charset="-128"/>
                <a:cs typeface="ＭＳ Ｐゴシック" pitchFamily="5" charset="-128"/>
              </a:rPr>
              <a:t>Example</a:t>
            </a:r>
          </a:p>
        </p:txBody>
      </p:sp>
      <p:sp>
        <p:nvSpPr>
          <p:cNvPr id="206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400" dirty="0" smtClean="0">
                <a:solidFill>
                  <a:srgbClr val="0000FF"/>
                </a:solidFill>
                <a:ea typeface="ＭＳ Ｐゴシック" pitchFamily="5" charset="-128"/>
                <a:cs typeface="ＭＳ Ｐゴシック" pitchFamily="5" charset="-128"/>
              </a:rPr>
              <a:t>How many days are in 32 weeks?</a:t>
            </a:r>
          </a:p>
        </p:txBody>
      </p:sp>
      <p:graphicFrame>
        <p:nvGraphicFramePr>
          <p:cNvPr id="205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731778"/>
              </p:ext>
            </p:extLst>
          </p:nvPr>
        </p:nvGraphicFramePr>
        <p:xfrm>
          <a:off x="184150" y="3599138"/>
          <a:ext cx="8904288" cy="2525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4" imgW="7022842" imgH="1460446" progId="Word.Document.12">
                  <p:embed/>
                </p:oleObj>
              </mc:Choice>
              <mc:Fallback>
                <p:oleObj name="Document" r:id="rId4" imgW="7022842" imgH="1460446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50" y="3599138"/>
                        <a:ext cx="8904288" cy="2525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4"/>
          <p:cNvSpPr/>
          <p:nvPr/>
        </p:nvSpPr>
        <p:spPr>
          <a:xfrm>
            <a:off x="3167427" y="1600200"/>
            <a:ext cx="1559315" cy="939651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063" name="TextBox 5"/>
          <p:cNvSpPr txBox="1">
            <a:spLocks noChangeArrowheads="1"/>
          </p:cNvSpPr>
          <p:nvPr/>
        </p:nvSpPr>
        <p:spPr bwMode="auto">
          <a:xfrm>
            <a:off x="1133475" y="3659463"/>
            <a:ext cx="210026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000" dirty="0" smtClean="0">
                <a:solidFill>
                  <a:srgbClr val="0000FF"/>
                </a:solidFill>
                <a:latin typeface="Calibri" pitchFamily="5" charset="0"/>
              </a:rPr>
              <a:t>32 weeks</a:t>
            </a:r>
            <a:endParaRPr lang="en-US" sz="3000" dirty="0">
              <a:solidFill>
                <a:srgbClr val="0000FF"/>
              </a:solidFill>
              <a:latin typeface="Calibri" pitchFamily="5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048375" y="2318925"/>
            <a:ext cx="2101850" cy="0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65" name="TextBox 8"/>
          <p:cNvSpPr txBox="1">
            <a:spLocks noChangeArrowheads="1"/>
          </p:cNvSpPr>
          <p:nvPr/>
        </p:nvSpPr>
        <p:spPr bwMode="auto">
          <a:xfrm>
            <a:off x="1223963" y="5158063"/>
            <a:ext cx="21002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000" dirty="0" smtClean="0">
                <a:solidFill>
                  <a:srgbClr val="0000FF"/>
                </a:solidFill>
                <a:latin typeface="Calibri" pitchFamily="5" charset="0"/>
              </a:rPr>
              <a:t>days</a:t>
            </a:r>
            <a:endParaRPr lang="en-US" sz="3000" dirty="0">
              <a:solidFill>
                <a:srgbClr val="0000FF"/>
              </a:solidFill>
              <a:latin typeface="Calibri" pitchFamily="5" charset="0"/>
            </a:endParaRPr>
          </a:p>
        </p:txBody>
      </p:sp>
      <p:sp>
        <p:nvSpPr>
          <p:cNvPr id="2066" name="TextBox 9"/>
          <p:cNvSpPr txBox="1">
            <a:spLocks noChangeArrowheads="1"/>
          </p:cNvSpPr>
          <p:nvPr/>
        </p:nvSpPr>
        <p:spPr bwMode="auto">
          <a:xfrm>
            <a:off x="723481" y="4434163"/>
            <a:ext cx="281505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000" dirty="0" smtClean="0">
                <a:solidFill>
                  <a:srgbClr val="0000FF"/>
                </a:solidFill>
                <a:latin typeface="Calibri" pitchFamily="5" charset="0"/>
              </a:rPr>
              <a:t>7 days = 1 week</a:t>
            </a:r>
            <a:endParaRPr lang="en-US" sz="3000" baseline="30000" dirty="0">
              <a:solidFill>
                <a:srgbClr val="0000FF"/>
              </a:solidFill>
              <a:latin typeface="Calibri" pitchFamily="5" charset="0"/>
            </a:endParaRPr>
          </a:p>
        </p:txBody>
      </p:sp>
      <p:sp>
        <p:nvSpPr>
          <p:cNvPr id="2067" name="TextBox 10"/>
          <p:cNvSpPr txBox="1">
            <a:spLocks noChangeArrowheads="1"/>
          </p:cNvSpPr>
          <p:nvPr/>
        </p:nvSpPr>
        <p:spPr bwMode="auto">
          <a:xfrm>
            <a:off x="3948113" y="3418163"/>
            <a:ext cx="21002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dirty="0">
                <a:solidFill>
                  <a:srgbClr val="0000FF"/>
                </a:solidFill>
                <a:latin typeface="Calibri" pitchFamily="5" charset="0"/>
              </a:rPr>
              <a:t>Given: </a:t>
            </a:r>
          </a:p>
          <a:p>
            <a:pPr algn="ctr"/>
            <a:r>
              <a:rPr lang="en-US" sz="3000" dirty="0" smtClean="0">
                <a:solidFill>
                  <a:srgbClr val="0000FF"/>
                </a:solidFill>
                <a:latin typeface="Calibri" pitchFamily="5" charset="0"/>
              </a:rPr>
              <a:t>32 weeks</a:t>
            </a:r>
            <a:endParaRPr lang="en-US" sz="3000" dirty="0">
              <a:solidFill>
                <a:srgbClr val="0000FF"/>
              </a:solidFill>
              <a:latin typeface="Calibri" pitchFamily="5" charset="0"/>
            </a:endParaRPr>
          </a:p>
        </p:txBody>
      </p:sp>
      <p:sp>
        <p:nvSpPr>
          <p:cNvPr id="2068" name="TextBox 11"/>
          <p:cNvSpPr txBox="1">
            <a:spLocks noChangeArrowheads="1"/>
          </p:cNvSpPr>
          <p:nvPr/>
        </p:nvSpPr>
        <p:spPr bwMode="auto">
          <a:xfrm>
            <a:off x="5967413" y="3418163"/>
            <a:ext cx="3403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dirty="0">
                <a:solidFill>
                  <a:srgbClr val="0000FF"/>
                </a:solidFill>
                <a:latin typeface="Calibri" pitchFamily="5" charset="0"/>
              </a:rPr>
              <a:t>Conversion Factor: </a:t>
            </a:r>
          </a:p>
          <a:p>
            <a:pPr algn="ctr"/>
            <a:r>
              <a:rPr lang="en-US" sz="3000" dirty="0" smtClean="0">
                <a:solidFill>
                  <a:srgbClr val="0000FF"/>
                </a:solidFill>
                <a:latin typeface="Calibri" pitchFamily="5" charset="0"/>
              </a:rPr>
              <a:t>7 days</a:t>
            </a:r>
            <a:endParaRPr lang="en-US" sz="3000" dirty="0">
              <a:solidFill>
                <a:srgbClr val="0000FF"/>
              </a:solidFill>
              <a:latin typeface="Calibri" pitchFamily="5" charset="0"/>
            </a:endParaRPr>
          </a:p>
        </p:txBody>
      </p:sp>
      <p:sp>
        <p:nvSpPr>
          <p:cNvPr id="2069" name="TextBox 12"/>
          <p:cNvSpPr txBox="1">
            <a:spLocks noChangeArrowheads="1"/>
          </p:cNvSpPr>
          <p:nvPr/>
        </p:nvSpPr>
        <p:spPr bwMode="auto">
          <a:xfrm>
            <a:off x="6738938" y="4480200"/>
            <a:ext cx="21002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dirty="0" smtClean="0">
                <a:solidFill>
                  <a:srgbClr val="0000FF"/>
                </a:solidFill>
                <a:latin typeface="Calibri" pitchFamily="5" charset="0"/>
              </a:rPr>
              <a:t>1 week</a:t>
            </a:r>
            <a:endParaRPr lang="en-US" sz="3000" baseline="30000" dirty="0">
              <a:solidFill>
                <a:srgbClr val="0000FF"/>
              </a:solidFill>
              <a:latin typeface="Calibri" pitchFamily="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174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063" grpId="0"/>
      <p:bldP spid="2065" grpId="0"/>
      <p:bldP spid="2066" grpId="0"/>
      <p:bldP spid="2067" grpId="0"/>
      <p:bldP spid="2068" grpId="0"/>
      <p:bldP spid="206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Announcements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400" b="1" dirty="0" smtClean="0"/>
              <a:t>Homework: Week 9 Agenda; Textbook Reading (due Thurs)</a:t>
            </a:r>
          </a:p>
          <a:p>
            <a:r>
              <a:rPr lang="en-US" sz="4400" dirty="0" smtClean="0">
                <a:solidFill>
                  <a:srgbClr val="0000FF"/>
                </a:solidFill>
              </a:rPr>
              <a:t>Tutoring this week: Weds./Thurs.</a:t>
            </a:r>
          </a:p>
          <a:p>
            <a:r>
              <a:rPr lang="en-US" sz="4400" i="1" dirty="0" smtClean="0"/>
              <a:t>BRING A CALCULATOR EVERY DAY!!!</a:t>
            </a:r>
          </a:p>
          <a:p>
            <a:r>
              <a:rPr lang="en-US" sz="4400" dirty="0" smtClean="0"/>
              <a:t>QUIZ </a:t>
            </a:r>
            <a:r>
              <a:rPr lang="en-US" sz="4400" dirty="0" smtClean="0"/>
              <a:t>FRIDAY</a:t>
            </a:r>
          </a:p>
          <a:p>
            <a:r>
              <a:rPr lang="en-US" sz="4400" dirty="0" smtClean="0">
                <a:solidFill>
                  <a:srgbClr val="FF0000"/>
                </a:solidFill>
              </a:rPr>
              <a:t>Don’t forget about ELEMENTS QUIZ</a:t>
            </a:r>
            <a:endParaRPr lang="en-US" sz="4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538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Notes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400" b="1" dirty="0" smtClean="0"/>
              <a:t>Solving the T-Chart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4400" dirty="0" smtClean="0">
                <a:solidFill>
                  <a:srgbClr val="0000FF"/>
                </a:solidFill>
              </a:rPr>
              <a:t>If </a:t>
            </a:r>
            <a:r>
              <a:rPr lang="en-US" sz="4400" dirty="0">
                <a:solidFill>
                  <a:srgbClr val="0000FF"/>
                </a:solidFill>
              </a:rPr>
              <a:t>the </a:t>
            </a:r>
            <a:r>
              <a:rPr lang="en-US" sz="4400" dirty="0" smtClean="0">
                <a:solidFill>
                  <a:srgbClr val="0000FF"/>
                </a:solidFill>
              </a:rPr>
              <a:t>numbers are across from each other, </a:t>
            </a:r>
            <a:r>
              <a:rPr lang="en-US" sz="4400" dirty="0">
                <a:solidFill>
                  <a:srgbClr val="0000FF"/>
                </a:solidFill>
              </a:rPr>
              <a:t>then </a:t>
            </a:r>
            <a:r>
              <a:rPr lang="en-US" sz="4400" dirty="0" smtClean="0">
                <a:solidFill>
                  <a:srgbClr val="0000FF"/>
                </a:solidFill>
              </a:rPr>
              <a:t>multiply.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4400" dirty="0" smtClean="0">
                <a:solidFill>
                  <a:srgbClr val="0000FF"/>
                </a:solidFill>
              </a:rPr>
              <a:t>If </a:t>
            </a:r>
            <a:r>
              <a:rPr lang="en-US" sz="4400" dirty="0">
                <a:solidFill>
                  <a:srgbClr val="0000FF"/>
                </a:solidFill>
              </a:rPr>
              <a:t>the </a:t>
            </a:r>
            <a:r>
              <a:rPr lang="en-US" sz="4400" dirty="0" smtClean="0">
                <a:solidFill>
                  <a:srgbClr val="0000FF"/>
                </a:solidFill>
              </a:rPr>
              <a:t>numbers are on top of each other, divide</a:t>
            </a:r>
            <a:r>
              <a:rPr lang="en-US" sz="4400" dirty="0" smtClean="0"/>
              <a:t>.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4400" dirty="0" smtClean="0">
                <a:solidFill>
                  <a:srgbClr val="0000FF"/>
                </a:solidFill>
              </a:rPr>
              <a:t>Cancel </a:t>
            </a:r>
            <a:r>
              <a:rPr lang="en-US" sz="4400" dirty="0">
                <a:solidFill>
                  <a:srgbClr val="0000FF"/>
                </a:solidFill>
              </a:rPr>
              <a:t>out units and write the remaining unit with the answer.</a:t>
            </a:r>
          </a:p>
          <a:p>
            <a:pPr marL="742950" indent="-742950">
              <a:buFont typeface="+mj-lt"/>
              <a:buAutoNum type="arabicPeriod"/>
            </a:pPr>
            <a:endParaRPr lang="en-US" sz="4400" dirty="0">
              <a:solidFill>
                <a:srgbClr val="0000FF"/>
              </a:solidFill>
            </a:endParaRPr>
          </a:p>
          <a:p>
            <a:pPr marL="0" lvl="0" indent="0">
              <a:buNone/>
            </a:pP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1047685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600" b="1" smtClean="0">
                <a:solidFill>
                  <a:srgbClr val="0000FF"/>
                </a:solidFill>
                <a:ea typeface="ＭＳ Ｐゴシック" pitchFamily="5" charset="-128"/>
                <a:cs typeface="ＭＳ Ｐゴシック" pitchFamily="5" charset="-128"/>
              </a:rPr>
              <a:t>Example</a:t>
            </a:r>
          </a:p>
        </p:txBody>
      </p:sp>
      <p:sp>
        <p:nvSpPr>
          <p:cNvPr id="206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400" dirty="0" smtClean="0">
                <a:solidFill>
                  <a:srgbClr val="0000FF"/>
                </a:solidFill>
                <a:ea typeface="ＭＳ Ｐゴシック" pitchFamily="5" charset="-128"/>
                <a:cs typeface="ＭＳ Ｐゴシック" pitchFamily="5" charset="-128"/>
              </a:rPr>
              <a:t>How many days are in 32 weeks?</a:t>
            </a:r>
          </a:p>
        </p:txBody>
      </p:sp>
      <p:graphicFrame>
        <p:nvGraphicFramePr>
          <p:cNvPr id="205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9908898"/>
              </p:ext>
            </p:extLst>
          </p:nvPr>
        </p:nvGraphicFramePr>
        <p:xfrm>
          <a:off x="184150" y="3599138"/>
          <a:ext cx="8904288" cy="2525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Document" r:id="rId4" imgW="7022842" imgH="1460446" progId="Word.Document.12">
                  <p:embed/>
                </p:oleObj>
              </mc:Choice>
              <mc:Fallback>
                <p:oleObj name="Document" r:id="rId4" imgW="7022842" imgH="1460446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50" y="3599138"/>
                        <a:ext cx="8904288" cy="2525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4"/>
          <p:cNvSpPr/>
          <p:nvPr/>
        </p:nvSpPr>
        <p:spPr>
          <a:xfrm>
            <a:off x="3167427" y="1600200"/>
            <a:ext cx="1559315" cy="939651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063" name="TextBox 5"/>
          <p:cNvSpPr txBox="1">
            <a:spLocks noChangeArrowheads="1"/>
          </p:cNvSpPr>
          <p:nvPr/>
        </p:nvSpPr>
        <p:spPr bwMode="auto">
          <a:xfrm>
            <a:off x="1133475" y="3659463"/>
            <a:ext cx="210026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000" dirty="0" smtClean="0">
                <a:solidFill>
                  <a:srgbClr val="0000FF"/>
                </a:solidFill>
                <a:latin typeface="Calibri" pitchFamily="5" charset="0"/>
              </a:rPr>
              <a:t>32 weeks</a:t>
            </a:r>
            <a:endParaRPr lang="en-US" sz="3000" dirty="0">
              <a:solidFill>
                <a:srgbClr val="0000FF"/>
              </a:solidFill>
              <a:latin typeface="Calibri" pitchFamily="5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048375" y="2318925"/>
            <a:ext cx="2101850" cy="0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65" name="TextBox 8"/>
          <p:cNvSpPr txBox="1">
            <a:spLocks noChangeArrowheads="1"/>
          </p:cNvSpPr>
          <p:nvPr/>
        </p:nvSpPr>
        <p:spPr bwMode="auto">
          <a:xfrm>
            <a:off x="1223963" y="5158063"/>
            <a:ext cx="21002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000" dirty="0" smtClean="0">
                <a:solidFill>
                  <a:srgbClr val="0000FF"/>
                </a:solidFill>
                <a:latin typeface="Calibri" pitchFamily="5" charset="0"/>
              </a:rPr>
              <a:t>days</a:t>
            </a:r>
            <a:endParaRPr lang="en-US" sz="3000" dirty="0">
              <a:solidFill>
                <a:srgbClr val="0000FF"/>
              </a:solidFill>
              <a:latin typeface="Calibri" pitchFamily="5" charset="0"/>
            </a:endParaRPr>
          </a:p>
        </p:txBody>
      </p:sp>
      <p:sp>
        <p:nvSpPr>
          <p:cNvPr id="2066" name="TextBox 9"/>
          <p:cNvSpPr txBox="1">
            <a:spLocks noChangeArrowheads="1"/>
          </p:cNvSpPr>
          <p:nvPr/>
        </p:nvSpPr>
        <p:spPr bwMode="auto">
          <a:xfrm>
            <a:off x="723481" y="4434163"/>
            <a:ext cx="281505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000" dirty="0" smtClean="0">
                <a:solidFill>
                  <a:srgbClr val="0000FF"/>
                </a:solidFill>
                <a:latin typeface="Calibri" pitchFamily="5" charset="0"/>
              </a:rPr>
              <a:t>7 days = 1 week</a:t>
            </a:r>
            <a:endParaRPr lang="en-US" sz="3000" baseline="30000" dirty="0">
              <a:solidFill>
                <a:srgbClr val="0000FF"/>
              </a:solidFill>
              <a:latin typeface="Calibri" pitchFamily="5" charset="0"/>
            </a:endParaRPr>
          </a:p>
        </p:txBody>
      </p:sp>
      <p:sp>
        <p:nvSpPr>
          <p:cNvPr id="2067" name="TextBox 10"/>
          <p:cNvSpPr txBox="1">
            <a:spLocks noChangeArrowheads="1"/>
          </p:cNvSpPr>
          <p:nvPr/>
        </p:nvSpPr>
        <p:spPr bwMode="auto">
          <a:xfrm>
            <a:off x="3948113" y="3418163"/>
            <a:ext cx="21002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dirty="0">
                <a:solidFill>
                  <a:srgbClr val="0000FF"/>
                </a:solidFill>
                <a:latin typeface="Calibri" pitchFamily="5" charset="0"/>
              </a:rPr>
              <a:t>Given: </a:t>
            </a:r>
          </a:p>
          <a:p>
            <a:pPr algn="ctr"/>
            <a:r>
              <a:rPr lang="en-US" sz="3000" dirty="0" smtClean="0">
                <a:solidFill>
                  <a:srgbClr val="0000FF"/>
                </a:solidFill>
                <a:latin typeface="Calibri" pitchFamily="5" charset="0"/>
              </a:rPr>
              <a:t>32 weeks</a:t>
            </a:r>
            <a:endParaRPr lang="en-US" sz="3000" dirty="0">
              <a:solidFill>
                <a:srgbClr val="0000FF"/>
              </a:solidFill>
              <a:latin typeface="Calibri" pitchFamily="5" charset="0"/>
            </a:endParaRPr>
          </a:p>
        </p:txBody>
      </p:sp>
      <p:sp>
        <p:nvSpPr>
          <p:cNvPr id="2068" name="TextBox 11"/>
          <p:cNvSpPr txBox="1">
            <a:spLocks noChangeArrowheads="1"/>
          </p:cNvSpPr>
          <p:nvPr/>
        </p:nvSpPr>
        <p:spPr bwMode="auto">
          <a:xfrm>
            <a:off x="5967413" y="3418163"/>
            <a:ext cx="3403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dirty="0">
                <a:solidFill>
                  <a:srgbClr val="0000FF"/>
                </a:solidFill>
                <a:latin typeface="Calibri" pitchFamily="5" charset="0"/>
              </a:rPr>
              <a:t>Conversion Factor: </a:t>
            </a:r>
          </a:p>
          <a:p>
            <a:pPr algn="ctr"/>
            <a:r>
              <a:rPr lang="en-US" sz="3000" dirty="0" smtClean="0">
                <a:solidFill>
                  <a:srgbClr val="0000FF"/>
                </a:solidFill>
                <a:latin typeface="Calibri" pitchFamily="5" charset="0"/>
              </a:rPr>
              <a:t>7 days</a:t>
            </a:r>
            <a:endParaRPr lang="en-US" sz="3000" dirty="0">
              <a:solidFill>
                <a:srgbClr val="0000FF"/>
              </a:solidFill>
              <a:latin typeface="Calibri" pitchFamily="5" charset="0"/>
            </a:endParaRPr>
          </a:p>
        </p:txBody>
      </p:sp>
      <p:sp>
        <p:nvSpPr>
          <p:cNvPr id="2069" name="TextBox 12"/>
          <p:cNvSpPr txBox="1">
            <a:spLocks noChangeArrowheads="1"/>
          </p:cNvSpPr>
          <p:nvPr/>
        </p:nvSpPr>
        <p:spPr bwMode="auto">
          <a:xfrm>
            <a:off x="6738938" y="4480200"/>
            <a:ext cx="21002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dirty="0" smtClean="0">
                <a:solidFill>
                  <a:srgbClr val="0000FF"/>
                </a:solidFill>
                <a:latin typeface="Calibri" pitchFamily="5" charset="0"/>
              </a:rPr>
              <a:t>1 week</a:t>
            </a:r>
            <a:endParaRPr lang="en-US" sz="3000" baseline="30000" dirty="0">
              <a:solidFill>
                <a:srgbClr val="0000FF"/>
              </a:solidFill>
              <a:latin typeface="Calibri" pitchFamily="5" charset="0"/>
            </a:endParaRPr>
          </a:p>
        </p:txBody>
      </p:sp>
      <p:sp>
        <p:nvSpPr>
          <p:cNvPr id="2070" name="TextBox 13"/>
          <p:cNvSpPr txBox="1">
            <a:spLocks noChangeArrowheads="1"/>
          </p:cNvSpPr>
          <p:nvPr/>
        </p:nvSpPr>
        <p:spPr bwMode="auto">
          <a:xfrm>
            <a:off x="6999289" y="5169175"/>
            <a:ext cx="128055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dirty="0" smtClean="0">
                <a:solidFill>
                  <a:srgbClr val="0000FF"/>
                </a:solidFill>
                <a:latin typeface="Calibri" pitchFamily="5" charset="0"/>
              </a:rPr>
              <a:t>224</a:t>
            </a:r>
            <a:endParaRPr lang="en-US" sz="3000" dirty="0">
              <a:solidFill>
                <a:srgbClr val="0000FF"/>
              </a:solidFill>
              <a:latin typeface="Calibri" pitchFamily="5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897856" y="5157823"/>
            <a:ext cx="1308146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dirty="0" smtClean="0">
                <a:solidFill>
                  <a:srgbClr val="0000FF"/>
                </a:solidFill>
                <a:latin typeface="Calibri" pitchFamily="5" charset="0"/>
              </a:rPr>
              <a:t>days</a:t>
            </a:r>
            <a:endParaRPr lang="en-US" sz="3000" dirty="0">
              <a:solidFill>
                <a:srgbClr val="0000FF"/>
              </a:solidFill>
              <a:latin typeface="Calibri" pitchFamily="5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72643" y="3839606"/>
            <a:ext cx="47790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✕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06865" y="4025264"/>
            <a:ext cx="6261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÷</a:t>
            </a:r>
            <a:endParaRPr lang="en-US" sz="4400" dirty="0">
              <a:solidFill>
                <a:srgbClr val="FF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726742" y="4025264"/>
            <a:ext cx="1002192" cy="7694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7396760" y="4213461"/>
            <a:ext cx="1002192" cy="81601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0174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0" grpId="0"/>
      <p:bldP spid="14" grpId="0"/>
      <p:bldP spid="2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Practice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437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Table of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5333"/>
            <a:ext cx="8686800" cy="5444067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u="sng" dirty="0" smtClean="0"/>
              <a:t>Page                           Title                                  Date</a:t>
            </a:r>
          </a:p>
          <a:p>
            <a:pPr marL="514350" indent="-514350">
              <a:buFont typeface="Wingdings" charset="2"/>
              <a:buAutoNum type="arabicPlain" startAt="46"/>
              <a:defRPr/>
            </a:pPr>
            <a:r>
              <a:rPr lang="en-US" dirty="0" smtClean="0"/>
              <a:t>                Unit 2 Review                             10/21</a:t>
            </a:r>
          </a:p>
          <a:p>
            <a:pPr marL="514350" indent="-514350">
              <a:buFont typeface="Wingdings" charset="2"/>
              <a:buAutoNum type="arabicPlain" startAt="46"/>
              <a:defRPr/>
            </a:pPr>
            <a:r>
              <a:rPr lang="en-US" dirty="0"/>
              <a:t> </a:t>
            </a:r>
            <a:r>
              <a:rPr lang="en-US" dirty="0" smtClean="0"/>
              <a:t>             Week 8 Textbook Reading         10/22</a:t>
            </a:r>
          </a:p>
          <a:p>
            <a:pPr marL="514350" indent="-514350">
              <a:buFont typeface="Wingdings" charset="2"/>
              <a:buAutoNum type="arabicPlain" startAt="46"/>
              <a:defRPr/>
            </a:pPr>
            <a:r>
              <a:rPr lang="en-US" dirty="0"/>
              <a:t> </a:t>
            </a:r>
            <a:r>
              <a:rPr lang="en-US" dirty="0" smtClean="0"/>
              <a:t>            Reading: Atomic Theory              10/24</a:t>
            </a:r>
          </a:p>
          <a:p>
            <a:pPr marL="514350" indent="-514350">
              <a:buFont typeface="Wingdings" charset="2"/>
              <a:buAutoNum type="arabicPlain" startAt="46"/>
              <a:defRPr/>
            </a:pPr>
            <a:r>
              <a:rPr lang="en-US" dirty="0"/>
              <a:t> </a:t>
            </a:r>
            <a:r>
              <a:rPr lang="en-US" dirty="0" smtClean="0"/>
              <a:t>          Notes: Periodic Table Basics         10/</a:t>
            </a:r>
            <a:r>
              <a:rPr lang="en-US" dirty="0" smtClean="0"/>
              <a:t>24</a:t>
            </a:r>
          </a:p>
          <a:p>
            <a:pPr marL="514350" indent="-514350">
              <a:buFont typeface="Wingdings" charset="2"/>
              <a:buAutoNum type="arabicPlain" startAt="46"/>
              <a:defRPr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      Week 9 Catalyst Chart                    10/27</a:t>
            </a:r>
          </a:p>
          <a:p>
            <a:pPr marL="514350" indent="-514350">
              <a:buFont typeface="Wingdings" charset="2"/>
              <a:buAutoNum type="arabicPlain" startAt="46"/>
              <a:defRPr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           Week 9 Agenda                           10/27</a:t>
            </a:r>
          </a:p>
          <a:p>
            <a:pPr marL="514350" indent="-514350">
              <a:buFont typeface="Wingdings" charset="2"/>
              <a:buAutoNum type="arabicPlain" startAt="46"/>
              <a:defRPr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     Notes: Intro to the T-Chart             10/27</a:t>
            </a:r>
          </a:p>
          <a:p>
            <a:pPr marL="514350" indent="-514350">
              <a:buFont typeface="Wingdings" charset="2"/>
              <a:buAutoNum type="arabicPlain" startAt="46"/>
              <a:defRPr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        Week 9 Textbook Reading           10/27                                                </a:t>
            </a:r>
            <a:endParaRPr lang="en-US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546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Days Until the End of Quarter 1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5000" dirty="0"/>
              <a:t>8</a:t>
            </a:r>
            <a:endParaRPr lang="en-US" sz="25000" dirty="0" smtClean="0"/>
          </a:p>
        </p:txBody>
      </p:sp>
    </p:spTree>
    <p:extLst>
      <p:ext uri="{BB962C8B-B14F-4D97-AF65-F5344CB8AC3E}">
        <p14:creationId xmlns:p14="http://schemas.microsoft.com/office/powerpoint/2010/main" val="963322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Think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Read and answer questions 1 &amp; 2.</a:t>
            </a:r>
          </a:p>
        </p:txBody>
      </p:sp>
    </p:spTree>
    <p:extLst>
      <p:ext uri="{BB962C8B-B14F-4D97-AF65-F5344CB8AC3E}">
        <p14:creationId xmlns:p14="http://schemas.microsoft.com/office/powerpoint/2010/main" val="160876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Part 1: Using Our </a:t>
            </a:r>
            <a:r>
              <a:rPr lang="en-US" sz="6600" b="1" dirty="0" smtClean="0"/>
              <a:t>Method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1.)</a:t>
            </a:r>
          </a:p>
          <a:p>
            <a:pPr marL="0" indent="0">
              <a:buNone/>
            </a:pPr>
            <a:r>
              <a:rPr lang="en-US" sz="4400" dirty="0" smtClean="0"/>
              <a:t>a. days </a:t>
            </a:r>
            <a:r>
              <a:rPr lang="en-US" sz="4400" dirty="0" smtClean="0">
                <a:sym typeface="Wingdings"/>
              </a:rPr>
              <a:t> weeks</a:t>
            </a:r>
          </a:p>
          <a:p>
            <a:pPr marL="0" indent="0">
              <a:buNone/>
            </a:pPr>
            <a:r>
              <a:rPr lang="en-US" sz="4400" dirty="0" smtClean="0">
                <a:sym typeface="Wingdings"/>
              </a:rPr>
              <a:t>b. 7 days in 1 week</a:t>
            </a:r>
          </a:p>
          <a:p>
            <a:pPr marL="0" indent="0">
              <a:buNone/>
            </a:pP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2272400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Part 1: Using Our </a:t>
            </a:r>
            <a:r>
              <a:rPr lang="en-US" sz="6600" b="1" dirty="0" smtClean="0"/>
              <a:t>Method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Notes: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3366FF"/>
                </a:solidFill>
                <a:sym typeface="Wingdings"/>
              </a:rPr>
              <a:t>1 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3366FF"/>
                </a:solidFill>
                <a:sym typeface="Wingdings"/>
              </a:rPr>
              <a:t>b. 7 days in 1 week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3366FF"/>
                </a:solidFill>
                <a:sym typeface="Wingdings"/>
              </a:rPr>
              <a:t>	7 days/1 week</a:t>
            </a:r>
          </a:p>
          <a:p>
            <a:pPr marL="0" indent="0">
              <a:buNone/>
            </a:pP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200354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Part 1: Using Our </a:t>
            </a:r>
            <a:r>
              <a:rPr lang="en-US" sz="6600" b="1" dirty="0" smtClean="0"/>
              <a:t>Method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2.)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3366FF"/>
                </a:solidFill>
              </a:rPr>
              <a:t>a. weeks </a:t>
            </a:r>
            <a:r>
              <a:rPr lang="en-US" sz="4400" dirty="0" smtClean="0">
                <a:solidFill>
                  <a:srgbClr val="3366FF"/>
                </a:solidFill>
                <a:sym typeface="Wingdings"/>
              </a:rPr>
              <a:t> days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3366FF"/>
                </a:solidFill>
                <a:sym typeface="Wingdings"/>
              </a:rPr>
              <a:t>b. 1 week is equal to 7 days</a:t>
            </a:r>
          </a:p>
          <a:p>
            <a:pPr marL="0" indent="0">
              <a:buNone/>
            </a:pPr>
            <a:r>
              <a:rPr lang="en-US" sz="4400" dirty="0">
                <a:solidFill>
                  <a:srgbClr val="3366FF"/>
                </a:solidFill>
                <a:sym typeface="Wingdings"/>
              </a:rPr>
              <a:t>	</a:t>
            </a:r>
            <a:r>
              <a:rPr lang="en-US" sz="4400" dirty="0" smtClean="0">
                <a:solidFill>
                  <a:srgbClr val="3366FF"/>
                </a:solidFill>
                <a:sym typeface="Wingdings"/>
              </a:rPr>
              <a:t>	1 week/7 days</a:t>
            </a:r>
            <a:endParaRPr lang="en-US" sz="4400" dirty="0" smtClean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478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Part 1: Using Our Schema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Notes: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3366FF"/>
                </a:solidFill>
                <a:sym typeface="Wingdings"/>
              </a:rPr>
              <a:t>1 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3366FF"/>
                </a:solidFill>
                <a:sym typeface="Wingdings"/>
              </a:rPr>
              <a:t>b. 7 days in 1 week</a:t>
            </a:r>
          </a:p>
          <a:p>
            <a:pPr marL="0" indent="0">
              <a:buNone/>
            </a:pP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1685311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</TotalTime>
  <Words>611</Words>
  <Application>Microsoft Macintosh PowerPoint</Application>
  <PresentationFormat>On-screen Show (4:3)</PresentationFormat>
  <Paragraphs>121</Paragraphs>
  <Slides>22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Document</vt:lpstr>
      <vt:lpstr>Monday, October 27th, 2014</vt:lpstr>
      <vt:lpstr>Announcements</vt:lpstr>
      <vt:lpstr>Table of Contents</vt:lpstr>
      <vt:lpstr>Days Until the End of Quarter 1</vt:lpstr>
      <vt:lpstr>Think</vt:lpstr>
      <vt:lpstr>Part 1: Using Our Method</vt:lpstr>
      <vt:lpstr>Part 1: Using Our Method</vt:lpstr>
      <vt:lpstr>Part 1: Using Our Method</vt:lpstr>
      <vt:lpstr>Part 1: Using Our Schema</vt:lpstr>
      <vt:lpstr>**KEY POINT:</vt:lpstr>
      <vt:lpstr>Notes</vt:lpstr>
      <vt:lpstr>Notes</vt:lpstr>
      <vt:lpstr>Notes</vt:lpstr>
      <vt:lpstr>Practice</vt:lpstr>
      <vt:lpstr>Practice</vt:lpstr>
      <vt:lpstr>Practice</vt:lpstr>
      <vt:lpstr>Notes</vt:lpstr>
      <vt:lpstr>Notes</vt:lpstr>
      <vt:lpstr>Example</vt:lpstr>
      <vt:lpstr>Notes</vt:lpstr>
      <vt:lpstr>Example</vt:lpstr>
      <vt:lpstr>Practice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Beggs</dc:creator>
  <cp:lastModifiedBy>Leigha Ingham</cp:lastModifiedBy>
  <cp:revision>32</cp:revision>
  <dcterms:created xsi:type="dcterms:W3CDTF">2014-10-23T18:02:21Z</dcterms:created>
  <dcterms:modified xsi:type="dcterms:W3CDTF">2014-10-27T12:34:59Z</dcterms:modified>
</cp:coreProperties>
</file>