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sldIdLst>
    <p:sldId id="294" r:id="rId2"/>
    <p:sldId id="295" r:id="rId3"/>
    <p:sldId id="296" r:id="rId4"/>
    <p:sldId id="297" r:id="rId5"/>
    <p:sldId id="298" r:id="rId6"/>
    <p:sldId id="299" r:id="rId7"/>
    <p:sldId id="271" r:id="rId8"/>
    <p:sldId id="289" r:id="rId9"/>
    <p:sldId id="272" r:id="rId10"/>
    <p:sldId id="290" r:id="rId11"/>
    <p:sldId id="292" r:id="rId12"/>
    <p:sldId id="288" r:id="rId13"/>
    <p:sldId id="293" r:id="rId14"/>
    <p:sldId id="286" r:id="rId15"/>
    <p:sldId id="291" r:id="rId16"/>
    <p:sldId id="284" r:id="rId17"/>
    <p:sldId id="270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9" autoAdjust="0"/>
    <p:restoredTop sz="94660"/>
  </p:normalViewPr>
  <p:slideViewPr>
    <p:cSldViewPr>
      <p:cViewPr varScale="1">
        <p:scale>
          <a:sx n="45" d="100"/>
          <a:sy n="45" d="100"/>
        </p:scale>
        <p:origin x="-131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D21DCD7-02F1-4B71-A241-85EBF3698B2D}" type="datetimeFigureOut">
              <a:rPr lang="en-US"/>
              <a:pPr/>
              <a:t>10/29/14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1D6405-EF10-4F3C-A9EA-F1F5B57C56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0085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Placeholder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8055D2-8247-4884-A42B-285AEFB5DF66}" type="slidenum">
              <a:rPr lang="en-US"/>
              <a:pPr/>
              <a:t>10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Placeholder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C57B75-888B-42B7-8540-26C86D98BF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B0C0B8-D675-48E4-B3FB-C81F4EEF4B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2C591B-24A5-41C9-ABCF-0E7E9C279C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298CB0-F5A6-4C8E-BD73-9E38C7C092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7D2746-32A5-4450-AFFB-A05C3645C6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8768D0-5ECF-4CD0-A647-C884AABA77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1A2AFE-880B-4956-932C-8C4EFF74C2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C3BF84-77CE-41AD-8725-08EB554D51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554A71-6E46-4507-8C5F-22B7518E2F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127317-3C73-4A5C-B5C8-F3CD45F163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8AB7E6-D884-43F1-BF40-905C8260C1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E694656-78D9-48D8-84B9-592076689F6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838200"/>
          </a:xfrm>
        </p:spPr>
        <p:txBody>
          <a:bodyPr/>
          <a:lstStyle/>
          <a:p>
            <a:pPr algn="ctr" eaLnBrk="1" hangingPunct="1"/>
            <a:r>
              <a:rPr lang="en-US" sz="4400" dirty="0" smtClean="0">
                <a:latin typeface="Calibri" charset="0"/>
                <a:ea typeface="ＭＳ Ｐゴシック" charset="0"/>
                <a:cs typeface="MS PGothic" charset="0"/>
              </a:rPr>
              <a:t>Wednesday</a:t>
            </a:r>
            <a:r>
              <a:rPr lang="en-US" sz="4400" dirty="0" smtClean="0">
                <a:latin typeface="Calibri" charset="0"/>
                <a:ea typeface="ＭＳ Ｐゴシック" charset="0"/>
                <a:cs typeface="MS PGothic" charset="0"/>
              </a:rPr>
              <a:t>, </a:t>
            </a:r>
            <a:r>
              <a:rPr lang="en-US" sz="4400" dirty="0">
                <a:latin typeface="Calibri" charset="0"/>
                <a:ea typeface="ＭＳ Ｐゴシック" charset="0"/>
                <a:cs typeface="MS PGothic" charset="0"/>
              </a:rPr>
              <a:t>October </a:t>
            </a:r>
            <a:r>
              <a:rPr lang="en-US" sz="4400" dirty="0" smtClean="0">
                <a:latin typeface="Calibri" charset="0"/>
                <a:ea typeface="ＭＳ Ｐゴシック" charset="0"/>
                <a:cs typeface="MS PGothic" charset="0"/>
              </a:rPr>
              <a:t>29</a:t>
            </a:r>
            <a:r>
              <a:rPr lang="en-US" sz="4400" baseline="30000" dirty="0" smtClean="0">
                <a:latin typeface="Calibri" charset="0"/>
                <a:ea typeface="ＭＳ Ｐゴシック" charset="0"/>
                <a:cs typeface="MS PGothic" charset="0"/>
              </a:rPr>
              <a:t>th</a:t>
            </a:r>
            <a:r>
              <a:rPr lang="en-US" sz="4400" dirty="0">
                <a:latin typeface="Calibri" charset="0"/>
                <a:ea typeface="ＭＳ Ｐゴシック" charset="0"/>
                <a:cs typeface="MS PGothic" charset="0"/>
              </a:rPr>
              <a:t>, 2014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3048000" y="762000"/>
            <a:ext cx="6400800" cy="577843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HW= Week 9 Agenda Problems; Textbook Reading(due </a:t>
            </a:r>
            <a:r>
              <a:rPr lang="en-US" b="1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tomorrow</a:t>
            </a:r>
            <a:r>
              <a:rPr lang="en-US" b="1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)</a:t>
            </a:r>
            <a:endParaRPr lang="en-US" b="1" dirty="0">
              <a:solidFill>
                <a:srgbClr val="0000FF"/>
              </a:solidFill>
              <a:latin typeface="Calibri" charset="0"/>
              <a:ea typeface="MS PGothic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b="1" dirty="0" smtClean="0">
                <a:latin typeface="Calibri" charset="0"/>
                <a:ea typeface="MS PGothic" charset="0"/>
              </a:rPr>
              <a:t>Objective</a:t>
            </a:r>
            <a:r>
              <a:rPr lang="en-US" b="1" dirty="0">
                <a:latin typeface="Calibri" charset="0"/>
                <a:ea typeface="MS PGothic" charset="0"/>
              </a:rPr>
              <a:t>: </a:t>
            </a:r>
            <a:r>
              <a:rPr lang="en-US" b="1" dirty="0">
                <a:latin typeface="Calibri" pitchFamily="34" charset="0"/>
              </a:rPr>
              <a:t>: </a:t>
            </a:r>
            <a:r>
              <a:rPr lang="en-US" dirty="0">
                <a:latin typeface="Calibri" pitchFamily="34" charset="0"/>
              </a:rPr>
              <a:t>SWBAT convert between moles and grams using molar mass</a:t>
            </a:r>
            <a:r>
              <a:rPr lang="en-US" dirty="0" smtClean="0">
                <a:latin typeface="Calibri" pitchFamily="34" charset="0"/>
              </a:rPr>
              <a:t>.</a:t>
            </a:r>
            <a:endParaRPr lang="en-US" b="1" dirty="0" smtClean="0">
              <a:latin typeface="Calibri" charset="0"/>
              <a:ea typeface="MS PGothic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b="1" dirty="0" smtClean="0">
                <a:latin typeface="Calibri" charset="0"/>
                <a:ea typeface="MS PGothic" charset="0"/>
              </a:rPr>
              <a:t>Catalyst</a:t>
            </a:r>
            <a:r>
              <a:rPr lang="en-US" b="1" dirty="0" smtClean="0"/>
              <a:t>: </a:t>
            </a:r>
            <a:r>
              <a:rPr lang="en-US" dirty="0"/>
              <a:t>How many more fans attended the game on game 6 than game 7?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use the data on the BACK of your catalyst chart to answer)</a:t>
            </a:r>
          </a:p>
          <a:p>
            <a:pPr marL="0" indent="0">
              <a:buNone/>
            </a:pPr>
            <a:r>
              <a:rPr lang="en-US" i="1" dirty="0" smtClean="0"/>
              <a:t>Standard</a:t>
            </a:r>
            <a:r>
              <a:rPr lang="en-US" i="1" dirty="0"/>
              <a:t>: IOD 202: Identify basic features of a table, graph, or diagram.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4339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13" y="914400"/>
            <a:ext cx="2884487" cy="3810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2000" b="1" u="sng">
                <a:latin typeface="Calibri" charset="0"/>
                <a:ea typeface="ＭＳ Ｐゴシック" charset="0"/>
                <a:cs typeface="MS PGothic" charset="0"/>
              </a:rPr>
              <a:t>Classroom expectations: 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Wear Kenwood ID.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Cell phones, music players,  and headphones are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Food is disposed of or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Dressed appropriately.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Notebook is out and you are ready for today</a:t>
            </a:r>
            <a:r>
              <a:rPr lang="ja-JP" altLang="en-US" sz="2000" b="1">
                <a:latin typeface="Calibri" charset="0"/>
                <a:ea typeface="ＭＳ Ｐゴシック" charset="0"/>
                <a:cs typeface="MS PGothic" charset="0"/>
              </a:rPr>
              <a:t>’</a:t>
            </a:r>
            <a:r>
              <a:rPr lang="en-US" altLang="ja-JP" sz="2000" b="1">
                <a:latin typeface="Calibri" charset="0"/>
                <a:ea typeface="ＭＳ Ｐゴシック" charset="0"/>
                <a:cs typeface="MS PGothic" charset="0"/>
              </a:rPr>
              <a:t>s class.</a:t>
            </a:r>
          </a:p>
          <a:p>
            <a:pPr eaLnBrk="1" hangingPunct="1"/>
            <a:endParaRPr lang="en-US">
              <a:latin typeface="Calibri" charset="0"/>
              <a:ea typeface="ＭＳ Ｐゴシック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178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pitchFamily="34" charset="0"/>
              </a:rPr>
              <a:t>The Molar Mass and Number of Particles in One-Mole Quantities 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81000" y="2422525"/>
            <a:ext cx="795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Arial Narrow" pitchFamily="34" charset="0"/>
              </a:rPr>
              <a:t>Substance		Molar Mass	Number of Particles in One Mole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28600" y="3032125"/>
            <a:ext cx="8653463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Carbon (C)		     12.0 g	    </a:t>
            </a:r>
            <a:r>
              <a:rPr lang="en-US" sz="2000">
                <a:solidFill>
                  <a:schemeClr val="accent2"/>
                </a:solidFill>
              </a:rPr>
              <a:t>6.02 x 10</a:t>
            </a:r>
            <a:r>
              <a:rPr lang="en-US" sz="2000" baseline="30000">
                <a:solidFill>
                  <a:schemeClr val="accent2"/>
                </a:solidFill>
              </a:rPr>
              <a:t>23</a:t>
            </a:r>
            <a:r>
              <a:rPr lang="en-US" sz="2000"/>
              <a:t> C atoms</a:t>
            </a:r>
          </a:p>
          <a:p>
            <a:endParaRPr lang="en-US" sz="800"/>
          </a:p>
          <a:p>
            <a:r>
              <a:rPr lang="en-US" sz="2000"/>
              <a:t>Sodium (Na)		     23.0 g	    </a:t>
            </a:r>
            <a:r>
              <a:rPr lang="en-US" sz="2000">
                <a:solidFill>
                  <a:schemeClr val="accent2"/>
                </a:solidFill>
              </a:rPr>
              <a:t>6.02 x 10</a:t>
            </a:r>
            <a:r>
              <a:rPr lang="en-US" sz="2000" baseline="30000">
                <a:solidFill>
                  <a:schemeClr val="accent2"/>
                </a:solidFill>
              </a:rPr>
              <a:t>23</a:t>
            </a:r>
            <a:r>
              <a:rPr lang="en-US" sz="2000"/>
              <a:t> Na atoms</a:t>
            </a:r>
          </a:p>
          <a:p>
            <a:endParaRPr lang="en-US" sz="800"/>
          </a:p>
          <a:p>
            <a:r>
              <a:rPr lang="en-US" sz="2000"/>
              <a:t>Iron (Fe)		     55.9 g	    </a:t>
            </a:r>
            <a:r>
              <a:rPr lang="en-US" sz="2000">
                <a:solidFill>
                  <a:schemeClr val="accent2"/>
                </a:solidFill>
              </a:rPr>
              <a:t>6.02 x 10</a:t>
            </a:r>
            <a:r>
              <a:rPr lang="en-US" sz="2000" baseline="30000">
                <a:solidFill>
                  <a:schemeClr val="accent2"/>
                </a:solidFill>
              </a:rPr>
              <a:t>23</a:t>
            </a:r>
            <a:r>
              <a:rPr lang="en-US" sz="2000"/>
              <a:t> Fe atoms</a:t>
            </a:r>
          </a:p>
          <a:p>
            <a:endParaRPr lang="en-US" sz="800"/>
          </a:p>
          <a:p>
            <a:r>
              <a:rPr lang="en-US" sz="2000"/>
              <a:t>NaF (preventative 	     42.0 g	    </a:t>
            </a:r>
            <a:r>
              <a:rPr lang="en-US" sz="2000">
                <a:solidFill>
                  <a:schemeClr val="accent2"/>
                </a:solidFill>
              </a:rPr>
              <a:t>6.02 x 10</a:t>
            </a:r>
            <a:r>
              <a:rPr lang="en-US" sz="2000" baseline="30000">
                <a:solidFill>
                  <a:schemeClr val="accent2"/>
                </a:solidFill>
              </a:rPr>
              <a:t>23</a:t>
            </a:r>
            <a:r>
              <a:rPr lang="en-US" sz="2000"/>
              <a:t> NaF formula units</a:t>
            </a:r>
          </a:p>
          <a:p>
            <a:r>
              <a:rPr lang="en-US" sz="2000"/>
              <a:t>for dental cavities)</a:t>
            </a:r>
          </a:p>
          <a:p>
            <a:endParaRPr lang="en-US" sz="800"/>
          </a:p>
          <a:p>
            <a:r>
              <a:rPr lang="en-US" sz="2000"/>
              <a:t>CaCO</a:t>
            </a:r>
            <a:r>
              <a:rPr lang="en-US" sz="2000" baseline="-25000"/>
              <a:t>3</a:t>
            </a:r>
            <a:r>
              <a:rPr lang="en-US" sz="2000"/>
              <a:t> (antacid)	   100.1 g	    </a:t>
            </a:r>
            <a:r>
              <a:rPr lang="en-US" sz="2000">
                <a:solidFill>
                  <a:schemeClr val="accent2"/>
                </a:solidFill>
              </a:rPr>
              <a:t>6.02 x 10</a:t>
            </a:r>
            <a:r>
              <a:rPr lang="en-US" sz="2000" baseline="30000">
                <a:solidFill>
                  <a:schemeClr val="accent2"/>
                </a:solidFill>
              </a:rPr>
              <a:t>23</a:t>
            </a:r>
            <a:r>
              <a:rPr lang="en-US" sz="2000"/>
              <a:t> CaCO</a:t>
            </a:r>
            <a:r>
              <a:rPr lang="en-US" sz="2000" baseline="-25000"/>
              <a:t>3</a:t>
            </a:r>
            <a:r>
              <a:rPr lang="en-US" sz="2000"/>
              <a:t> formula units</a:t>
            </a:r>
          </a:p>
          <a:p>
            <a:endParaRPr lang="en-US" sz="800"/>
          </a:p>
          <a:p>
            <a:r>
              <a:rPr lang="en-US" sz="2000"/>
              <a:t>C</a:t>
            </a:r>
            <a:r>
              <a:rPr lang="en-US" sz="2000" baseline="-25000"/>
              <a:t>6</a:t>
            </a:r>
            <a:r>
              <a:rPr lang="en-US" sz="2000"/>
              <a:t>H</a:t>
            </a:r>
            <a:r>
              <a:rPr lang="en-US" sz="2000" baseline="-25000"/>
              <a:t>12</a:t>
            </a:r>
            <a:r>
              <a:rPr lang="en-US" sz="2000"/>
              <a:t>O</a:t>
            </a:r>
            <a:r>
              <a:rPr lang="en-US" sz="2000" baseline="-25000"/>
              <a:t>6</a:t>
            </a:r>
            <a:r>
              <a:rPr lang="en-US" sz="2000"/>
              <a:t> (glucose)	   180.0 g	    </a:t>
            </a:r>
            <a:r>
              <a:rPr lang="en-US" sz="2000">
                <a:solidFill>
                  <a:schemeClr val="accent2"/>
                </a:solidFill>
              </a:rPr>
              <a:t>6.02 x 10</a:t>
            </a:r>
            <a:r>
              <a:rPr lang="en-US" sz="2000" baseline="30000">
                <a:solidFill>
                  <a:schemeClr val="accent2"/>
                </a:solidFill>
              </a:rPr>
              <a:t>23</a:t>
            </a:r>
            <a:r>
              <a:rPr lang="en-US" sz="2000"/>
              <a:t> glucose molecules</a:t>
            </a:r>
          </a:p>
          <a:p>
            <a:endParaRPr lang="en-US" sz="800"/>
          </a:p>
          <a:p>
            <a:r>
              <a:rPr lang="en-US" sz="2000"/>
              <a:t>C</a:t>
            </a:r>
            <a:r>
              <a:rPr lang="en-US" sz="2000" baseline="-25000"/>
              <a:t>8</a:t>
            </a:r>
            <a:r>
              <a:rPr lang="en-US" sz="2000"/>
              <a:t>H</a:t>
            </a:r>
            <a:r>
              <a:rPr lang="en-US" sz="2000" baseline="-25000"/>
              <a:t>10</a:t>
            </a:r>
            <a:r>
              <a:rPr lang="en-US" sz="2000"/>
              <a:t>N</a:t>
            </a:r>
            <a:r>
              <a:rPr lang="en-US" sz="2000" baseline="-25000"/>
              <a:t>4</a:t>
            </a:r>
            <a:r>
              <a:rPr lang="en-US" sz="2000"/>
              <a:t>O</a:t>
            </a:r>
            <a:r>
              <a:rPr lang="en-US" sz="2000" baseline="-25000"/>
              <a:t>2</a:t>
            </a:r>
            <a:r>
              <a:rPr lang="en-US" sz="2000"/>
              <a:t> (caffeine)	   194.0 g	    </a:t>
            </a:r>
            <a:r>
              <a:rPr lang="en-US" sz="2000">
                <a:solidFill>
                  <a:schemeClr val="accent2"/>
                </a:solidFill>
              </a:rPr>
              <a:t>6.02 x 10</a:t>
            </a:r>
            <a:r>
              <a:rPr lang="en-US" sz="2000" baseline="30000">
                <a:solidFill>
                  <a:schemeClr val="accent2"/>
                </a:solidFill>
              </a:rPr>
              <a:t>23</a:t>
            </a:r>
            <a:r>
              <a:rPr lang="en-US" sz="2000"/>
              <a:t> caffeine molecules</a:t>
            </a: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152400" y="2895600"/>
            <a:ext cx="8534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4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324600"/>
            <a:ext cx="609600" cy="357188"/>
          </a:xfrm>
          <a:prstGeom prst="actionButtonBeginning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Whiteboard practice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2767548"/>
            <a:ext cx="1676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N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Na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Cl</a:t>
            </a:r>
            <a:endParaRPr lang="en-US" baseline="-25000" dirty="0" smtClean="0"/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NH</a:t>
            </a:r>
            <a:r>
              <a:rPr lang="en-US" baseline="-25000" dirty="0" smtClean="0"/>
              <a:t>3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95800" y="2819400"/>
            <a:ext cx="20573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 14.0 g/mol</a:t>
            </a:r>
          </a:p>
          <a:p>
            <a:endParaRPr lang="en-US" dirty="0" smtClean="0"/>
          </a:p>
          <a:p>
            <a:r>
              <a:rPr lang="en-US" dirty="0" smtClean="0"/>
              <a:t>=22.99 g/mol</a:t>
            </a:r>
          </a:p>
          <a:p>
            <a:endParaRPr lang="en-US" dirty="0" smtClean="0"/>
          </a:p>
          <a:p>
            <a:r>
              <a:rPr lang="en-US" dirty="0" smtClean="0"/>
              <a:t>= 35.45 g/mol</a:t>
            </a:r>
          </a:p>
          <a:p>
            <a:endParaRPr lang="en-US" dirty="0" smtClean="0"/>
          </a:p>
          <a:p>
            <a:r>
              <a:rPr lang="en-US" dirty="0" smtClean="0"/>
              <a:t>=18 g/mol</a:t>
            </a:r>
          </a:p>
          <a:p>
            <a:endParaRPr lang="en-US" dirty="0" smtClean="0"/>
          </a:p>
          <a:p>
            <a:r>
              <a:rPr lang="en-US" dirty="0" smtClean="0"/>
              <a:t>=17 g/mol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1676400"/>
            <a:ext cx="6277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 the periodic table to find the molar mass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Example or Whiteboard Practice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dirty="0" smtClean="0"/>
              <a:t>When looking at the problem FIRST do the following:</a:t>
            </a:r>
          </a:p>
          <a:p>
            <a:pPr lvl="1"/>
            <a:r>
              <a:rPr lang="en-US" u="sng" dirty="0" smtClean="0"/>
              <a:t>Underline</a:t>
            </a:r>
            <a:r>
              <a:rPr lang="en-US" dirty="0" smtClean="0"/>
              <a:t> the given value</a:t>
            </a:r>
          </a:p>
          <a:p>
            <a:pPr lvl="1"/>
            <a:r>
              <a:rPr lang="en-US" dirty="0" smtClean="0"/>
              <a:t>Circle the desired value</a:t>
            </a:r>
          </a:p>
          <a:p>
            <a:r>
              <a:rPr lang="en-US" dirty="0" smtClean="0"/>
              <a:t>Set up your T-Chart</a:t>
            </a:r>
          </a:p>
          <a:p>
            <a:r>
              <a:rPr lang="en-US" dirty="0" smtClean="0"/>
              <a:t>Cancel out units</a:t>
            </a:r>
          </a:p>
          <a:p>
            <a:r>
              <a:rPr lang="en-US" dirty="0" smtClean="0"/>
              <a:t>Circle your final answer and include YOUR UNITS!!!!</a:t>
            </a:r>
          </a:p>
        </p:txBody>
      </p:sp>
      <p:sp>
        <p:nvSpPr>
          <p:cNvPr id="40963" name="Oval 1"/>
          <p:cNvSpPr>
            <a:spLocks noChangeArrowheads="1"/>
          </p:cNvSpPr>
          <p:nvPr/>
        </p:nvSpPr>
        <p:spPr bwMode="auto">
          <a:xfrm>
            <a:off x="1524000" y="3581400"/>
            <a:ext cx="10668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smtClean="0"/>
              <a:t>Mole island</a:t>
            </a:r>
            <a:endParaRPr lang="en-US" dirty="0"/>
          </a:p>
        </p:txBody>
      </p: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762000" y="990600"/>
            <a:ext cx="7604125" cy="5221288"/>
            <a:chOff x="845" y="704"/>
            <a:chExt cx="4790" cy="3284"/>
          </a:xfrm>
        </p:grpSpPr>
        <p:sp>
          <p:nvSpPr>
            <p:cNvPr id="5" name="Text Box 9"/>
            <p:cNvSpPr txBox="1">
              <a:spLocks noChangeArrowheads="1"/>
            </p:cNvSpPr>
            <p:nvPr/>
          </p:nvSpPr>
          <p:spPr bwMode="auto">
            <a:xfrm>
              <a:off x="2898" y="3432"/>
              <a:ext cx="2737" cy="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400" b="0">
                  <a:ea typeface="Times New Roman" pitchFamily="18" charset="0"/>
                  <a:cs typeface="Arial" charset="0"/>
                </a:rPr>
                <a:t>1 mol = 6.02 x 10</a:t>
              </a:r>
              <a:r>
                <a:rPr lang="en-US" sz="2400" b="0" baseline="30000">
                  <a:ea typeface="Times New Roman" pitchFamily="18" charset="0"/>
                  <a:cs typeface="Arial" charset="0"/>
                </a:rPr>
                <a:t>23</a:t>
              </a:r>
              <a:r>
                <a:rPr lang="en-US" sz="2400" b="0">
                  <a:ea typeface="Times New Roman" pitchFamily="18" charset="0"/>
                  <a:cs typeface="Arial" charset="0"/>
                </a:rPr>
                <a:t> particles</a:t>
              </a:r>
            </a:p>
          </p:txBody>
        </p:sp>
        <p:sp>
          <p:nvSpPr>
            <p:cNvPr id="6" name="Oval 11"/>
            <p:cNvSpPr>
              <a:spLocks noChangeArrowheads="1"/>
            </p:cNvSpPr>
            <p:nvPr/>
          </p:nvSpPr>
          <p:spPr bwMode="auto">
            <a:xfrm>
              <a:off x="845" y="704"/>
              <a:ext cx="1101" cy="1097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Oval 12"/>
            <p:cNvSpPr>
              <a:spLocks noChangeArrowheads="1"/>
            </p:cNvSpPr>
            <p:nvPr/>
          </p:nvSpPr>
          <p:spPr bwMode="auto">
            <a:xfrm>
              <a:off x="912" y="3023"/>
              <a:ext cx="967" cy="965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Oval 13"/>
            <p:cNvSpPr>
              <a:spLocks noChangeArrowheads="1"/>
            </p:cNvSpPr>
            <p:nvPr/>
          </p:nvSpPr>
          <p:spPr bwMode="auto">
            <a:xfrm>
              <a:off x="3573" y="1817"/>
              <a:ext cx="1130" cy="1125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4"/>
            <p:cNvSpPr>
              <a:spLocks/>
            </p:cNvSpPr>
            <p:nvPr/>
          </p:nvSpPr>
          <p:spPr bwMode="auto">
            <a:xfrm>
              <a:off x="1840" y="2616"/>
              <a:ext cx="1773" cy="718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5"/>
            <p:cNvSpPr>
              <a:spLocks/>
            </p:cNvSpPr>
            <p:nvPr/>
          </p:nvSpPr>
          <p:spPr bwMode="auto">
            <a:xfrm>
              <a:off x="1899" y="1467"/>
              <a:ext cx="1727" cy="7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4" y="739"/>
                </a:cxn>
              </a:cxnLst>
              <a:rect l="0" t="0" r="r" b="b"/>
              <a:pathLst>
                <a:path w="1804" h="739">
                  <a:moveTo>
                    <a:pt x="0" y="0"/>
                  </a:moveTo>
                  <a:lnTo>
                    <a:pt x="1804" y="739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Text Box 16"/>
            <p:cNvSpPr txBox="1">
              <a:spLocks noChangeArrowheads="1"/>
            </p:cNvSpPr>
            <p:nvPr/>
          </p:nvSpPr>
          <p:spPr bwMode="auto">
            <a:xfrm>
              <a:off x="3655" y="2109"/>
              <a:ext cx="967" cy="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>
                  <a:solidFill>
                    <a:schemeClr val="tx1"/>
                  </a:solidFill>
                </a:rPr>
                <a:t>MOLE</a:t>
              </a:r>
            </a:p>
            <a:p>
              <a:r>
                <a:rPr lang="en-US">
                  <a:solidFill>
                    <a:schemeClr val="tx1"/>
                  </a:solidFill>
                </a:rPr>
                <a:t>(mol)</a:t>
              </a:r>
            </a:p>
          </p:txBody>
        </p:sp>
        <p:sp>
          <p:nvSpPr>
            <p:cNvPr id="12" name="Text Box 17"/>
            <p:cNvSpPr txBox="1">
              <a:spLocks noChangeArrowheads="1"/>
            </p:cNvSpPr>
            <p:nvPr/>
          </p:nvSpPr>
          <p:spPr bwMode="auto">
            <a:xfrm>
              <a:off x="912" y="1018"/>
              <a:ext cx="968" cy="6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400">
                  <a:solidFill>
                    <a:schemeClr val="tx1"/>
                  </a:solidFill>
                </a:rPr>
                <a:t>Mass</a:t>
              </a:r>
            </a:p>
            <a:p>
              <a:r>
                <a:rPr lang="en-US" sz="2400">
                  <a:solidFill>
                    <a:schemeClr val="tx1"/>
                  </a:solidFill>
                </a:rPr>
                <a:t>(g)</a:t>
              </a:r>
            </a:p>
          </p:txBody>
        </p:sp>
        <p:sp>
          <p:nvSpPr>
            <p:cNvPr id="13" name="Text Box 18"/>
            <p:cNvSpPr txBox="1">
              <a:spLocks noChangeArrowheads="1"/>
            </p:cNvSpPr>
            <p:nvPr/>
          </p:nvSpPr>
          <p:spPr bwMode="auto">
            <a:xfrm>
              <a:off x="912" y="3245"/>
              <a:ext cx="968" cy="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400">
                  <a:solidFill>
                    <a:schemeClr val="tx1"/>
                  </a:solidFill>
                </a:rPr>
                <a:t>Particle</a:t>
              </a:r>
            </a:p>
            <a:p>
              <a:r>
                <a:rPr lang="en-US" sz="2400">
                  <a:solidFill>
                    <a:schemeClr val="tx1"/>
                  </a:solidFill>
                </a:rPr>
                <a:t>(atoms)</a:t>
              </a:r>
            </a:p>
          </p:txBody>
        </p:sp>
        <p:sp>
          <p:nvSpPr>
            <p:cNvPr id="14" name="Text Box 19"/>
            <p:cNvSpPr txBox="1">
              <a:spLocks noChangeArrowheads="1"/>
            </p:cNvSpPr>
            <p:nvPr/>
          </p:nvSpPr>
          <p:spPr bwMode="auto">
            <a:xfrm>
              <a:off x="2283" y="1033"/>
              <a:ext cx="2592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400" b="0"/>
                <a:t>1 mol = molar mass (in g)</a:t>
              </a:r>
              <a:endParaRPr lang="en-US" sz="2400"/>
            </a:p>
          </p:txBody>
        </p:sp>
        <p:sp>
          <p:nvSpPr>
            <p:cNvPr id="15" name="Freeform 20"/>
            <p:cNvSpPr>
              <a:spLocks/>
            </p:cNvSpPr>
            <p:nvPr/>
          </p:nvSpPr>
          <p:spPr bwMode="auto">
            <a:xfrm>
              <a:off x="2662" y="1331"/>
              <a:ext cx="499" cy="436"/>
            </a:xfrm>
            <a:custGeom>
              <a:avLst/>
              <a:gdLst/>
              <a:ahLst/>
              <a:cxnLst>
                <a:cxn ang="0">
                  <a:pos x="1114" y="0"/>
                </a:cxn>
                <a:cxn ang="0">
                  <a:pos x="0" y="976"/>
                </a:cxn>
              </a:cxnLst>
              <a:rect l="0" t="0" r="r" b="b"/>
              <a:pathLst>
                <a:path w="1114" h="976">
                  <a:moveTo>
                    <a:pt x="1114" y="0"/>
                  </a:moveTo>
                  <a:lnTo>
                    <a:pt x="0" y="976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 type="none" w="med" len="med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1"/>
            <p:cNvSpPr>
              <a:spLocks/>
            </p:cNvSpPr>
            <p:nvPr/>
          </p:nvSpPr>
          <p:spPr bwMode="auto">
            <a:xfrm>
              <a:off x="2717" y="2983"/>
              <a:ext cx="522" cy="469"/>
            </a:xfrm>
            <a:custGeom>
              <a:avLst/>
              <a:gdLst/>
              <a:ahLst/>
              <a:cxnLst>
                <a:cxn ang="0">
                  <a:pos x="1164" y="1051"/>
                </a:cxn>
                <a:cxn ang="0">
                  <a:pos x="0" y="0"/>
                </a:cxn>
              </a:cxnLst>
              <a:rect l="0" t="0" r="r" b="b"/>
              <a:pathLst>
                <a:path w="1164" h="1051">
                  <a:moveTo>
                    <a:pt x="1164" y="1051"/>
                  </a:moveTo>
                  <a:lnTo>
                    <a:pt x="0" y="0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 type="none" w="med" len="med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7" name="Picture 32" descr="an00682_[1]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381000" y="2743200"/>
            <a:ext cx="2638425" cy="1844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The Mole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458200" cy="5410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FF"/>
                </a:solidFill>
              </a:rPr>
              <a:t>Using the value of a mole we can create TWO values for T-Charts when converting:</a:t>
            </a:r>
          </a:p>
          <a:p>
            <a:pPr lvl="1">
              <a:defRPr/>
            </a:pPr>
            <a:r>
              <a:rPr lang="en-US" dirty="0" smtClean="0">
                <a:solidFill>
                  <a:srgbClr val="0000FF"/>
                </a:solidFill>
              </a:rPr>
              <a:t>When going </a:t>
            </a:r>
            <a:r>
              <a:rPr lang="en-US" u="sng" dirty="0" smtClean="0">
                <a:solidFill>
                  <a:srgbClr val="0000FF"/>
                </a:solidFill>
              </a:rPr>
              <a:t>from</a:t>
            </a:r>
            <a:r>
              <a:rPr lang="en-US" dirty="0" smtClean="0">
                <a:solidFill>
                  <a:srgbClr val="0000FF"/>
                </a:solidFill>
              </a:rPr>
              <a:t> Moles to grams</a:t>
            </a:r>
          </a:p>
          <a:p>
            <a:pPr marL="457200" lvl="1" indent="0">
              <a:buFontTx/>
              <a:buNone/>
              <a:defRPr/>
            </a:pPr>
            <a:endParaRPr lang="en-US" dirty="0">
              <a:solidFill>
                <a:srgbClr val="0000FF"/>
              </a:solidFill>
            </a:endParaRPr>
          </a:p>
          <a:p>
            <a:pPr marL="457200" lvl="1" indent="0">
              <a:buFontTx/>
              <a:buNone/>
              <a:defRPr/>
            </a:pPr>
            <a:endParaRPr lang="en-US" dirty="0" smtClean="0">
              <a:solidFill>
                <a:srgbClr val="0000FF"/>
              </a:solidFill>
            </a:endParaRPr>
          </a:p>
          <a:p>
            <a:pPr marL="457200" lvl="1" indent="0">
              <a:buFontTx/>
              <a:buNone/>
              <a:defRPr/>
            </a:pPr>
            <a:endParaRPr lang="en-US" dirty="0" smtClean="0">
              <a:solidFill>
                <a:srgbClr val="0000FF"/>
              </a:solidFill>
            </a:endParaRPr>
          </a:p>
          <a:p>
            <a:pPr lvl="1">
              <a:defRPr/>
            </a:pPr>
            <a:r>
              <a:rPr lang="en-US" dirty="0" smtClean="0">
                <a:solidFill>
                  <a:srgbClr val="0000FF"/>
                </a:solidFill>
              </a:rPr>
              <a:t>When going </a:t>
            </a:r>
            <a:r>
              <a:rPr lang="en-US" u="sng" dirty="0" smtClean="0">
                <a:solidFill>
                  <a:srgbClr val="0000FF"/>
                </a:solidFill>
              </a:rPr>
              <a:t>from </a:t>
            </a:r>
            <a:r>
              <a:rPr lang="en-US" dirty="0" smtClean="0">
                <a:solidFill>
                  <a:srgbClr val="0000FF"/>
                </a:solidFill>
              </a:rPr>
              <a:t>Grams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to Moles</a:t>
            </a:r>
            <a:endParaRPr lang="en-US" u="sng" dirty="0">
              <a:solidFill>
                <a:srgbClr val="0000FF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676400" y="3733800"/>
            <a:ext cx="533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1524000" y="5867400"/>
            <a:ext cx="533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>
            <a:off x="4343400" y="3124200"/>
            <a:ext cx="0" cy="106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4343400" y="5410200"/>
            <a:ext cx="0" cy="838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7111" name="TextBox 11"/>
          <p:cNvSpPr txBox="1">
            <a:spLocks noChangeArrowheads="1"/>
          </p:cNvSpPr>
          <p:nvPr/>
        </p:nvSpPr>
        <p:spPr bwMode="auto">
          <a:xfrm>
            <a:off x="1447800" y="3276600"/>
            <a:ext cx="289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8000"/>
                </a:solidFill>
              </a:rPr>
              <a:t>Given Unit (Moles)</a:t>
            </a:r>
          </a:p>
        </p:txBody>
      </p:sp>
      <p:sp>
        <p:nvSpPr>
          <p:cNvPr id="47112" name="TextBox 14"/>
          <p:cNvSpPr txBox="1">
            <a:spLocks noChangeArrowheads="1"/>
          </p:cNvSpPr>
          <p:nvPr/>
        </p:nvSpPr>
        <p:spPr bwMode="auto">
          <a:xfrm>
            <a:off x="685800" y="5410200"/>
            <a:ext cx="36226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</a:rPr>
              <a:t>Given Unit </a:t>
            </a:r>
            <a:r>
              <a:rPr lang="en-US" sz="2000" dirty="0" smtClean="0">
                <a:solidFill>
                  <a:srgbClr val="008000"/>
                </a:solidFill>
              </a:rPr>
              <a:t>(grams)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47113" name="TextBox 15"/>
          <p:cNvSpPr txBox="1">
            <a:spLocks noChangeArrowheads="1"/>
          </p:cNvSpPr>
          <p:nvPr/>
        </p:nvSpPr>
        <p:spPr bwMode="auto">
          <a:xfrm>
            <a:off x="4343400" y="3276600"/>
            <a:ext cx="434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Molar mass (grams) 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7114" name="TextBox 16"/>
          <p:cNvSpPr txBox="1">
            <a:spLocks noChangeArrowheads="1"/>
          </p:cNvSpPr>
          <p:nvPr/>
        </p:nvSpPr>
        <p:spPr bwMode="auto">
          <a:xfrm>
            <a:off x="4419600" y="5410200"/>
            <a:ext cx="434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1 mole</a:t>
            </a:r>
          </a:p>
        </p:txBody>
      </p:sp>
      <p:sp>
        <p:nvSpPr>
          <p:cNvPr id="47115" name="TextBox 17"/>
          <p:cNvSpPr txBox="1">
            <a:spLocks noChangeArrowheads="1"/>
          </p:cNvSpPr>
          <p:nvPr/>
        </p:nvSpPr>
        <p:spPr bwMode="auto">
          <a:xfrm>
            <a:off x="4419600" y="3810000"/>
            <a:ext cx="434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 1 mole</a:t>
            </a:r>
          </a:p>
        </p:txBody>
      </p:sp>
      <p:sp>
        <p:nvSpPr>
          <p:cNvPr id="47116" name="TextBox 18"/>
          <p:cNvSpPr txBox="1">
            <a:spLocks noChangeArrowheads="1"/>
          </p:cNvSpPr>
          <p:nvPr/>
        </p:nvSpPr>
        <p:spPr bwMode="auto">
          <a:xfrm>
            <a:off x="4419600" y="5943600"/>
            <a:ext cx="434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 </a:t>
            </a:r>
            <a:r>
              <a:rPr lang="en-US" sz="2000" dirty="0" smtClean="0"/>
              <a:t>(periodic table) grams</a:t>
            </a:r>
            <a:endParaRPr lang="en-US" sz="2000" dirty="0"/>
          </a:p>
        </p:txBody>
      </p:sp>
      <p:cxnSp>
        <p:nvCxnSpPr>
          <p:cNvPr id="4" name="Straight Connector 3"/>
          <p:cNvCxnSpPr/>
          <p:nvPr/>
        </p:nvCxnSpPr>
        <p:spPr bwMode="auto">
          <a:xfrm flipH="1">
            <a:off x="3200400" y="3048000"/>
            <a:ext cx="685800" cy="914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 flipH="1">
            <a:off x="4876800" y="3810000"/>
            <a:ext cx="3810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 flipH="1">
            <a:off x="2286000" y="5257800"/>
            <a:ext cx="762000" cy="76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 flipH="1">
            <a:off x="6553200" y="5715000"/>
            <a:ext cx="609600" cy="76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1" grpId="0"/>
      <p:bldP spid="47112" grpId="0"/>
      <p:bldP spid="47113" grpId="0"/>
      <p:bldP spid="47114" grpId="0"/>
      <p:bldP spid="47115" grpId="0"/>
      <p:bldP spid="471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12" name="Rectangle 8"/>
          <p:cNvSpPr>
            <a:spLocks noChangeArrowheads="1"/>
          </p:cNvSpPr>
          <p:nvPr/>
        </p:nvSpPr>
        <p:spPr bwMode="auto">
          <a:xfrm>
            <a:off x="433388" y="212874"/>
            <a:ext cx="7082388" cy="46166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dirty="0"/>
              <a:t>2</a:t>
            </a:r>
            <a:r>
              <a:rPr lang="en-US" b="0" dirty="0" smtClean="0"/>
              <a:t>. </a:t>
            </a:r>
            <a:r>
              <a:rPr lang="en-US" b="0" dirty="0"/>
              <a:t>How many grams </a:t>
            </a:r>
            <a:r>
              <a:rPr lang="en-US" b="0" dirty="0" smtClean="0"/>
              <a:t>are in 5.69 </a:t>
            </a:r>
            <a:r>
              <a:rPr lang="en-US" b="0" dirty="0"/>
              <a:t>moles of uranium?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847725" y="815975"/>
            <a:ext cx="1392238" cy="1216025"/>
            <a:chOff x="306" y="1032"/>
            <a:chExt cx="877" cy="766"/>
          </a:xfrm>
        </p:grpSpPr>
        <p:sp>
          <p:nvSpPr>
            <p:cNvPr id="175114" name="Oval 10"/>
            <p:cNvSpPr>
              <a:spLocks noChangeArrowheads="1"/>
            </p:cNvSpPr>
            <p:nvPr/>
          </p:nvSpPr>
          <p:spPr bwMode="auto">
            <a:xfrm>
              <a:off x="306" y="1032"/>
              <a:ext cx="251" cy="25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15" name="Oval 11"/>
            <p:cNvSpPr>
              <a:spLocks noChangeArrowheads="1"/>
            </p:cNvSpPr>
            <p:nvPr/>
          </p:nvSpPr>
          <p:spPr bwMode="auto">
            <a:xfrm>
              <a:off x="319" y="1578"/>
              <a:ext cx="220" cy="22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16" name="Oval 12"/>
            <p:cNvSpPr>
              <a:spLocks noChangeArrowheads="1"/>
            </p:cNvSpPr>
            <p:nvPr/>
          </p:nvSpPr>
          <p:spPr bwMode="auto">
            <a:xfrm>
              <a:off x="925" y="1303"/>
              <a:ext cx="258" cy="25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17" name="Freeform 13"/>
            <p:cNvSpPr>
              <a:spLocks/>
            </p:cNvSpPr>
            <p:nvPr/>
          </p:nvSpPr>
          <p:spPr bwMode="auto">
            <a:xfrm>
              <a:off x="531" y="1486"/>
              <a:ext cx="404" cy="163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18" name="Freeform 14"/>
            <p:cNvSpPr>
              <a:spLocks/>
            </p:cNvSpPr>
            <p:nvPr/>
          </p:nvSpPr>
          <p:spPr bwMode="auto">
            <a:xfrm>
              <a:off x="546" y="1213"/>
              <a:ext cx="392" cy="1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2" y="172"/>
                </a:cxn>
              </a:cxnLst>
              <a:rect l="0" t="0" r="r" b="b"/>
              <a:pathLst>
                <a:path w="392" h="172">
                  <a:moveTo>
                    <a:pt x="0" y="0"/>
                  </a:moveTo>
                  <a:lnTo>
                    <a:pt x="392" y="172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849313" y="815975"/>
            <a:ext cx="1392237" cy="1216025"/>
            <a:chOff x="443" y="2258"/>
            <a:chExt cx="877" cy="766"/>
          </a:xfrm>
        </p:grpSpPr>
        <p:sp>
          <p:nvSpPr>
            <p:cNvPr id="175120" name="Oval 16"/>
            <p:cNvSpPr>
              <a:spLocks noChangeArrowheads="1"/>
            </p:cNvSpPr>
            <p:nvPr/>
          </p:nvSpPr>
          <p:spPr bwMode="auto">
            <a:xfrm>
              <a:off x="443" y="2258"/>
              <a:ext cx="251" cy="25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21" name="Oval 17"/>
            <p:cNvSpPr>
              <a:spLocks noChangeArrowheads="1"/>
            </p:cNvSpPr>
            <p:nvPr/>
          </p:nvSpPr>
          <p:spPr bwMode="auto">
            <a:xfrm>
              <a:off x="456" y="2804"/>
              <a:ext cx="220" cy="22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22" name="Oval 18"/>
            <p:cNvSpPr>
              <a:spLocks noChangeArrowheads="1"/>
            </p:cNvSpPr>
            <p:nvPr/>
          </p:nvSpPr>
          <p:spPr bwMode="auto">
            <a:xfrm>
              <a:off x="1062" y="2529"/>
              <a:ext cx="258" cy="257"/>
            </a:xfrm>
            <a:prstGeom prst="ellipse">
              <a:avLst/>
            </a:prstGeom>
            <a:solidFill>
              <a:srgbClr val="33CC33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23" name="Freeform 19"/>
            <p:cNvSpPr>
              <a:spLocks/>
            </p:cNvSpPr>
            <p:nvPr/>
          </p:nvSpPr>
          <p:spPr bwMode="auto">
            <a:xfrm>
              <a:off x="668" y="2712"/>
              <a:ext cx="404" cy="163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1853" y="0"/>
                </a:cxn>
              </a:cxnLst>
              <a:rect l="0" t="0" r="r" b="b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24" name="Freeform 20"/>
            <p:cNvSpPr>
              <a:spLocks/>
            </p:cNvSpPr>
            <p:nvPr/>
          </p:nvSpPr>
          <p:spPr bwMode="auto">
            <a:xfrm>
              <a:off x="683" y="2439"/>
              <a:ext cx="392" cy="1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2" y="172"/>
                </a:cxn>
              </a:cxnLst>
              <a:rect l="0" t="0" r="r" b="b"/>
              <a:pathLst>
                <a:path w="392" h="172">
                  <a:moveTo>
                    <a:pt x="0" y="0"/>
                  </a:moveTo>
                  <a:lnTo>
                    <a:pt x="392" y="172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5126" name="Rectangle 22"/>
          <p:cNvSpPr>
            <a:spLocks noChangeArrowheads="1"/>
          </p:cNvSpPr>
          <p:nvPr/>
        </p:nvSpPr>
        <p:spPr bwMode="auto">
          <a:xfrm>
            <a:off x="2489200" y="1108075"/>
            <a:ext cx="167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>
                <a:solidFill>
                  <a:schemeClr val="tx1"/>
                </a:solidFill>
              </a:rPr>
              <a:t>5.69 mol</a:t>
            </a:r>
            <a:endParaRPr lang="en-US" b="0" baseline="30000">
              <a:solidFill>
                <a:schemeClr val="tx1"/>
              </a:solidFill>
            </a:endParaRPr>
          </a:p>
        </p:txBody>
      </p:sp>
      <p:sp>
        <p:nvSpPr>
          <p:cNvPr id="175132" name="Line 28"/>
          <p:cNvSpPr>
            <a:spLocks noChangeShapeType="1"/>
          </p:cNvSpPr>
          <p:nvPr/>
        </p:nvSpPr>
        <p:spPr bwMode="auto">
          <a:xfrm flipH="1">
            <a:off x="4845050" y="1536700"/>
            <a:ext cx="363538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133" name="Line 29"/>
          <p:cNvSpPr>
            <a:spLocks noChangeShapeType="1"/>
          </p:cNvSpPr>
          <p:nvPr/>
        </p:nvSpPr>
        <p:spPr bwMode="auto">
          <a:xfrm flipH="1">
            <a:off x="3476625" y="1235075"/>
            <a:ext cx="363538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3965575" y="790575"/>
            <a:ext cx="1906588" cy="1098550"/>
            <a:chOff x="2217" y="2475"/>
            <a:chExt cx="1201" cy="692"/>
          </a:xfrm>
        </p:grpSpPr>
        <p:sp>
          <p:nvSpPr>
            <p:cNvPr id="175135" name="Rectangle 31"/>
            <p:cNvSpPr>
              <a:spLocks noChangeArrowheads="1"/>
            </p:cNvSpPr>
            <p:nvPr/>
          </p:nvSpPr>
          <p:spPr bwMode="auto">
            <a:xfrm>
              <a:off x="2217" y="2475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 b="0">
                  <a:solidFill>
                    <a:schemeClr val="tx1"/>
                  </a:solidFill>
                </a:rPr>
                <a:t>(</a:t>
              </a:r>
            </a:p>
          </p:txBody>
        </p:sp>
        <p:sp>
          <p:nvSpPr>
            <p:cNvPr id="175136" name="Rectangle 32"/>
            <p:cNvSpPr>
              <a:spLocks noChangeArrowheads="1"/>
            </p:cNvSpPr>
            <p:nvPr/>
          </p:nvSpPr>
          <p:spPr bwMode="auto">
            <a:xfrm>
              <a:off x="3178" y="2475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 b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175137" name="Line 33"/>
            <p:cNvSpPr>
              <a:spLocks noChangeShapeType="1"/>
            </p:cNvSpPr>
            <p:nvPr/>
          </p:nvSpPr>
          <p:spPr bwMode="auto">
            <a:xfrm>
              <a:off x="2391" y="2893"/>
              <a:ext cx="887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5138" name="Rectangle 34"/>
          <p:cNvSpPr>
            <a:spLocks noChangeArrowheads="1"/>
          </p:cNvSpPr>
          <p:nvPr/>
        </p:nvSpPr>
        <p:spPr bwMode="auto">
          <a:xfrm>
            <a:off x="4386263" y="1414463"/>
            <a:ext cx="1092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>
                <a:solidFill>
                  <a:schemeClr val="tx1"/>
                </a:solidFill>
              </a:rPr>
              <a:t>1 mol</a:t>
            </a:r>
          </a:p>
        </p:txBody>
      </p:sp>
      <p:sp>
        <p:nvSpPr>
          <p:cNvPr id="175139" name="Rectangle 35"/>
          <p:cNvSpPr>
            <a:spLocks noChangeArrowheads="1"/>
          </p:cNvSpPr>
          <p:nvPr/>
        </p:nvSpPr>
        <p:spPr bwMode="auto">
          <a:xfrm>
            <a:off x="4259263" y="963613"/>
            <a:ext cx="14271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dirty="0">
                <a:solidFill>
                  <a:schemeClr val="tx1"/>
                </a:solidFill>
              </a:rPr>
              <a:t>238.0 </a:t>
            </a:r>
            <a:r>
              <a:rPr lang="en-US" b="0" dirty="0" smtClean="0">
                <a:solidFill>
                  <a:schemeClr val="tx1"/>
                </a:solidFill>
              </a:rPr>
              <a:t>3g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175142" name="Rectangle 38"/>
          <p:cNvSpPr>
            <a:spLocks noChangeArrowheads="1"/>
          </p:cNvSpPr>
          <p:nvPr/>
        </p:nvSpPr>
        <p:spPr bwMode="auto">
          <a:xfrm>
            <a:off x="6359525" y="1144588"/>
            <a:ext cx="2524125" cy="1030287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43" name="Rectangle 39"/>
          <p:cNvSpPr>
            <a:spLocks noChangeArrowheads="1"/>
          </p:cNvSpPr>
          <p:nvPr/>
        </p:nvSpPr>
        <p:spPr bwMode="auto">
          <a:xfrm>
            <a:off x="5872163" y="1177925"/>
            <a:ext cx="2252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>
                <a:solidFill>
                  <a:schemeClr val="tx1"/>
                </a:solidFill>
              </a:rPr>
              <a:t>=   1,354 g U</a:t>
            </a:r>
          </a:p>
        </p:txBody>
      </p:sp>
      <p:sp>
        <p:nvSpPr>
          <p:cNvPr id="175144" name="Rectangle 40"/>
          <p:cNvSpPr>
            <a:spLocks noChangeArrowheads="1"/>
          </p:cNvSpPr>
          <p:nvPr/>
        </p:nvSpPr>
        <p:spPr bwMode="auto">
          <a:xfrm>
            <a:off x="5872163" y="1641475"/>
            <a:ext cx="30718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>
                <a:solidFill>
                  <a:schemeClr val="tx1"/>
                </a:solidFill>
              </a:rPr>
              <a:t>=   1.35 x 10</a:t>
            </a:r>
            <a:r>
              <a:rPr lang="en-US" b="0" baseline="30000">
                <a:solidFill>
                  <a:schemeClr val="tx1"/>
                </a:solidFill>
              </a:rPr>
              <a:t>3</a:t>
            </a:r>
            <a:r>
              <a:rPr lang="en-US" b="0">
                <a:solidFill>
                  <a:schemeClr val="tx1"/>
                </a:solidFill>
              </a:rPr>
              <a:t> g U</a:t>
            </a:r>
          </a:p>
        </p:txBody>
      </p:sp>
      <p:sp>
        <p:nvSpPr>
          <p:cNvPr id="175145" name="Rectangle 41"/>
          <p:cNvSpPr>
            <a:spLocks noChangeArrowheads="1"/>
          </p:cNvSpPr>
          <p:nvPr/>
        </p:nvSpPr>
        <p:spPr bwMode="auto">
          <a:xfrm>
            <a:off x="430213" y="2341711"/>
            <a:ext cx="6721712" cy="46166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dirty="0"/>
              <a:t>3</a:t>
            </a:r>
            <a:r>
              <a:rPr lang="en-US" b="0" dirty="0" smtClean="0"/>
              <a:t>. </a:t>
            </a:r>
            <a:r>
              <a:rPr lang="en-US" b="0" dirty="0"/>
              <a:t>How many </a:t>
            </a:r>
            <a:r>
              <a:rPr lang="en-US" dirty="0" smtClean="0"/>
              <a:t>moles are in 8.9 grams </a:t>
            </a:r>
            <a:r>
              <a:rPr lang="en-US" b="0" dirty="0" smtClean="0"/>
              <a:t>of </a:t>
            </a:r>
            <a:r>
              <a:rPr lang="en-US" b="0" dirty="0"/>
              <a:t>neon?</a:t>
            </a:r>
            <a:r>
              <a:rPr lang="en-US" dirty="0"/>
              <a:t> </a:t>
            </a:r>
          </a:p>
        </p:txBody>
      </p:sp>
      <p:grpSp>
        <p:nvGrpSpPr>
          <p:cNvPr id="98" name="Group 97"/>
          <p:cNvGrpSpPr/>
          <p:nvPr/>
        </p:nvGrpSpPr>
        <p:grpSpPr>
          <a:xfrm>
            <a:off x="676275" y="2971800"/>
            <a:ext cx="1398588" cy="1223963"/>
            <a:chOff x="676275" y="2971800"/>
            <a:chExt cx="1398588" cy="1223963"/>
          </a:xfrm>
        </p:grpSpPr>
        <p:grpSp>
          <p:nvGrpSpPr>
            <p:cNvPr id="5" name="Group 77"/>
            <p:cNvGrpSpPr>
              <a:grpSpLocks/>
            </p:cNvGrpSpPr>
            <p:nvPr/>
          </p:nvGrpSpPr>
          <p:grpSpPr bwMode="auto">
            <a:xfrm>
              <a:off x="676275" y="2979738"/>
              <a:ext cx="1392238" cy="1216025"/>
              <a:chOff x="306" y="1032"/>
              <a:chExt cx="877" cy="766"/>
            </a:xfrm>
          </p:grpSpPr>
          <p:sp>
            <p:nvSpPr>
              <p:cNvPr id="175182" name="Oval 78"/>
              <p:cNvSpPr>
                <a:spLocks noChangeArrowheads="1"/>
              </p:cNvSpPr>
              <p:nvPr/>
            </p:nvSpPr>
            <p:spPr bwMode="auto">
              <a:xfrm>
                <a:off x="306" y="1032"/>
                <a:ext cx="251" cy="250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183" name="Oval 79"/>
              <p:cNvSpPr>
                <a:spLocks noChangeArrowheads="1"/>
              </p:cNvSpPr>
              <p:nvPr/>
            </p:nvSpPr>
            <p:spPr bwMode="auto">
              <a:xfrm>
                <a:off x="319" y="1578"/>
                <a:ext cx="220" cy="220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184" name="Oval 80"/>
              <p:cNvSpPr>
                <a:spLocks noChangeArrowheads="1"/>
              </p:cNvSpPr>
              <p:nvPr/>
            </p:nvSpPr>
            <p:spPr bwMode="auto">
              <a:xfrm>
                <a:off x="925" y="1303"/>
                <a:ext cx="258" cy="257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185" name="Freeform 81"/>
              <p:cNvSpPr>
                <a:spLocks/>
              </p:cNvSpPr>
              <p:nvPr/>
            </p:nvSpPr>
            <p:spPr bwMode="auto">
              <a:xfrm>
                <a:off x="531" y="1486"/>
                <a:ext cx="404" cy="163"/>
              </a:xfrm>
              <a:custGeom>
                <a:avLst/>
                <a:gdLst/>
                <a:ahLst/>
                <a:cxnLst>
                  <a:cxn ang="0">
                    <a:pos x="0" y="751"/>
                  </a:cxn>
                  <a:cxn ang="0">
                    <a:pos x="1853" y="0"/>
                  </a:cxn>
                </a:cxnLst>
                <a:rect l="0" t="0" r="r" b="b"/>
                <a:pathLst>
                  <a:path w="1853" h="751">
                    <a:moveTo>
                      <a:pt x="0" y="751"/>
                    </a:moveTo>
                    <a:lnTo>
                      <a:pt x="1853" y="0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186" name="Freeform 82"/>
              <p:cNvSpPr>
                <a:spLocks/>
              </p:cNvSpPr>
              <p:nvPr/>
            </p:nvSpPr>
            <p:spPr bwMode="auto">
              <a:xfrm>
                <a:off x="546" y="1213"/>
                <a:ext cx="392" cy="1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2" y="172"/>
                  </a:cxn>
                </a:cxnLst>
                <a:rect l="0" t="0" r="r" b="b"/>
                <a:pathLst>
                  <a:path w="392" h="172">
                    <a:moveTo>
                      <a:pt x="0" y="0"/>
                    </a:moveTo>
                    <a:lnTo>
                      <a:pt x="392" y="172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7" name="Group 96"/>
            <p:cNvGrpSpPr/>
            <p:nvPr/>
          </p:nvGrpSpPr>
          <p:grpSpPr>
            <a:xfrm>
              <a:off x="685800" y="2971800"/>
              <a:ext cx="1389063" cy="987426"/>
              <a:chOff x="685800" y="2971800"/>
              <a:chExt cx="1389063" cy="987426"/>
            </a:xfrm>
          </p:grpSpPr>
          <p:sp>
            <p:nvSpPr>
              <p:cNvPr id="175188" name="Oval 84"/>
              <p:cNvSpPr>
                <a:spLocks noChangeArrowheads="1"/>
              </p:cNvSpPr>
              <p:nvPr/>
            </p:nvSpPr>
            <p:spPr bwMode="auto">
              <a:xfrm>
                <a:off x="1676400" y="3429000"/>
                <a:ext cx="398463" cy="396875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189" name="Oval 85"/>
              <p:cNvSpPr>
                <a:spLocks noChangeArrowheads="1"/>
              </p:cNvSpPr>
              <p:nvPr/>
            </p:nvSpPr>
            <p:spPr bwMode="auto">
              <a:xfrm>
                <a:off x="685800" y="2971800"/>
                <a:ext cx="349250" cy="381000"/>
              </a:xfrm>
              <a:prstGeom prst="ellipse">
                <a:avLst/>
              </a:prstGeom>
              <a:solidFill>
                <a:srgbClr val="33CC33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190" name="Oval 86"/>
              <p:cNvSpPr>
                <a:spLocks noChangeArrowheads="1"/>
              </p:cNvSpPr>
              <p:nvPr/>
            </p:nvSpPr>
            <p:spPr bwMode="auto">
              <a:xfrm>
                <a:off x="1658938" y="3409951"/>
                <a:ext cx="409575" cy="407988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191" name="Freeform 87"/>
              <p:cNvSpPr>
                <a:spLocks/>
              </p:cNvSpPr>
              <p:nvPr/>
            </p:nvSpPr>
            <p:spPr bwMode="auto">
              <a:xfrm>
                <a:off x="1033463" y="3700463"/>
                <a:ext cx="641350" cy="258763"/>
              </a:xfrm>
              <a:custGeom>
                <a:avLst/>
                <a:gdLst/>
                <a:ahLst/>
                <a:cxnLst>
                  <a:cxn ang="0">
                    <a:pos x="0" y="751"/>
                  </a:cxn>
                  <a:cxn ang="0">
                    <a:pos x="1853" y="0"/>
                  </a:cxn>
                </a:cxnLst>
                <a:rect l="0" t="0" r="r" b="b"/>
                <a:pathLst>
                  <a:path w="1853" h="751">
                    <a:moveTo>
                      <a:pt x="0" y="751"/>
                    </a:moveTo>
                    <a:lnTo>
                      <a:pt x="1853" y="0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192" name="Freeform 88"/>
              <p:cNvSpPr>
                <a:spLocks/>
              </p:cNvSpPr>
              <p:nvPr/>
            </p:nvSpPr>
            <p:spPr bwMode="auto">
              <a:xfrm>
                <a:off x="1057275" y="3267076"/>
                <a:ext cx="622300" cy="2730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2" y="172"/>
                  </a:cxn>
                </a:cxnLst>
                <a:rect l="0" t="0" r="r" b="b"/>
                <a:pathLst>
                  <a:path w="392" h="172">
                    <a:moveTo>
                      <a:pt x="0" y="0"/>
                    </a:moveTo>
                    <a:lnTo>
                      <a:pt x="392" y="172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75198" name="Rectangle 94"/>
          <p:cNvSpPr>
            <a:spLocks noChangeArrowheads="1"/>
          </p:cNvSpPr>
          <p:nvPr/>
        </p:nvSpPr>
        <p:spPr bwMode="auto">
          <a:xfrm>
            <a:off x="7086600" y="3048000"/>
            <a:ext cx="1828800" cy="55245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99" name="Rectangle 95"/>
          <p:cNvSpPr>
            <a:spLocks noChangeArrowheads="1"/>
          </p:cNvSpPr>
          <p:nvPr/>
        </p:nvSpPr>
        <p:spPr bwMode="auto">
          <a:xfrm>
            <a:off x="6705600" y="3048000"/>
            <a:ext cx="2438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b="0" dirty="0">
                <a:solidFill>
                  <a:schemeClr val="tx1"/>
                </a:solidFill>
              </a:rPr>
              <a:t>=   </a:t>
            </a:r>
            <a:r>
              <a:rPr lang="en-US" dirty="0" smtClean="0"/>
              <a:t>0.44 mol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>
                <a:solidFill>
                  <a:schemeClr val="tx1"/>
                </a:solidFill>
              </a:rPr>
              <a:t>Ne</a:t>
            </a:r>
          </a:p>
        </p:txBody>
      </p:sp>
      <p:grpSp>
        <p:nvGrpSpPr>
          <p:cNvPr id="8" name="Group 97"/>
          <p:cNvGrpSpPr>
            <a:grpSpLocks/>
          </p:cNvGrpSpPr>
          <p:nvPr/>
        </p:nvGrpSpPr>
        <p:grpSpPr bwMode="auto">
          <a:xfrm>
            <a:off x="4337050" y="2733675"/>
            <a:ext cx="2320925" cy="1098550"/>
            <a:chOff x="3868" y="2421"/>
            <a:chExt cx="1462" cy="692"/>
          </a:xfrm>
        </p:grpSpPr>
        <p:sp>
          <p:nvSpPr>
            <p:cNvPr id="175202" name="Rectangle 98"/>
            <p:cNvSpPr>
              <a:spLocks noChangeArrowheads="1"/>
            </p:cNvSpPr>
            <p:nvPr/>
          </p:nvSpPr>
          <p:spPr bwMode="auto">
            <a:xfrm>
              <a:off x="3868" y="2421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 b="0">
                  <a:solidFill>
                    <a:schemeClr val="tx1"/>
                  </a:solidFill>
                </a:rPr>
                <a:t>(</a:t>
              </a:r>
            </a:p>
          </p:txBody>
        </p:sp>
        <p:sp>
          <p:nvSpPr>
            <p:cNvPr id="175203" name="Rectangle 99"/>
            <p:cNvSpPr>
              <a:spLocks noChangeArrowheads="1"/>
            </p:cNvSpPr>
            <p:nvPr/>
          </p:nvSpPr>
          <p:spPr bwMode="auto">
            <a:xfrm>
              <a:off x="5090" y="2421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 b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175204" name="Line 100"/>
            <p:cNvSpPr>
              <a:spLocks noChangeShapeType="1"/>
            </p:cNvSpPr>
            <p:nvPr/>
          </p:nvSpPr>
          <p:spPr bwMode="auto">
            <a:xfrm>
              <a:off x="4047" y="2839"/>
              <a:ext cx="1143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5205" name="Rectangle 101"/>
          <p:cNvSpPr>
            <a:spLocks noChangeArrowheads="1"/>
          </p:cNvSpPr>
          <p:nvPr/>
        </p:nvSpPr>
        <p:spPr bwMode="auto">
          <a:xfrm>
            <a:off x="4899025" y="2935288"/>
            <a:ext cx="1092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>
                <a:solidFill>
                  <a:schemeClr val="tx1"/>
                </a:solidFill>
              </a:rPr>
              <a:t>1 mol</a:t>
            </a:r>
          </a:p>
        </p:txBody>
      </p:sp>
      <p:sp>
        <p:nvSpPr>
          <p:cNvPr id="175206" name="Rectangle 102"/>
          <p:cNvSpPr>
            <a:spLocks noChangeArrowheads="1"/>
          </p:cNvSpPr>
          <p:nvPr/>
        </p:nvSpPr>
        <p:spPr bwMode="auto">
          <a:xfrm>
            <a:off x="4495800" y="3429000"/>
            <a:ext cx="24114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b="0" dirty="0" smtClean="0">
                <a:solidFill>
                  <a:schemeClr val="tx1"/>
                </a:solidFill>
              </a:rPr>
              <a:t>20.18 </a:t>
            </a:r>
            <a:r>
              <a:rPr lang="en-US" sz="2000" b="0" dirty="0" smtClean="0">
                <a:solidFill>
                  <a:schemeClr val="tx1"/>
                </a:solidFill>
              </a:rPr>
              <a:t>grams Ne</a:t>
            </a: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175207" name="Rectangle 103"/>
          <p:cNvSpPr>
            <a:spLocks noChangeArrowheads="1"/>
          </p:cNvSpPr>
          <p:nvPr/>
        </p:nvSpPr>
        <p:spPr bwMode="auto">
          <a:xfrm>
            <a:off x="2306638" y="3100388"/>
            <a:ext cx="231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 b="0" dirty="0" smtClean="0">
                <a:solidFill>
                  <a:schemeClr val="tx1"/>
                </a:solidFill>
              </a:rPr>
              <a:t>8.9 g Neon </a:t>
            </a: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175210" name="Line 106"/>
          <p:cNvSpPr>
            <a:spLocks noChangeShapeType="1"/>
          </p:cNvSpPr>
          <p:nvPr/>
        </p:nvSpPr>
        <p:spPr bwMode="auto">
          <a:xfrm flipH="1">
            <a:off x="5562600" y="3505200"/>
            <a:ext cx="363537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211" name="Line 107"/>
          <p:cNvSpPr>
            <a:spLocks noChangeShapeType="1"/>
          </p:cNvSpPr>
          <p:nvPr/>
        </p:nvSpPr>
        <p:spPr bwMode="auto">
          <a:xfrm flipH="1">
            <a:off x="2819400" y="3200400"/>
            <a:ext cx="363537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212" name="Rectangle 108"/>
          <p:cNvSpPr>
            <a:spLocks noChangeArrowheads="1"/>
          </p:cNvSpPr>
          <p:nvPr/>
        </p:nvSpPr>
        <p:spPr bwMode="auto">
          <a:xfrm>
            <a:off x="350838" y="4621361"/>
            <a:ext cx="6240711" cy="46166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dirty="0"/>
              <a:t>4</a:t>
            </a:r>
            <a:r>
              <a:rPr lang="en-US" b="0" dirty="0" smtClean="0"/>
              <a:t>. </a:t>
            </a:r>
            <a:r>
              <a:rPr lang="en-US" b="0" dirty="0"/>
              <a:t>How many </a:t>
            </a:r>
            <a:r>
              <a:rPr lang="en-US" dirty="0" smtClean="0"/>
              <a:t>moles</a:t>
            </a:r>
            <a:r>
              <a:rPr lang="en-US" b="0" dirty="0" smtClean="0"/>
              <a:t> are in 421 </a:t>
            </a:r>
            <a:r>
              <a:rPr lang="en-US" b="0" dirty="0"/>
              <a:t>g of </a:t>
            </a:r>
            <a:r>
              <a:rPr lang="en-US" b="0" dirty="0" smtClean="0"/>
              <a:t>Sodium?</a:t>
            </a:r>
            <a:endParaRPr lang="en-US" b="0" dirty="0"/>
          </a:p>
        </p:txBody>
      </p:sp>
      <p:sp>
        <p:nvSpPr>
          <p:cNvPr id="175225" name="Rectangle 121"/>
          <p:cNvSpPr>
            <a:spLocks noChangeArrowheads="1"/>
          </p:cNvSpPr>
          <p:nvPr/>
        </p:nvSpPr>
        <p:spPr bwMode="auto">
          <a:xfrm>
            <a:off x="2763838" y="5221288"/>
            <a:ext cx="11049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dirty="0" smtClean="0"/>
              <a:t>421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>
                <a:solidFill>
                  <a:schemeClr val="tx1"/>
                </a:solidFill>
              </a:rPr>
              <a:t>g</a:t>
            </a:r>
          </a:p>
        </p:txBody>
      </p:sp>
      <p:grpSp>
        <p:nvGrpSpPr>
          <p:cNvPr id="11" name="Group 122"/>
          <p:cNvGrpSpPr>
            <a:grpSpLocks/>
          </p:cNvGrpSpPr>
          <p:nvPr/>
        </p:nvGrpSpPr>
        <p:grpSpPr bwMode="auto">
          <a:xfrm>
            <a:off x="3719513" y="4929188"/>
            <a:ext cx="1906587" cy="1098550"/>
            <a:chOff x="2599" y="835"/>
            <a:chExt cx="1201" cy="692"/>
          </a:xfrm>
        </p:grpSpPr>
        <p:sp>
          <p:nvSpPr>
            <p:cNvPr id="175227" name="Rectangle 123"/>
            <p:cNvSpPr>
              <a:spLocks noChangeArrowheads="1"/>
            </p:cNvSpPr>
            <p:nvPr/>
          </p:nvSpPr>
          <p:spPr bwMode="auto">
            <a:xfrm>
              <a:off x="2599" y="835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 b="0">
                  <a:solidFill>
                    <a:schemeClr val="tx1"/>
                  </a:solidFill>
                </a:rPr>
                <a:t>(</a:t>
              </a:r>
            </a:p>
          </p:txBody>
        </p:sp>
        <p:sp>
          <p:nvSpPr>
            <p:cNvPr id="175228" name="Rectangle 124"/>
            <p:cNvSpPr>
              <a:spLocks noChangeArrowheads="1"/>
            </p:cNvSpPr>
            <p:nvPr/>
          </p:nvSpPr>
          <p:spPr bwMode="auto">
            <a:xfrm>
              <a:off x="3560" y="835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 b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175229" name="Line 125"/>
            <p:cNvSpPr>
              <a:spLocks noChangeShapeType="1"/>
            </p:cNvSpPr>
            <p:nvPr/>
          </p:nvSpPr>
          <p:spPr bwMode="auto">
            <a:xfrm>
              <a:off x="2773" y="1253"/>
              <a:ext cx="887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5230" name="Rectangle 126"/>
          <p:cNvSpPr>
            <a:spLocks noChangeArrowheads="1"/>
          </p:cNvSpPr>
          <p:nvPr/>
        </p:nvSpPr>
        <p:spPr bwMode="auto">
          <a:xfrm>
            <a:off x="4189413" y="5103813"/>
            <a:ext cx="1092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>
                <a:solidFill>
                  <a:schemeClr val="tx1"/>
                </a:solidFill>
              </a:rPr>
              <a:t>1 mol</a:t>
            </a:r>
          </a:p>
        </p:txBody>
      </p:sp>
      <p:sp>
        <p:nvSpPr>
          <p:cNvPr id="175231" name="Rectangle 127"/>
          <p:cNvSpPr>
            <a:spLocks noChangeArrowheads="1"/>
          </p:cNvSpPr>
          <p:nvPr/>
        </p:nvSpPr>
        <p:spPr bwMode="auto">
          <a:xfrm>
            <a:off x="4119563" y="5572125"/>
            <a:ext cx="1484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dirty="0" smtClean="0"/>
              <a:t>22.99 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75232" name="Line 128"/>
          <p:cNvSpPr>
            <a:spLocks noChangeShapeType="1"/>
          </p:cNvSpPr>
          <p:nvPr/>
        </p:nvSpPr>
        <p:spPr bwMode="auto">
          <a:xfrm>
            <a:off x="3352800" y="5410200"/>
            <a:ext cx="363538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233" name="Line 129"/>
          <p:cNvSpPr>
            <a:spLocks noChangeShapeType="1"/>
          </p:cNvSpPr>
          <p:nvPr/>
        </p:nvSpPr>
        <p:spPr bwMode="auto">
          <a:xfrm>
            <a:off x="5105400" y="5715000"/>
            <a:ext cx="363538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242" name="Rectangle 138"/>
          <p:cNvSpPr>
            <a:spLocks noChangeArrowheads="1"/>
          </p:cNvSpPr>
          <p:nvPr/>
        </p:nvSpPr>
        <p:spPr bwMode="auto">
          <a:xfrm>
            <a:off x="6038850" y="5257800"/>
            <a:ext cx="3105150" cy="5810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243" name="Rectangle 139"/>
          <p:cNvSpPr>
            <a:spLocks noChangeArrowheads="1"/>
          </p:cNvSpPr>
          <p:nvPr/>
        </p:nvSpPr>
        <p:spPr bwMode="auto">
          <a:xfrm>
            <a:off x="5568950" y="5257800"/>
            <a:ext cx="35750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 smtClean="0">
                <a:solidFill>
                  <a:schemeClr val="tx1"/>
                </a:solidFill>
              </a:rPr>
              <a:t>=	18.3 grams Na</a:t>
            </a:r>
            <a:r>
              <a:rPr lang="en-US" b="0" dirty="0" smtClean="0">
                <a:solidFill>
                  <a:schemeClr val="tx1"/>
                </a:solidFill>
              </a:rPr>
              <a:t>	</a:t>
            </a:r>
            <a:endParaRPr lang="en-US" b="0" dirty="0">
              <a:solidFill>
                <a:schemeClr val="tx1"/>
              </a:solidFill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685800" y="5257800"/>
            <a:ext cx="1398588" cy="1223963"/>
            <a:chOff x="676275" y="2971800"/>
            <a:chExt cx="1398588" cy="1223963"/>
          </a:xfrm>
        </p:grpSpPr>
        <p:grpSp>
          <p:nvGrpSpPr>
            <p:cNvPr id="79" name="Group 77"/>
            <p:cNvGrpSpPr>
              <a:grpSpLocks/>
            </p:cNvGrpSpPr>
            <p:nvPr/>
          </p:nvGrpSpPr>
          <p:grpSpPr bwMode="auto">
            <a:xfrm>
              <a:off x="676275" y="2979738"/>
              <a:ext cx="1392238" cy="1216025"/>
              <a:chOff x="306" y="1032"/>
              <a:chExt cx="877" cy="766"/>
            </a:xfrm>
          </p:grpSpPr>
          <p:sp>
            <p:nvSpPr>
              <p:cNvPr id="86" name="Oval 78"/>
              <p:cNvSpPr>
                <a:spLocks noChangeArrowheads="1"/>
              </p:cNvSpPr>
              <p:nvPr/>
            </p:nvSpPr>
            <p:spPr bwMode="auto">
              <a:xfrm>
                <a:off x="306" y="1032"/>
                <a:ext cx="251" cy="250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Oval 79"/>
              <p:cNvSpPr>
                <a:spLocks noChangeArrowheads="1"/>
              </p:cNvSpPr>
              <p:nvPr/>
            </p:nvSpPr>
            <p:spPr bwMode="auto">
              <a:xfrm>
                <a:off x="319" y="1578"/>
                <a:ext cx="220" cy="220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Oval 80"/>
              <p:cNvSpPr>
                <a:spLocks noChangeArrowheads="1"/>
              </p:cNvSpPr>
              <p:nvPr/>
            </p:nvSpPr>
            <p:spPr bwMode="auto">
              <a:xfrm>
                <a:off x="925" y="1303"/>
                <a:ext cx="258" cy="257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Freeform 81"/>
              <p:cNvSpPr>
                <a:spLocks/>
              </p:cNvSpPr>
              <p:nvPr/>
            </p:nvSpPr>
            <p:spPr bwMode="auto">
              <a:xfrm>
                <a:off x="531" y="1486"/>
                <a:ext cx="404" cy="163"/>
              </a:xfrm>
              <a:custGeom>
                <a:avLst/>
                <a:gdLst/>
                <a:ahLst/>
                <a:cxnLst>
                  <a:cxn ang="0">
                    <a:pos x="0" y="751"/>
                  </a:cxn>
                  <a:cxn ang="0">
                    <a:pos x="1853" y="0"/>
                  </a:cxn>
                </a:cxnLst>
                <a:rect l="0" t="0" r="r" b="b"/>
                <a:pathLst>
                  <a:path w="1853" h="751">
                    <a:moveTo>
                      <a:pt x="0" y="751"/>
                    </a:moveTo>
                    <a:lnTo>
                      <a:pt x="1853" y="0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Freeform 82"/>
              <p:cNvSpPr>
                <a:spLocks/>
              </p:cNvSpPr>
              <p:nvPr/>
            </p:nvSpPr>
            <p:spPr bwMode="auto">
              <a:xfrm>
                <a:off x="546" y="1213"/>
                <a:ext cx="392" cy="1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2" y="172"/>
                  </a:cxn>
                </a:cxnLst>
                <a:rect l="0" t="0" r="r" b="b"/>
                <a:pathLst>
                  <a:path w="392" h="172">
                    <a:moveTo>
                      <a:pt x="0" y="0"/>
                    </a:moveTo>
                    <a:lnTo>
                      <a:pt x="392" y="172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0" name="Group 96"/>
            <p:cNvGrpSpPr/>
            <p:nvPr/>
          </p:nvGrpSpPr>
          <p:grpSpPr>
            <a:xfrm>
              <a:off x="685800" y="2971800"/>
              <a:ext cx="1389063" cy="987426"/>
              <a:chOff x="685800" y="2971800"/>
              <a:chExt cx="1389063" cy="987426"/>
            </a:xfrm>
          </p:grpSpPr>
          <p:sp>
            <p:nvSpPr>
              <p:cNvPr id="81" name="Oval 84"/>
              <p:cNvSpPr>
                <a:spLocks noChangeArrowheads="1"/>
              </p:cNvSpPr>
              <p:nvPr/>
            </p:nvSpPr>
            <p:spPr bwMode="auto">
              <a:xfrm>
                <a:off x="1676400" y="3429000"/>
                <a:ext cx="398463" cy="396875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Oval 85"/>
              <p:cNvSpPr>
                <a:spLocks noChangeArrowheads="1"/>
              </p:cNvSpPr>
              <p:nvPr/>
            </p:nvSpPr>
            <p:spPr bwMode="auto">
              <a:xfrm>
                <a:off x="685800" y="2971800"/>
                <a:ext cx="349250" cy="381000"/>
              </a:xfrm>
              <a:prstGeom prst="ellipse">
                <a:avLst/>
              </a:prstGeom>
              <a:solidFill>
                <a:srgbClr val="33CC33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Oval 86"/>
              <p:cNvSpPr>
                <a:spLocks noChangeArrowheads="1"/>
              </p:cNvSpPr>
              <p:nvPr/>
            </p:nvSpPr>
            <p:spPr bwMode="auto">
              <a:xfrm>
                <a:off x="1658938" y="3409951"/>
                <a:ext cx="409575" cy="407988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Freeform 87"/>
              <p:cNvSpPr>
                <a:spLocks/>
              </p:cNvSpPr>
              <p:nvPr/>
            </p:nvSpPr>
            <p:spPr bwMode="auto">
              <a:xfrm>
                <a:off x="1033463" y="3700463"/>
                <a:ext cx="641350" cy="258763"/>
              </a:xfrm>
              <a:custGeom>
                <a:avLst/>
                <a:gdLst/>
                <a:ahLst/>
                <a:cxnLst>
                  <a:cxn ang="0">
                    <a:pos x="0" y="751"/>
                  </a:cxn>
                  <a:cxn ang="0">
                    <a:pos x="1853" y="0"/>
                  </a:cxn>
                </a:cxnLst>
                <a:rect l="0" t="0" r="r" b="b"/>
                <a:pathLst>
                  <a:path w="1853" h="751">
                    <a:moveTo>
                      <a:pt x="0" y="751"/>
                    </a:moveTo>
                    <a:lnTo>
                      <a:pt x="1853" y="0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Freeform 88"/>
              <p:cNvSpPr>
                <a:spLocks/>
              </p:cNvSpPr>
              <p:nvPr/>
            </p:nvSpPr>
            <p:spPr bwMode="auto">
              <a:xfrm>
                <a:off x="1057275" y="3267076"/>
                <a:ext cx="622300" cy="2730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2" y="172"/>
                  </a:cxn>
                </a:cxnLst>
                <a:rect l="0" t="0" r="r" b="b"/>
                <a:pathLst>
                  <a:path w="392" h="172">
                    <a:moveTo>
                      <a:pt x="0" y="0"/>
                    </a:moveTo>
                    <a:lnTo>
                      <a:pt x="392" y="172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51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51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51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51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51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51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51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51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5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5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5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17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75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75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7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51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51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5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5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5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5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52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52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52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52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52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52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52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52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75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75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75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75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75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752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75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75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75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752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75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175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75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75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000"/>
                            </p:stCondLst>
                            <p:childTnLst>
                              <p:par>
                                <p:cTn id="1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175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52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52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5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5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5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5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52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52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52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52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52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52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52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52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1752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175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175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175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175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752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175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175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175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1752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175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175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175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175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1" dur="500"/>
                                        <p:tgtEl>
                                          <p:spTgt spid="175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26" grpId="0"/>
      <p:bldP spid="175132" grpId="0" animBg="1"/>
      <p:bldP spid="175133" grpId="0" animBg="1"/>
      <p:bldP spid="175138" grpId="0"/>
      <p:bldP spid="175139" grpId="0"/>
      <p:bldP spid="175142" grpId="0" animBg="1"/>
      <p:bldP spid="175143" grpId="0"/>
      <p:bldP spid="175144" grpId="0"/>
      <p:bldP spid="175145" grpId="0"/>
      <p:bldP spid="175198" grpId="0" animBg="1"/>
      <p:bldP spid="175199" grpId="0"/>
      <p:bldP spid="175205" grpId="0"/>
      <p:bldP spid="175206" grpId="0"/>
      <p:bldP spid="175207" grpId="0"/>
      <p:bldP spid="175210" grpId="0" animBg="1"/>
      <p:bldP spid="175211" grpId="0" animBg="1"/>
      <p:bldP spid="175212" grpId="0"/>
      <p:bldP spid="175225" grpId="0"/>
      <p:bldP spid="175230" grpId="0"/>
      <p:bldP spid="175231" grpId="0"/>
      <p:bldP spid="175232" grpId="0" animBg="1"/>
      <p:bldP spid="175233" grpId="0" animBg="1"/>
      <p:bldP spid="175242" grpId="0" animBg="1"/>
      <p:bldP spid="1752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mtClean="0"/>
              <a:t>Complete the problems on your practice worksheet making sure to follow all instructions.</a:t>
            </a:r>
          </a:p>
        </p:txBody>
      </p:sp>
      <p:sp>
        <p:nvSpPr>
          <p:cNvPr id="44034" name="Title 4"/>
          <p:cNvSpPr txBox="1">
            <a:spLocks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6600" b="1">
                <a:solidFill>
                  <a:schemeClr val="tx2"/>
                </a:solidFill>
                <a:latin typeface="Calibri" pitchFamily="34" charset="0"/>
              </a:rPr>
              <a:t>Practice Worksheet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4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u="sng" smtClean="0">
                <a:solidFill>
                  <a:srgbClr val="000000"/>
                </a:solidFill>
                <a:latin typeface="Calibri" pitchFamily="34" charset="0"/>
              </a:rPr>
              <a:t>Exit Ticket/Mini Quiz</a:t>
            </a:r>
          </a:p>
        </p:txBody>
      </p:sp>
      <p:sp>
        <p:nvSpPr>
          <p:cNvPr id="22530" name="Content Placeholder 5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>
                <a:latin typeface="Calibri" pitchFamily="34" charset="0"/>
              </a:rPr>
              <a:t>Today</a:t>
            </a:r>
            <a:r>
              <a:rPr lang="en-US" altLang="en-US" b="1" dirty="0" smtClean="0">
                <a:latin typeface="Calibri" pitchFamily="34" charset="0"/>
              </a:rPr>
              <a:t>’</a:t>
            </a:r>
            <a:r>
              <a:rPr lang="en-US" b="1" dirty="0" smtClean="0">
                <a:latin typeface="Calibri" pitchFamily="34" charset="0"/>
              </a:rPr>
              <a:t>s Objective: </a:t>
            </a:r>
            <a:r>
              <a:rPr lang="en-US" dirty="0" smtClean="0">
                <a:latin typeface="Calibri" pitchFamily="34" charset="0"/>
              </a:rPr>
              <a:t>SWBAT convert between moles and grams using molar mass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dirty="0" smtClean="0">
              <a:latin typeface="Calibri" pitchFamily="34" charset="0"/>
            </a:endParaRPr>
          </a:p>
          <a:p>
            <a:pPr eaLnBrk="1" hangingPunct="1">
              <a:buFont typeface="Calibri" pitchFamily="34" charset="0"/>
              <a:buNone/>
            </a:pPr>
            <a:r>
              <a:rPr lang="en-US" sz="2000" b="1" dirty="0" smtClean="0">
                <a:solidFill>
                  <a:srgbClr val="FF00FF"/>
                </a:solidFill>
                <a:latin typeface="Calibri" pitchFamily="34" charset="0"/>
              </a:rPr>
              <a:t>I have no idea</a:t>
            </a:r>
            <a:r>
              <a:rPr lang="en-US" b="1" dirty="0" smtClean="0">
                <a:solidFill>
                  <a:srgbClr val="FF00FF"/>
                </a:solidFill>
                <a:latin typeface="Calibri" pitchFamily="34" charset="0"/>
              </a:rPr>
              <a:t>	</a:t>
            </a:r>
            <a:r>
              <a:rPr lang="en-US" sz="2000" b="1" dirty="0" smtClean="0">
                <a:solidFill>
                  <a:srgbClr val="FF00FF"/>
                </a:solidFill>
                <a:latin typeface="Calibri" pitchFamily="34" charset="0"/>
                <a:sym typeface="Wingdings" pitchFamily="2" charset="2"/>
              </a:rPr>
              <a:t></a:t>
            </a:r>
            <a:r>
              <a:rPr lang="en-US" sz="2000" b="1" dirty="0" smtClean="0">
                <a:solidFill>
                  <a:srgbClr val="FF00FF"/>
                </a:solidFill>
                <a:latin typeface="Calibri" pitchFamily="34" charset="0"/>
              </a:rPr>
              <a:t>Need tutoring-</a:t>
            </a:r>
            <a:r>
              <a:rPr lang="en-US" sz="2000" b="1" dirty="0" smtClean="0">
                <a:solidFill>
                  <a:srgbClr val="FF00FF"/>
                </a:solidFill>
                <a:latin typeface="Calibri" pitchFamily="34" charset="0"/>
                <a:sym typeface="Wingdings" pitchFamily="2" charset="2"/>
              </a:rPr>
              <a:t></a:t>
            </a:r>
            <a:r>
              <a:rPr lang="en-US" b="1" dirty="0" smtClean="0">
                <a:solidFill>
                  <a:srgbClr val="FF00FF"/>
                </a:solidFill>
                <a:latin typeface="Calibri" pitchFamily="34" charset="0"/>
              </a:rPr>
              <a:t>             </a:t>
            </a:r>
            <a:r>
              <a:rPr lang="en-US" sz="2000" b="1" dirty="0" smtClean="0">
                <a:solidFill>
                  <a:srgbClr val="FF00FF"/>
                </a:solidFill>
                <a:latin typeface="Calibri" pitchFamily="34" charset="0"/>
              </a:rPr>
              <a:t>Almost there                       I got it!!</a:t>
            </a:r>
          </a:p>
          <a:p>
            <a:pPr eaLnBrk="1" hangingPunct="1">
              <a:buFont typeface="Calibri" pitchFamily="34" charset="0"/>
              <a:buNone/>
            </a:pPr>
            <a:r>
              <a:rPr lang="en-US" sz="2000" b="1" dirty="0" smtClean="0">
                <a:solidFill>
                  <a:srgbClr val="FF00FF"/>
                </a:solidFill>
                <a:latin typeface="Calibri" pitchFamily="34" charset="0"/>
              </a:rPr>
              <a:t>and need tutoring</a:t>
            </a:r>
          </a:p>
          <a:p>
            <a:pPr eaLnBrk="1" hangingPunct="1">
              <a:buFont typeface="Calibri" pitchFamily="34" charset="0"/>
              <a:buNone/>
            </a:pPr>
            <a:r>
              <a:rPr lang="en-US" b="1" dirty="0" smtClean="0">
                <a:solidFill>
                  <a:srgbClr val="FF00FF"/>
                </a:solidFill>
                <a:latin typeface="Calibri" pitchFamily="34" charset="0"/>
              </a:rPr>
              <a:t>1		            2		3		     4		         5</a:t>
            </a:r>
          </a:p>
          <a:p>
            <a:pPr eaLnBrk="1" hangingPunct="1">
              <a:buFont typeface="Calibri" pitchFamily="34" charset="0"/>
              <a:buNone/>
            </a:pPr>
            <a:endParaRPr lang="en-US" b="1" u="sng" dirty="0" smtClean="0">
              <a:solidFill>
                <a:srgbClr val="0D0D0D"/>
              </a:solidFill>
              <a:latin typeface="Calibri" pitchFamily="34" charset="0"/>
            </a:endParaRPr>
          </a:p>
          <a:p>
            <a:pPr eaLnBrk="1" hangingPunct="1">
              <a:buFont typeface="Calibri" pitchFamily="34" charset="0"/>
              <a:buNone/>
            </a:pPr>
            <a:r>
              <a:rPr lang="en-US" b="1" u="sng" dirty="0" smtClean="0">
                <a:solidFill>
                  <a:srgbClr val="0D0D0D"/>
                </a:solidFill>
                <a:latin typeface="Calibri" pitchFamily="34" charset="0"/>
              </a:rPr>
              <a:t>Answer the following questions </a:t>
            </a:r>
            <a:r>
              <a:rPr lang="en-US" b="1" u="sng" dirty="0" smtClean="0">
                <a:solidFill>
                  <a:srgbClr val="FF0000"/>
                </a:solidFill>
                <a:latin typeface="Calibri" pitchFamily="34" charset="0"/>
              </a:rPr>
              <a:t>(show all work)</a:t>
            </a:r>
            <a:r>
              <a:rPr lang="en-US" b="1" u="sng" dirty="0" smtClean="0">
                <a:solidFill>
                  <a:srgbClr val="0D0D0D"/>
                </a:solidFill>
                <a:latin typeface="Calibri" pitchFamily="34" charset="0"/>
              </a:rPr>
              <a:t>:</a:t>
            </a:r>
            <a:endParaRPr lang="en-US" u="sng" dirty="0" smtClean="0">
              <a:solidFill>
                <a:srgbClr val="0080FF"/>
              </a:solidFill>
              <a:latin typeface="Calibri" pitchFamily="34" charset="0"/>
            </a:endParaRPr>
          </a:p>
          <a:p>
            <a:pPr eaLnBrk="1" hangingPunct="1">
              <a:buFont typeface="Calibri" pitchFamily="34" charset="0"/>
              <a:buNone/>
            </a:pPr>
            <a:r>
              <a:rPr lang="en-US" sz="2800" b="1" dirty="0" smtClean="0">
                <a:latin typeface="Calibri" pitchFamily="34" charset="0"/>
              </a:rPr>
              <a:t>1.) How many moles are in 45 grams of water?</a:t>
            </a:r>
          </a:p>
          <a:p>
            <a:pPr eaLnBrk="1" hangingPunct="1">
              <a:buFont typeface="Calibri" pitchFamily="34" charset="0"/>
              <a:buNone/>
            </a:pPr>
            <a:r>
              <a:rPr lang="en-US" sz="2800" b="1" dirty="0" smtClean="0">
                <a:latin typeface="Calibri" pitchFamily="34" charset="0"/>
              </a:rPr>
              <a:t>2.) How many grams of zinc are found in 8.5 moles of zinc?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2362200"/>
            <a:ext cx="9144000" cy="1905000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Announcements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400" b="1" dirty="0" smtClean="0"/>
              <a:t>Homework: Week 9 Agenda; Textbook Reading (due Thurs)</a:t>
            </a:r>
          </a:p>
          <a:p>
            <a:r>
              <a:rPr lang="en-US" sz="4400" dirty="0" smtClean="0">
                <a:solidFill>
                  <a:srgbClr val="0000FF"/>
                </a:solidFill>
              </a:rPr>
              <a:t>Tutoring this week: </a:t>
            </a:r>
            <a:r>
              <a:rPr lang="en-US" sz="4400" dirty="0" smtClean="0">
                <a:solidFill>
                  <a:srgbClr val="0000FF"/>
                </a:solidFill>
              </a:rPr>
              <a:t>Today</a:t>
            </a:r>
            <a:r>
              <a:rPr lang="en-US" sz="4400" dirty="0" smtClean="0">
                <a:solidFill>
                  <a:srgbClr val="0000FF"/>
                </a:solidFill>
              </a:rPr>
              <a:t>/</a:t>
            </a:r>
            <a:r>
              <a:rPr lang="en-US" sz="4400" dirty="0" smtClean="0">
                <a:solidFill>
                  <a:srgbClr val="0000FF"/>
                </a:solidFill>
              </a:rPr>
              <a:t>Thurs.</a:t>
            </a:r>
          </a:p>
          <a:p>
            <a:r>
              <a:rPr lang="en-US" sz="4400" i="1" dirty="0" smtClean="0"/>
              <a:t>BRING A CALCULATOR EVERY DAY!!!</a:t>
            </a:r>
          </a:p>
          <a:p>
            <a:r>
              <a:rPr lang="en-US" sz="4400" dirty="0" smtClean="0"/>
              <a:t>QUIZ FRIDAY</a:t>
            </a:r>
          </a:p>
          <a:p>
            <a:r>
              <a:rPr lang="en-US" sz="4400" dirty="0" smtClean="0">
                <a:solidFill>
                  <a:srgbClr val="FF0000"/>
                </a:solidFill>
              </a:rPr>
              <a:t>Don’t forget about ELEMENTS QUIZ</a:t>
            </a:r>
          </a:p>
        </p:txBody>
      </p:sp>
    </p:spTree>
    <p:extLst>
      <p:ext uri="{BB962C8B-B14F-4D97-AF65-F5344CB8AC3E}">
        <p14:creationId xmlns:p14="http://schemas.microsoft.com/office/powerpoint/2010/main" val="3751993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Announcements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400" b="1" dirty="0" smtClean="0"/>
              <a:t>Homework: Week 9 Agenda; Textbook Reading (due Thurs)</a:t>
            </a:r>
          </a:p>
          <a:p>
            <a:r>
              <a:rPr lang="en-US" sz="4400" dirty="0" smtClean="0">
                <a:solidFill>
                  <a:srgbClr val="0000FF"/>
                </a:solidFill>
              </a:rPr>
              <a:t>Tutoring this week: </a:t>
            </a:r>
            <a:r>
              <a:rPr lang="en-US" sz="4400" dirty="0" smtClean="0">
                <a:solidFill>
                  <a:srgbClr val="0000FF"/>
                </a:solidFill>
              </a:rPr>
              <a:t>Today</a:t>
            </a:r>
            <a:r>
              <a:rPr lang="en-US" sz="4400" dirty="0" smtClean="0">
                <a:solidFill>
                  <a:srgbClr val="0000FF"/>
                </a:solidFill>
              </a:rPr>
              <a:t>/</a:t>
            </a:r>
            <a:r>
              <a:rPr lang="en-US" sz="4400" dirty="0" smtClean="0">
                <a:solidFill>
                  <a:srgbClr val="0000FF"/>
                </a:solidFill>
              </a:rPr>
              <a:t>Thurs.</a:t>
            </a:r>
          </a:p>
          <a:p>
            <a:r>
              <a:rPr lang="en-US" sz="4400" i="1" dirty="0" smtClean="0"/>
              <a:t>BRING A CALCULATOR EVERY DAY!!!</a:t>
            </a:r>
          </a:p>
          <a:p>
            <a:r>
              <a:rPr lang="en-US" sz="4400" dirty="0" smtClean="0"/>
              <a:t>QUIZ FRIDAY</a:t>
            </a:r>
          </a:p>
          <a:p>
            <a:r>
              <a:rPr lang="en-US" sz="4400" dirty="0" smtClean="0">
                <a:solidFill>
                  <a:srgbClr val="FF0000"/>
                </a:solidFill>
              </a:rPr>
              <a:t>Don’t forget about ELEMENTS QUIZ</a:t>
            </a:r>
          </a:p>
          <a:p>
            <a:pPr lvl="1"/>
            <a:r>
              <a:rPr lang="en-US" sz="4000" dirty="0" smtClean="0">
                <a:solidFill>
                  <a:srgbClr val="FF0000"/>
                </a:solidFill>
              </a:rPr>
              <a:t>Memorize elements 1-20 on periodic table</a:t>
            </a:r>
          </a:p>
        </p:txBody>
      </p:sp>
    </p:spTree>
    <p:extLst>
      <p:ext uri="{BB962C8B-B14F-4D97-AF65-F5344CB8AC3E}">
        <p14:creationId xmlns:p14="http://schemas.microsoft.com/office/powerpoint/2010/main" val="420321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Table of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5333"/>
            <a:ext cx="8686800" cy="5444067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u="sng" dirty="0" smtClean="0"/>
              <a:t>Page                </a:t>
            </a:r>
            <a:r>
              <a:rPr lang="en-US" u="sng" dirty="0" smtClean="0"/>
              <a:t>  </a:t>
            </a:r>
            <a:r>
              <a:rPr lang="en-US" u="sng" dirty="0" smtClean="0"/>
              <a:t>Title                              </a:t>
            </a:r>
            <a:r>
              <a:rPr lang="en-US" u="sng" dirty="0" smtClean="0"/>
              <a:t> </a:t>
            </a:r>
            <a:r>
              <a:rPr lang="en-US" u="sng" dirty="0" smtClean="0"/>
              <a:t>Date</a:t>
            </a:r>
          </a:p>
          <a:p>
            <a:pPr marL="514350" indent="-514350">
              <a:buFont typeface="Wingdings" charset="2"/>
              <a:buAutoNum type="arabicPlain" startAt="50"/>
              <a:defRPr/>
            </a:pPr>
            <a:r>
              <a:rPr lang="en-US" dirty="0" smtClean="0">
                <a:solidFill>
                  <a:srgbClr val="008000"/>
                </a:solidFill>
              </a:rPr>
              <a:t>       Week </a:t>
            </a:r>
            <a:r>
              <a:rPr lang="en-US" dirty="0" smtClean="0">
                <a:solidFill>
                  <a:srgbClr val="008000"/>
                </a:solidFill>
              </a:rPr>
              <a:t>9 Catalyst Chart                </a:t>
            </a:r>
            <a:r>
              <a:rPr lang="en-US" dirty="0" smtClean="0">
                <a:solidFill>
                  <a:srgbClr val="008000"/>
                </a:solidFill>
              </a:rPr>
              <a:t>10</a:t>
            </a:r>
            <a:r>
              <a:rPr lang="en-US" dirty="0" smtClean="0">
                <a:solidFill>
                  <a:srgbClr val="008000"/>
                </a:solidFill>
              </a:rPr>
              <a:t>/27</a:t>
            </a:r>
          </a:p>
          <a:p>
            <a:pPr marL="514350" indent="-514350">
              <a:buFont typeface="Wingdings" charset="2"/>
              <a:buAutoNum type="arabicPlain" startAt="50"/>
              <a:defRPr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           Week 9 Agenda                  </a:t>
            </a:r>
            <a:r>
              <a:rPr lang="en-US" dirty="0" smtClean="0">
                <a:solidFill>
                  <a:srgbClr val="008000"/>
                </a:solidFill>
              </a:rPr>
              <a:t>10</a:t>
            </a:r>
            <a:r>
              <a:rPr lang="en-US" dirty="0" smtClean="0">
                <a:solidFill>
                  <a:srgbClr val="008000"/>
                </a:solidFill>
              </a:rPr>
              <a:t>/27</a:t>
            </a:r>
          </a:p>
          <a:p>
            <a:pPr marL="514350" indent="-514350">
              <a:buFont typeface="Wingdings" charset="2"/>
              <a:buAutoNum type="arabicPlain" startAt="50"/>
              <a:defRPr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     Notes: Intro to the T-Chart        </a:t>
            </a:r>
            <a:r>
              <a:rPr lang="en-US" dirty="0" smtClean="0">
                <a:solidFill>
                  <a:srgbClr val="008000"/>
                </a:solidFill>
              </a:rPr>
              <a:t>10</a:t>
            </a:r>
            <a:r>
              <a:rPr lang="en-US" dirty="0" smtClean="0">
                <a:solidFill>
                  <a:srgbClr val="008000"/>
                </a:solidFill>
              </a:rPr>
              <a:t>/27</a:t>
            </a:r>
          </a:p>
          <a:p>
            <a:pPr marL="514350" indent="-514350">
              <a:buFont typeface="Wingdings" charset="2"/>
              <a:buAutoNum type="arabicPlain" startAt="50"/>
              <a:defRPr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     </a:t>
            </a:r>
            <a:r>
              <a:rPr lang="en-US" dirty="0" smtClean="0">
                <a:solidFill>
                  <a:srgbClr val="008000"/>
                </a:solidFill>
              </a:rPr>
              <a:t>Week </a:t>
            </a:r>
            <a:r>
              <a:rPr lang="en-US" dirty="0" smtClean="0">
                <a:solidFill>
                  <a:srgbClr val="008000"/>
                </a:solidFill>
              </a:rPr>
              <a:t>9 Textbook Reading     </a:t>
            </a:r>
            <a:r>
              <a:rPr lang="en-US" dirty="0" smtClean="0">
                <a:solidFill>
                  <a:srgbClr val="008000"/>
                </a:solidFill>
              </a:rPr>
              <a:t>   10</a:t>
            </a:r>
            <a:r>
              <a:rPr lang="en-US" dirty="0" smtClean="0">
                <a:solidFill>
                  <a:srgbClr val="008000"/>
                </a:solidFill>
              </a:rPr>
              <a:t>/</a:t>
            </a:r>
            <a:r>
              <a:rPr lang="en-US" dirty="0" smtClean="0">
                <a:solidFill>
                  <a:srgbClr val="008000"/>
                </a:solidFill>
              </a:rPr>
              <a:t>27</a:t>
            </a:r>
          </a:p>
          <a:p>
            <a:pPr marL="514350" indent="-514350">
              <a:buFont typeface="Wingdings" charset="2"/>
              <a:buAutoNum type="arabicPlain" startAt="50"/>
              <a:defRPr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    Notes: Mole and Mole to Atom   10/28</a:t>
            </a:r>
          </a:p>
          <a:p>
            <a:pPr marL="0" indent="0">
              <a:buNone/>
              <a:defRPr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        Conversion</a:t>
            </a:r>
          </a:p>
          <a:p>
            <a:pPr marL="514350" indent="-514350">
              <a:buFont typeface="Wingdings" charset="2"/>
              <a:buAutoNum type="arabicPlain" startAt="55"/>
              <a:defRPr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Classwork: Mole to Mass Conversion10/29</a:t>
            </a:r>
            <a:r>
              <a:rPr lang="en-US" dirty="0" smtClean="0">
                <a:solidFill>
                  <a:srgbClr val="008000"/>
                </a:solidFill>
              </a:rPr>
              <a:t>                                                </a:t>
            </a:r>
            <a:endParaRPr lang="en-US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898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Table of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5333"/>
            <a:ext cx="8686800" cy="5444067"/>
          </a:xfrm>
        </p:spPr>
        <p:txBody>
          <a:bodyPr>
            <a:normAutofit fontScale="925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u="sng" dirty="0" smtClean="0"/>
              <a:t>Page                           Title                                  Date</a:t>
            </a:r>
          </a:p>
          <a:p>
            <a:pPr marL="514350" indent="-514350">
              <a:buFont typeface="Wingdings" charset="2"/>
              <a:buAutoNum type="arabicPlain" startAt="43"/>
              <a:defRPr/>
            </a:pPr>
            <a:r>
              <a:rPr lang="en-US" dirty="0" smtClean="0"/>
              <a:t>                Unit 2 Review                             10/21</a:t>
            </a:r>
          </a:p>
          <a:p>
            <a:pPr marL="514350" indent="-514350">
              <a:buFont typeface="Wingdings" charset="2"/>
              <a:buAutoNum type="arabicPlain" startAt="43"/>
              <a:defRPr/>
            </a:pPr>
            <a:r>
              <a:rPr lang="en-US" dirty="0"/>
              <a:t> </a:t>
            </a:r>
            <a:r>
              <a:rPr lang="en-US" dirty="0" smtClean="0"/>
              <a:t>             Week 8 Textbook Reading         10/22</a:t>
            </a:r>
          </a:p>
          <a:p>
            <a:pPr marL="514350" indent="-514350">
              <a:buFont typeface="Wingdings" charset="2"/>
              <a:buAutoNum type="arabicPlain" startAt="43"/>
              <a:defRPr/>
            </a:pPr>
            <a:r>
              <a:rPr lang="en-US" dirty="0"/>
              <a:t> </a:t>
            </a:r>
            <a:r>
              <a:rPr lang="en-US" dirty="0" smtClean="0"/>
              <a:t>            Reading: Atomic Theory              10/24</a:t>
            </a:r>
          </a:p>
          <a:p>
            <a:pPr marL="514350" indent="-514350">
              <a:buFont typeface="Wingdings" charset="2"/>
              <a:buAutoNum type="arabicPlain" startAt="43"/>
              <a:defRPr/>
            </a:pPr>
            <a:r>
              <a:rPr lang="en-US" dirty="0"/>
              <a:t> </a:t>
            </a:r>
            <a:r>
              <a:rPr lang="en-US" dirty="0" smtClean="0"/>
              <a:t>          Notes: Periodic Table Basics         10/24</a:t>
            </a:r>
          </a:p>
          <a:p>
            <a:pPr marL="514350" indent="-514350">
              <a:buFont typeface="Wingdings" charset="2"/>
              <a:buAutoNum type="arabicPlain" startAt="43"/>
              <a:defRPr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      Week 9 Catalyst Chart                    10/27</a:t>
            </a:r>
          </a:p>
          <a:p>
            <a:pPr marL="514350" indent="-514350">
              <a:buFont typeface="Wingdings" charset="2"/>
              <a:buAutoNum type="arabicPlain" startAt="43"/>
              <a:defRPr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           Week 9 Agenda                           10/27</a:t>
            </a:r>
          </a:p>
          <a:p>
            <a:pPr marL="514350" indent="-514350">
              <a:buFont typeface="Wingdings" charset="2"/>
              <a:buAutoNum type="arabicPlain" startAt="43"/>
              <a:defRPr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     Notes: Intro to the T-Chart             10/27</a:t>
            </a:r>
          </a:p>
          <a:p>
            <a:pPr marL="514350" indent="-514350">
              <a:buFont typeface="Wingdings" charset="2"/>
              <a:buAutoNum type="arabicPlain" startAt="43"/>
              <a:defRPr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        Week 9 Textbook Reading           10/27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892373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Days Until the End of Quarter 1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5000" dirty="0"/>
              <a:t>6</a:t>
            </a:r>
            <a:endParaRPr lang="en-US" sz="25000" dirty="0" smtClean="0"/>
          </a:p>
        </p:txBody>
      </p:sp>
    </p:spTree>
    <p:extLst>
      <p:ext uri="{BB962C8B-B14F-4D97-AF65-F5344CB8AC3E}">
        <p14:creationId xmlns:p14="http://schemas.microsoft.com/office/powerpoint/2010/main" val="171663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>
              <a:latin typeface="Calibri" pitchFamily="34" charset="0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>
              <a:latin typeface="Calibri" pitchFamily="34" charset="0"/>
            </a:endParaRPr>
          </a:p>
        </p:txBody>
      </p:sp>
      <p:pic>
        <p:nvPicPr>
          <p:cNvPr id="19459" name="Picture 2" descr="istockphoto_1199095_composition_notebook"/>
          <p:cNvPicPr>
            <a:picLocks noChangeAspect="1" noChangeArrowheads="1"/>
          </p:cNvPicPr>
          <p:nvPr/>
        </p:nvPicPr>
        <p:blipFill>
          <a:blip r:embed="rId2"/>
          <a:srcRect l="3419"/>
          <a:stretch>
            <a:fillRect/>
          </a:stretch>
        </p:blipFill>
        <p:spPr bwMode="auto">
          <a:xfrm>
            <a:off x="0" y="0"/>
            <a:ext cx="91440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itle 1"/>
          <p:cNvSpPr txBox="1">
            <a:spLocks/>
          </p:cNvSpPr>
          <p:nvPr/>
        </p:nvSpPr>
        <p:spPr bwMode="auto">
          <a:xfrm>
            <a:off x="4267200" y="685800"/>
            <a:ext cx="441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sz="4000" b="1" u="sng" dirty="0" smtClean="0">
                <a:solidFill>
                  <a:srgbClr val="0000FF"/>
                </a:solidFill>
                <a:latin typeface="Calibri" pitchFamily="34" charset="0"/>
              </a:rPr>
              <a:t>“</a:t>
            </a:r>
            <a:r>
              <a:rPr lang="en-US" sz="4000" b="1" u="sng" dirty="0" smtClean="0">
                <a:solidFill>
                  <a:srgbClr val="0000FF"/>
                </a:solidFill>
                <a:latin typeface="Calibri" pitchFamily="34" charset="0"/>
              </a:rPr>
              <a:t>Molar mass</a:t>
            </a:r>
            <a:r>
              <a:rPr lang="en-US" altLang="en-US" sz="4000" b="1" u="sng" dirty="0" smtClean="0">
                <a:solidFill>
                  <a:srgbClr val="0000FF"/>
                </a:solidFill>
                <a:latin typeface="Calibri" pitchFamily="34" charset="0"/>
              </a:rPr>
              <a:t>”</a:t>
            </a:r>
            <a:endParaRPr lang="en-US" sz="4000" b="1" u="sng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9461" name="TextBox 8"/>
          <p:cNvSpPr txBox="1">
            <a:spLocks noChangeArrowheads="1"/>
          </p:cNvSpPr>
          <p:nvPr/>
        </p:nvSpPr>
        <p:spPr bwMode="auto">
          <a:xfrm>
            <a:off x="7423150" y="5410200"/>
            <a:ext cx="12954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n-US" sz="3800" b="1" dirty="0">
                <a:solidFill>
                  <a:srgbClr val="0000FF"/>
                </a:solidFill>
                <a:latin typeface="Calibri" pitchFamily="34" charset="0"/>
              </a:rPr>
              <a:t>Pg</a:t>
            </a:r>
            <a:r>
              <a:rPr lang="en-US" sz="3800" b="1" dirty="0" smtClean="0">
                <a:solidFill>
                  <a:srgbClr val="0000FF"/>
                </a:solidFill>
                <a:latin typeface="Calibri" pitchFamily="34" charset="0"/>
              </a:rPr>
              <a:t>.55 </a:t>
            </a:r>
            <a:endParaRPr lang="en-US" sz="3800" b="1" dirty="0">
              <a:solidFill>
                <a:srgbClr val="0000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Observe the two beakers in the front one has </a:t>
            </a:r>
            <a:r>
              <a:rPr lang="en-US" dirty="0" smtClean="0"/>
              <a:t>pinto beans</a:t>
            </a:r>
            <a:r>
              <a:rPr lang="en-US" dirty="0" smtClean="0"/>
              <a:t> </a:t>
            </a:r>
            <a:r>
              <a:rPr lang="en-US" dirty="0" smtClean="0"/>
              <a:t>and one has </a:t>
            </a:r>
            <a:r>
              <a:rPr lang="en-US" dirty="0" smtClean="0"/>
              <a:t>lima beans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The two beakers both have </a:t>
            </a:r>
            <a:r>
              <a:rPr lang="en-US" dirty="0" smtClean="0"/>
              <a:t>the same amount of beans </a:t>
            </a:r>
            <a:endParaRPr lang="en-US" dirty="0" smtClean="0"/>
          </a:p>
          <a:p>
            <a:r>
              <a:rPr lang="en-US" dirty="0" smtClean="0"/>
              <a:t>What is different between the two different substances?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4"/>
          <p:cNvSpPr>
            <a:spLocks noGrp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6600" b="1" dirty="0" smtClean="0">
                <a:latin typeface="Calibri" pitchFamily="34" charset="0"/>
              </a:rPr>
              <a:t>Molar mass</a:t>
            </a:r>
          </a:p>
        </p:txBody>
      </p:sp>
      <p:sp>
        <p:nvSpPr>
          <p:cNvPr id="20482" name="Content Placeholder 5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defTabSz="457200"/>
            <a:r>
              <a:rPr lang="en-US" dirty="0" smtClean="0">
                <a:solidFill>
                  <a:srgbClr val="0000FF"/>
                </a:solidFill>
                <a:latin typeface="Calibri" pitchFamily="34" charset="0"/>
              </a:rPr>
              <a:t>Molar mass is the mass of one mole of a certain element or compound</a:t>
            </a:r>
          </a:p>
          <a:p>
            <a:pPr defTabSz="457200"/>
            <a:r>
              <a:rPr lang="en-US" dirty="0" smtClean="0">
                <a:solidFill>
                  <a:srgbClr val="0000FF"/>
                </a:solidFill>
                <a:latin typeface="Calibri" pitchFamily="34" charset="0"/>
              </a:rPr>
              <a:t>We find these values from the periodic table.</a:t>
            </a:r>
          </a:p>
          <a:p>
            <a:pPr defTabSz="457200"/>
            <a:r>
              <a:rPr lang="en-US" dirty="0" smtClean="0">
                <a:solidFill>
                  <a:srgbClr val="0000FF"/>
                </a:solidFill>
                <a:latin typeface="Calibri" pitchFamily="34" charset="0"/>
              </a:rPr>
              <a:t>Units of molar mass is grams per mole</a:t>
            </a:r>
          </a:p>
          <a:p>
            <a:pPr lvl="1" defTabSz="457200"/>
            <a:r>
              <a:rPr lang="en-US" dirty="0" smtClean="0">
                <a:solidFill>
                  <a:srgbClr val="0000FF"/>
                </a:solidFill>
                <a:latin typeface="Calibri" pitchFamily="34" charset="0"/>
              </a:rPr>
              <a:t>g/mol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2387</TotalTime>
  <Words>728</Words>
  <Application>Microsoft Macintosh PowerPoint</Application>
  <PresentationFormat>On-screen Show (4:3)</PresentationFormat>
  <Paragraphs>157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Blank Presentation</vt:lpstr>
      <vt:lpstr>Wednesday, October 29th, 2014</vt:lpstr>
      <vt:lpstr>Announcements</vt:lpstr>
      <vt:lpstr>Announcements</vt:lpstr>
      <vt:lpstr>Table of Contents</vt:lpstr>
      <vt:lpstr>Table of Contents</vt:lpstr>
      <vt:lpstr>Days Until the End of Quarter 1</vt:lpstr>
      <vt:lpstr>PowerPoint Presentation</vt:lpstr>
      <vt:lpstr>Demo </vt:lpstr>
      <vt:lpstr>Molar mass</vt:lpstr>
      <vt:lpstr>The Molar Mass and Number of Particles in One-Mole Quantities </vt:lpstr>
      <vt:lpstr>Whiteboard practice</vt:lpstr>
      <vt:lpstr>Example or Whiteboard Practice</vt:lpstr>
      <vt:lpstr>Mole island</vt:lpstr>
      <vt:lpstr>The Mole</vt:lpstr>
      <vt:lpstr>PowerPoint Presentation</vt:lpstr>
      <vt:lpstr>PowerPoint Presentation</vt:lpstr>
      <vt:lpstr>Exit Ticket/Mini Quiz</vt:lpstr>
    </vt:vector>
  </TitlesOfParts>
  <Company>Lauren Beggs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</dc:title>
  <dc:creator>Lauren Beggs</dc:creator>
  <cp:lastModifiedBy>Leigha Ingham</cp:lastModifiedBy>
  <cp:revision>60</cp:revision>
  <dcterms:created xsi:type="dcterms:W3CDTF">2012-11-13T21:42:09Z</dcterms:created>
  <dcterms:modified xsi:type="dcterms:W3CDTF">2014-10-29T14:36:51Z</dcterms:modified>
</cp:coreProperties>
</file>