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82" r:id="rId2"/>
    <p:sldId id="292" r:id="rId3"/>
    <p:sldId id="283" r:id="rId4"/>
    <p:sldId id="284" r:id="rId5"/>
    <p:sldId id="285" r:id="rId6"/>
    <p:sldId id="286" r:id="rId7"/>
    <p:sldId id="287" r:id="rId8"/>
    <p:sldId id="262" r:id="rId9"/>
    <p:sldId id="29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1" r:id="rId23"/>
    <p:sldId id="275" r:id="rId24"/>
    <p:sldId id="276" r:id="rId25"/>
    <p:sldId id="277" r:id="rId26"/>
    <p:sldId id="280" r:id="rId27"/>
    <p:sldId id="278" r:id="rId28"/>
    <p:sldId id="289" r:id="rId29"/>
    <p:sldId id="290" r:id="rId30"/>
    <p:sldId id="291" r:id="rId31"/>
    <p:sldId id="27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6D6B6-DFD6-AF48-B9A1-A8FD6348E7E4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12148-49A5-3547-890F-710090C7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7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2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8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1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8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1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1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5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7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DE74F-D98F-7F4D-B9E9-72C876F4F4A7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6CC0-1FA5-8F45-9F07-760C81C7F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1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MS PGothic" charset="0"/>
              </a:rPr>
              <a:t>Monday, </a:t>
            </a:r>
            <a:r>
              <a:rPr lang="en-US" sz="4400" dirty="0">
                <a:latin typeface="Calibri" charset="0"/>
                <a:ea typeface="MS PGothic" charset="0"/>
              </a:rPr>
              <a:t>January </a:t>
            </a:r>
            <a:r>
              <a:rPr lang="en-US" sz="4400" dirty="0" smtClean="0">
                <a:latin typeface="Calibri" charset="0"/>
                <a:ea typeface="MS PGothic" charset="0"/>
              </a:rPr>
              <a:t>12</a:t>
            </a:r>
            <a:r>
              <a:rPr lang="en-US" sz="4400" baseline="30000" dirty="0" smtClean="0">
                <a:latin typeface="Calibri" charset="0"/>
                <a:ea typeface="MS PGothic" charset="0"/>
              </a:rPr>
              <a:t>th</a:t>
            </a:r>
            <a:r>
              <a:rPr lang="en-US" sz="4400" dirty="0">
                <a:latin typeface="Calibri" charset="0"/>
                <a:ea typeface="MS PGothic" charset="0"/>
              </a:rPr>
              <a:t>, 2014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248400" cy="480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HW: Week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17 </a:t>
            </a: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Agenda Problems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#13 and 14 (from last week)</a:t>
            </a:r>
            <a:endParaRPr lang="en-US" sz="2400" b="1" dirty="0">
              <a:solidFill>
                <a:srgbClr val="3366FF"/>
              </a:solidFill>
              <a:latin typeface="Calibri" charset="0"/>
              <a:ea typeface="MS PGothic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latin typeface="Calibri" charset="0"/>
                <a:ea typeface="MS PGothic" charset="0"/>
              </a:rPr>
              <a:t>Objective:</a:t>
            </a:r>
            <a:r>
              <a:rPr lang="en-US" sz="2400" dirty="0">
                <a:latin typeface="Calibri" charset="0"/>
                <a:ea typeface="MS PGothic" charset="0"/>
              </a:rPr>
              <a:t> </a:t>
            </a:r>
            <a:r>
              <a:rPr lang="en-US" sz="2400" dirty="0"/>
              <a:t>We will understand how draw ionic compounds and write their formulae</a:t>
            </a:r>
            <a:endParaRPr lang="en-US" sz="2400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Catalyst: (make your own chart in your notebook)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Determine the formula if the following atoms created ionic compounds: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400" b="1" dirty="0" smtClean="0">
                <a:latin typeface="Calibri" charset="0"/>
                <a:ea typeface="MS PGothic" charset="0"/>
              </a:rPr>
              <a:t>Magnesium and Oxygen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400" b="1" dirty="0" smtClean="0">
                <a:latin typeface="Calibri" charset="0"/>
                <a:ea typeface="MS PGothic" charset="0"/>
              </a:rPr>
              <a:t>Potassium and Sulfur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400" b="1" dirty="0" smtClean="0">
                <a:latin typeface="Calibri" charset="0"/>
                <a:ea typeface="MS PGothic" charset="0"/>
              </a:rPr>
              <a:t>Calcium and Phosphorous</a:t>
            </a:r>
            <a:endParaRPr lang="en-US" sz="2400" b="1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b="1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371600"/>
            <a:ext cx="2971800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1/12            Week 18 Catalyst Chart                                                                                     97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1/12            Week 18 Agenda Problems (Problems Only)                                                 98                         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/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12            Notes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Drawing Ionic 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Compounds w/Polyatomic Ions        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                     99</a:t>
            </a:r>
            <a:r>
              <a:rPr lang="en-US" dirty="0">
                <a:solidFill>
                  <a:schemeClr val="tx1"/>
                </a:solidFill>
                <a:ea typeface="MS PGothic" charset="0"/>
                <a:cs typeface="MS PGothic" charset="0"/>
              </a:rPr>
              <a:t>	                                                                  </a:t>
            </a: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0" y="51816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u="sng"/>
              <a:t>***Table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8091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Reminders on IONIC COMPOUND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Calibri" charset="0"/>
                <a:ea typeface="MS PGothic" charset="0"/>
              </a:rPr>
              <a:t>An IONIC compound consist of a cation (metal) bonded with an anion (non-metal)</a:t>
            </a:r>
          </a:p>
          <a:p>
            <a:r>
              <a:rPr lang="en-US">
                <a:solidFill>
                  <a:srgbClr val="0000FF"/>
                </a:solidFill>
                <a:latin typeface="Calibri" charset="0"/>
                <a:ea typeface="MS PGothic" charset="0"/>
              </a:rPr>
              <a:t>An IONIC bond results from a TRANSFER of electrons.</a:t>
            </a:r>
          </a:p>
        </p:txBody>
      </p:sp>
    </p:spTree>
    <p:extLst>
      <p:ext uri="{BB962C8B-B14F-4D97-AF65-F5344CB8AC3E}">
        <p14:creationId xmlns:p14="http://schemas.microsoft.com/office/powerpoint/2010/main" val="316398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charset="0"/>
                <a:ea typeface="MS PGothic" charset="0"/>
              </a:rPr>
              <a:t>Rules for Drawing Lewis Dot Structures for Ionic Compounds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charset="0"/>
              <a:buAutoNum type="arabicParenR"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T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he </a:t>
            </a:r>
            <a:r>
              <a:rPr lang="en-US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cation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has NO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dots around the symbol and the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anion has 8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dots around the symbol.</a:t>
            </a:r>
          </a:p>
        </p:txBody>
      </p:sp>
    </p:spTree>
    <p:extLst>
      <p:ext uri="{BB962C8B-B14F-4D97-AF65-F5344CB8AC3E}">
        <p14:creationId xmlns:p14="http://schemas.microsoft.com/office/powerpoint/2010/main" val="147543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charset="0"/>
                <a:ea typeface="MS PGothic" charset="0"/>
              </a:rPr>
              <a:t>Rules for Drawing Lewis Dot Structures for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  <a:defRPr/>
            </a:pPr>
            <a:r>
              <a:rPr lang="en-US" dirty="0" smtClean="0">
                <a:solidFill>
                  <a:srgbClr val="0000FF"/>
                </a:solidFill>
              </a:rPr>
              <a:t>If the compound has ONLY one </a:t>
            </a:r>
            <a:r>
              <a:rPr lang="en-US" dirty="0" err="1" smtClean="0">
                <a:solidFill>
                  <a:srgbClr val="0000FF"/>
                </a:solidFill>
              </a:rPr>
              <a:t>cation</a:t>
            </a:r>
            <a:r>
              <a:rPr lang="en-US" dirty="0" smtClean="0">
                <a:solidFill>
                  <a:srgbClr val="0000FF"/>
                </a:solidFill>
              </a:rPr>
              <a:t> and one anion the </a:t>
            </a:r>
            <a:r>
              <a:rPr lang="en-US" dirty="0" err="1" smtClean="0">
                <a:solidFill>
                  <a:srgbClr val="0000FF"/>
                </a:solidFill>
              </a:rPr>
              <a:t>cation</a:t>
            </a:r>
            <a:r>
              <a:rPr lang="en-US" dirty="0" smtClean="0">
                <a:solidFill>
                  <a:srgbClr val="0000FF"/>
                </a:solidFill>
              </a:rPr>
              <a:t> ALWAYS goes first. Brackets go around the anion to show possession of electrons.</a:t>
            </a:r>
          </a:p>
          <a:p>
            <a:pPr marL="0" indent="0">
              <a:buFont typeface="Calibri" charset="0"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Font typeface="Calibri" charset="0"/>
              <a:buNone/>
              <a:defRPr/>
            </a:pP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sz="4000" dirty="0" smtClean="0">
                <a:solidFill>
                  <a:srgbClr val="0000FF"/>
                </a:solidFill>
              </a:rPr>
              <a:t> Ex: </a:t>
            </a:r>
            <a:r>
              <a:rPr lang="en-US" sz="4000" dirty="0" err="1" smtClean="0"/>
              <a:t>NaCl</a:t>
            </a:r>
            <a:r>
              <a:rPr lang="en-US" sz="4000" dirty="0" smtClean="0"/>
              <a:t> is ALWAYS drawn as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sz="4000" dirty="0">
                <a:solidFill>
                  <a:srgbClr val="0000FF"/>
                </a:solidFill>
              </a:rPr>
              <a:t>	</a:t>
            </a:r>
            <a:r>
              <a:rPr lang="en-US" sz="4000" dirty="0" smtClean="0">
                <a:solidFill>
                  <a:srgbClr val="0000FF"/>
                </a:solidFill>
              </a:rPr>
              <a:t>					</a:t>
            </a:r>
            <a:r>
              <a:rPr lang="en-US" sz="4800" dirty="0" smtClean="0">
                <a:solidFill>
                  <a:srgbClr val="0000FF"/>
                </a:solidFill>
              </a:rPr>
              <a:t>  Na</a:t>
            </a:r>
            <a:r>
              <a:rPr lang="en-US" sz="4800" baseline="30000" dirty="0" smtClean="0">
                <a:solidFill>
                  <a:srgbClr val="0000FF"/>
                </a:solidFill>
              </a:rPr>
              <a:t>+ </a:t>
            </a:r>
            <a:r>
              <a:rPr lang="en-US" sz="4800" dirty="0" smtClean="0">
                <a:solidFill>
                  <a:srgbClr val="0000FF"/>
                </a:solidFill>
              </a:rPr>
              <a:t>	 </a:t>
            </a:r>
            <a:r>
              <a:rPr lang="en-US" sz="4800" dirty="0" err="1" smtClean="0">
                <a:solidFill>
                  <a:srgbClr val="0000FF"/>
                </a:solidFill>
              </a:rPr>
              <a:t>Cl</a:t>
            </a:r>
            <a:r>
              <a:rPr lang="en-US" sz="4800" dirty="0" smtClean="0">
                <a:solidFill>
                  <a:srgbClr val="0000FF"/>
                </a:solidFill>
              </a:rPr>
              <a:t>   </a:t>
            </a:r>
            <a:r>
              <a:rPr lang="en-US" sz="4800" baseline="30000" dirty="0" smtClean="0">
                <a:solidFill>
                  <a:srgbClr val="0000FF"/>
                </a:solidFill>
              </a:rPr>
              <a:t>-</a:t>
            </a:r>
            <a:endParaRPr lang="en-US" sz="4800" baseline="30000" dirty="0">
              <a:solidFill>
                <a:srgbClr val="0000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71275" y="4887969"/>
            <a:ext cx="1159075" cy="914400"/>
            <a:chOff x="6477000" y="3276600"/>
            <a:chExt cx="762000" cy="914400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Left Bracket 3"/>
          <p:cNvSpPr/>
          <p:nvPr/>
        </p:nvSpPr>
        <p:spPr>
          <a:xfrm>
            <a:off x="4437376" y="4780048"/>
            <a:ext cx="231815" cy="126991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>
            <a:off x="5340715" y="4822019"/>
            <a:ext cx="288537" cy="1269915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3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charset="0"/>
                <a:ea typeface="MS PGothic" charset="0"/>
              </a:rPr>
              <a:t>Rules for Drawing Lewis Dot Structures for Ionic Compounds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3671" cy="4525963"/>
          </a:xfrm>
        </p:spPr>
        <p:txBody>
          <a:bodyPr/>
          <a:lstStyle/>
          <a:p>
            <a:pPr marL="514350" indent="-514350">
              <a:buFont typeface="Calibri" charset="0"/>
              <a:buAutoNum type="arabicParenR" startAt="3"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If the compound has MORE than 2 atoms, draw the structure so it looks even.</a:t>
            </a:r>
          </a:p>
          <a:p>
            <a:pPr marL="400050" lvl="1" indent="0">
              <a:buFont typeface="Calibri" charset="0"/>
              <a:buNone/>
            </a:pP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00050" lvl="1" indent="0">
              <a:buFont typeface="Calibri" charset="0"/>
              <a:buNone/>
            </a:pPr>
            <a:r>
              <a:rPr lang="en-US" sz="4800" dirty="0">
                <a:solidFill>
                  <a:srgbClr val="0000FF"/>
                </a:solidFill>
                <a:latin typeface="Calibri" charset="0"/>
                <a:ea typeface="MS PGothic" charset="0"/>
              </a:rPr>
              <a:t>Ex: Al</a:t>
            </a:r>
            <a:r>
              <a:rPr lang="en-US" sz="4800" baseline="-25000" dirty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4800" dirty="0">
                <a:solidFill>
                  <a:srgbClr val="0000FF"/>
                </a:solidFill>
                <a:latin typeface="Calibri" charset="0"/>
                <a:ea typeface="MS PGothic" charset="0"/>
              </a:rPr>
              <a:t>O</a:t>
            </a:r>
            <a:r>
              <a:rPr lang="en-US" sz="4800" baseline="-25000" dirty="0">
                <a:solidFill>
                  <a:srgbClr val="0000FF"/>
                </a:solidFill>
                <a:latin typeface="Calibri" charset="0"/>
                <a:ea typeface="MS PGothic" charset="0"/>
              </a:rPr>
              <a:t>3</a:t>
            </a:r>
            <a:r>
              <a:rPr lang="en-US" sz="48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48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=  O </a:t>
            </a:r>
            <a:r>
              <a:rPr lang="en-US" sz="48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2-</a:t>
            </a:r>
            <a:r>
              <a:rPr lang="en-US" sz="48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Al</a:t>
            </a:r>
            <a:r>
              <a:rPr lang="en-US" sz="48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3+ </a:t>
            </a:r>
            <a:r>
              <a:rPr lang="en-US" sz="48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O  </a:t>
            </a:r>
            <a:r>
              <a:rPr lang="en-US" sz="48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2-</a:t>
            </a:r>
            <a:r>
              <a:rPr lang="en-US" sz="48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Al</a:t>
            </a:r>
            <a:r>
              <a:rPr lang="en-US" sz="48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3+ </a:t>
            </a:r>
            <a:r>
              <a:rPr lang="en-US" sz="48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 </a:t>
            </a:r>
            <a:r>
              <a:rPr lang="en-US" sz="48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2-</a:t>
            </a:r>
            <a:endParaRPr lang="en-US" sz="4800" baseline="300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00050" lvl="1" indent="0">
              <a:buFont typeface="Calibri" charset="0"/>
              <a:buNone/>
            </a:pP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00050" lvl="1" indent="0">
              <a:buFont typeface="Calibri" charset="0"/>
              <a:buNone/>
            </a:pPr>
            <a:r>
              <a:rPr lang="en-US" dirty="0">
                <a:latin typeface="Calibri" charset="0"/>
                <a:ea typeface="MS PGothic" charset="0"/>
              </a:rPr>
              <a:t>*If you were able to cut the structure in half, you should be holding the same piece in both hands!!!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00173" y="3392725"/>
            <a:ext cx="618174" cy="609600"/>
            <a:chOff x="6477000" y="3276600"/>
            <a:chExt cx="762000" cy="914400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669125" y="3306892"/>
            <a:ext cx="780600" cy="794025"/>
            <a:chOff x="6477000" y="3276600"/>
            <a:chExt cx="762000" cy="914400"/>
          </a:xfrm>
        </p:grpSpPr>
        <p:sp>
          <p:nvSpPr>
            <p:cNvPr id="32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728547" y="3306892"/>
            <a:ext cx="692355" cy="820507"/>
            <a:chOff x="6477000" y="3276600"/>
            <a:chExt cx="762000" cy="914400"/>
          </a:xfrm>
        </p:grpSpPr>
        <p:sp>
          <p:nvSpPr>
            <p:cNvPr id="41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Left Bracket 1"/>
          <p:cNvSpPr/>
          <p:nvPr/>
        </p:nvSpPr>
        <p:spPr>
          <a:xfrm>
            <a:off x="3700173" y="3165585"/>
            <a:ext cx="247270" cy="97544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Bracket 2"/>
          <p:cNvSpPr/>
          <p:nvPr/>
        </p:nvSpPr>
        <p:spPr>
          <a:xfrm>
            <a:off x="4075559" y="3165585"/>
            <a:ext cx="283565" cy="97544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Bracket 48"/>
          <p:cNvSpPr/>
          <p:nvPr/>
        </p:nvSpPr>
        <p:spPr>
          <a:xfrm>
            <a:off x="5622421" y="3152340"/>
            <a:ext cx="247270" cy="97544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 Bracket 49"/>
          <p:cNvSpPr/>
          <p:nvPr/>
        </p:nvSpPr>
        <p:spPr>
          <a:xfrm>
            <a:off x="7730413" y="3216184"/>
            <a:ext cx="247270" cy="97544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Bracket 50"/>
          <p:cNvSpPr/>
          <p:nvPr/>
        </p:nvSpPr>
        <p:spPr>
          <a:xfrm>
            <a:off x="6203511" y="3152340"/>
            <a:ext cx="283565" cy="97544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Bracket 51"/>
          <p:cNvSpPr/>
          <p:nvPr/>
        </p:nvSpPr>
        <p:spPr>
          <a:xfrm>
            <a:off x="8140762" y="3216184"/>
            <a:ext cx="265898" cy="980866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4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charset="0"/>
                <a:ea typeface="MS PGothic" charset="0"/>
              </a:rPr>
              <a:t>Rules for Drawing Lewis Dot Structures for Ionic Compounds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charset="0"/>
              <a:buAutoNum type="arabicParenR" startAt="4"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The </a:t>
            </a:r>
            <a:r>
              <a:rPr lang="en-US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cation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must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lose ALL of their valence electrons and the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anion must have 8 to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obey the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Octet Rule.</a:t>
            </a: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7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charset="0"/>
                <a:ea typeface="MS PGothic" charset="0"/>
              </a:rPr>
              <a:t>Rules for Drawing Lewis Dot Structures for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5"/>
              <a:defRPr/>
            </a:pPr>
            <a:r>
              <a:rPr lang="en-US" dirty="0" smtClean="0">
                <a:solidFill>
                  <a:srgbClr val="0000FF"/>
                </a:solidFill>
              </a:rPr>
              <a:t>Each </a:t>
            </a:r>
            <a:r>
              <a:rPr lang="en-US" dirty="0" err="1" smtClean="0">
                <a:solidFill>
                  <a:srgbClr val="0000FF"/>
                </a:solidFill>
              </a:rPr>
              <a:t>cation</a:t>
            </a:r>
            <a:r>
              <a:rPr lang="en-US" dirty="0" smtClean="0">
                <a:solidFill>
                  <a:srgbClr val="0000FF"/>
                </a:solidFill>
              </a:rPr>
              <a:t> should touch each anion it donates electrons to.</a:t>
            </a:r>
          </a:p>
          <a:p>
            <a:pPr marL="0" indent="0">
              <a:buFont typeface="Calibri" charset="0"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Font typeface="Calibri" charset="0"/>
              <a:buNone/>
              <a:defRPr/>
            </a:pPr>
            <a:r>
              <a:rPr lang="en-US" dirty="0" smtClean="0"/>
              <a:t>Therefore: Two </a:t>
            </a:r>
            <a:r>
              <a:rPr lang="en-US" dirty="0" err="1" smtClean="0"/>
              <a:t>cations</a:t>
            </a:r>
            <a:r>
              <a:rPr lang="en-US" dirty="0" smtClean="0"/>
              <a:t> should never touch and two anions should never touch.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1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500" b="1" dirty="0">
                <a:latin typeface="Calibri" charset="0"/>
                <a:ea typeface="MS PGothic" charset="0"/>
              </a:rPr>
              <a:t>Whiteboard Practice Problems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No writing on board other than the problem given.</a:t>
            </a:r>
          </a:p>
          <a:p>
            <a:r>
              <a:rPr lang="en-US">
                <a:latin typeface="Calibri" charset="0"/>
                <a:ea typeface="MS PGothic" charset="0"/>
              </a:rPr>
              <a:t>If rule is broken, whiteboard privileges will be REVOKED.</a:t>
            </a:r>
          </a:p>
        </p:txBody>
      </p:sp>
    </p:spTree>
    <p:extLst>
      <p:ext uri="{BB962C8B-B14F-4D97-AF65-F5344CB8AC3E}">
        <p14:creationId xmlns:p14="http://schemas.microsoft.com/office/powerpoint/2010/main" val="357140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#1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</a:t>
            </a:r>
            <a:r>
              <a:rPr lang="en-US" sz="4000" dirty="0" err="1">
                <a:latin typeface="Calibri" charset="0"/>
                <a:ea typeface="MS PGothic" charset="0"/>
              </a:rPr>
              <a:t>KCl</a:t>
            </a:r>
            <a:endParaRPr lang="en-US" sz="4000" dirty="0">
              <a:latin typeface="Calibri" charset="0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9490" y="2784576"/>
            <a:ext cx="46291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K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r>
              <a:rPr lang="en-US" sz="5500" dirty="0" smtClean="0">
                <a:solidFill>
                  <a:srgbClr val="0000FF"/>
                </a:solidFill>
              </a:rPr>
              <a:t>  </a:t>
            </a:r>
            <a:r>
              <a:rPr lang="en-US" sz="5500" dirty="0" err="1" smtClean="0">
                <a:solidFill>
                  <a:srgbClr val="0000FF"/>
                </a:solidFill>
              </a:rPr>
              <a:t>Cl</a:t>
            </a:r>
            <a:r>
              <a:rPr lang="en-US" sz="5500" dirty="0" smtClean="0">
                <a:solidFill>
                  <a:srgbClr val="0000FF"/>
                </a:solidFill>
              </a:rPr>
              <a:t>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30877" y="2862105"/>
            <a:ext cx="1087170" cy="919250"/>
            <a:chOff x="6477000" y="3276600"/>
            <a:chExt cx="762000" cy="914400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" name="Left Bracket 2"/>
          <p:cNvSpPr/>
          <p:nvPr/>
        </p:nvSpPr>
        <p:spPr>
          <a:xfrm>
            <a:off x="4030877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ket 3"/>
          <p:cNvSpPr/>
          <p:nvPr/>
        </p:nvSpPr>
        <p:spPr>
          <a:xfrm>
            <a:off x="4955836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2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#2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</a:t>
            </a:r>
            <a:r>
              <a:rPr lang="en-US" sz="4000" dirty="0" err="1">
                <a:latin typeface="Calibri" charset="0"/>
                <a:ea typeface="MS PGothic" charset="0"/>
              </a:rPr>
              <a:t>MgS</a:t>
            </a:r>
            <a:endParaRPr lang="en-US" sz="4000" dirty="0">
              <a:latin typeface="Calibri" charset="0"/>
              <a:ea typeface="MS PGothic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9490" y="2784576"/>
            <a:ext cx="46291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Mg</a:t>
            </a:r>
            <a:r>
              <a:rPr lang="en-US" sz="5500" baseline="30000" dirty="0" smtClean="0">
                <a:solidFill>
                  <a:srgbClr val="0000FF"/>
                </a:solidFill>
              </a:rPr>
              <a:t>2+</a:t>
            </a:r>
            <a:r>
              <a:rPr lang="en-US" sz="5500" dirty="0" smtClean="0">
                <a:solidFill>
                  <a:srgbClr val="0000FF"/>
                </a:solidFill>
              </a:rPr>
              <a:t> S    </a:t>
            </a:r>
            <a:r>
              <a:rPr lang="en-US" sz="5500" baseline="30000" dirty="0" smtClean="0">
                <a:solidFill>
                  <a:srgbClr val="0000FF"/>
                </a:solidFill>
              </a:rPr>
              <a:t>2-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92882" y="2862105"/>
            <a:ext cx="1087170" cy="919250"/>
            <a:chOff x="6477000" y="3276600"/>
            <a:chExt cx="762000" cy="914400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eft Bracket 13"/>
          <p:cNvSpPr/>
          <p:nvPr/>
        </p:nvSpPr>
        <p:spPr>
          <a:xfrm>
            <a:off x="4693565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ket 14"/>
          <p:cNvSpPr/>
          <p:nvPr/>
        </p:nvSpPr>
        <p:spPr>
          <a:xfrm>
            <a:off x="5618524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#3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Li</a:t>
            </a:r>
            <a:r>
              <a:rPr lang="en-US" sz="4000" baseline="-25000" dirty="0">
                <a:latin typeface="Calibri" charset="0"/>
                <a:ea typeface="MS PGothic" charset="0"/>
              </a:rPr>
              <a:t>2</a:t>
            </a:r>
            <a:r>
              <a:rPr lang="en-US" sz="4000" dirty="0">
                <a:latin typeface="Calibri" charset="0"/>
                <a:ea typeface="MS PGothic" charset="0"/>
              </a:rPr>
              <a:t>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490" y="2784576"/>
            <a:ext cx="46291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Li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r>
              <a:rPr lang="en-US" sz="5500" dirty="0" smtClean="0">
                <a:solidFill>
                  <a:srgbClr val="0000FF"/>
                </a:solidFill>
              </a:rPr>
              <a:t>   O    </a:t>
            </a:r>
            <a:r>
              <a:rPr lang="en-US" sz="5500" baseline="30000" dirty="0" smtClean="0">
                <a:solidFill>
                  <a:srgbClr val="0000FF"/>
                </a:solidFill>
              </a:rPr>
              <a:t>2-</a:t>
            </a:r>
            <a:r>
              <a:rPr lang="en-US" sz="5500" dirty="0" smtClean="0">
                <a:solidFill>
                  <a:srgbClr val="0000FF"/>
                </a:solidFill>
              </a:rPr>
              <a:t> Li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r>
              <a:rPr lang="en-US" sz="5500" dirty="0" smtClean="0">
                <a:solidFill>
                  <a:srgbClr val="0000FF"/>
                </a:solidFill>
              </a:rPr>
              <a:t> 	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75995" y="2654728"/>
            <a:ext cx="1251979" cy="1126627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" name="Left Bracket 22"/>
          <p:cNvSpPr/>
          <p:nvPr/>
        </p:nvSpPr>
        <p:spPr>
          <a:xfrm>
            <a:off x="4092266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ket 23"/>
          <p:cNvSpPr/>
          <p:nvPr/>
        </p:nvSpPr>
        <p:spPr>
          <a:xfrm>
            <a:off x="5236513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5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MS PGothic" charset="0"/>
              </a:rPr>
              <a:t>Monday, </a:t>
            </a:r>
            <a:r>
              <a:rPr lang="en-US" sz="4400" dirty="0">
                <a:latin typeface="Calibri" charset="0"/>
                <a:ea typeface="MS PGothic" charset="0"/>
              </a:rPr>
              <a:t>January </a:t>
            </a:r>
            <a:r>
              <a:rPr lang="en-US" sz="4400" dirty="0" smtClean="0">
                <a:latin typeface="Calibri" charset="0"/>
                <a:ea typeface="MS PGothic" charset="0"/>
              </a:rPr>
              <a:t>12</a:t>
            </a:r>
            <a:r>
              <a:rPr lang="en-US" sz="4400" baseline="30000" dirty="0" smtClean="0">
                <a:latin typeface="Calibri" charset="0"/>
                <a:ea typeface="MS PGothic" charset="0"/>
              </a:rPr>
              <a:t>th</a:t>
            </a:r>
            <a:r>
              <a:rPr lang="en-US" sz="4400" dirty="0">
                <a:latin typeface="Calibri" charset="0"/>
                <a:ea typeface="MS PGothic" charset="0"/>
              </a:rPr>
              <a:t>, 2014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248400" cy="480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HW: Week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17 </a:t>
            </a: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Agenda Problems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#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13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(from last week)</a:t>
            </a:r>
            <a:endParaRPr lang="en-US" sz="2400" b="1" dirty="0">
              <a:solidFill>
                <a:srgbClr val="3366FF"/>
              </a:solidFill>
              <a:latin typeface="Calibri" charset="0"/>
              <a:ea typeface="MS PGothic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latin typeface="Calibri" charset="0"/>
                <a:ea typeface="MS PGothic" charset="0"/>
              </a:rPr>
              <a:t>Objective:</a:t>
            </a:r>
            <a:r>
              <a:rPr lang="en-US" sz="2400" dirty="0">
                <a:latin typeface="Calibri" charset="0"/>
                <a:ea typeface="MS PGothic" charset="0"/>
              </a:rPr>
              <a:t> </a:t>
            </a:r>
            <a:r>
              <a:rPr lang="en-US" sz="2400" dirty="0"/>
              <a:t>We will understand how draw ionic compounds and write their formulae</a:t>
            </a:r>
            <a:endParaRPr lang="en-US" sz="2400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Catalyst: (make your own chart in your notebook)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Determine the formula if the following atoms created ionic compounds: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400" b="1" dirty="0" smtClean="0">
                <a:latin typeface="Calibri" charset="0"/>
                <a:ea typeface="MS PGothic" charset="0"/>
              </a:rPr>
              <a:t>Magnesium and Oxygen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400" b="1" dirty="0" smtClean="0">
                <a:latin typeface="Calibri" charset="0"/>
                <a:ea typeface="MS PGothic" charset="0"/>
              </a:rPr>
              <a:t>Potassium and Sulfur</a:t>
            </a:r>
          </a:p>
          <a:p>
            <a:pPr marL="457200" indent="-457200" eaLnBrk="1" hangingPunct="1">
              <a:lnSpc>
                <a:spcPct val="90000"/>
              </a:lnSpc>
              <a:buFont typeface="Calibri" charset="0"/>
              <a:buAutoNum type="alphaUcPeriod"/>
            </a:pPr>
            <a:r>
              <a:rPr lang="en-US" sz="2400" b="1" dirty="0" smtClean="0">
                <a:latin typeface="Calibri" charset="0"/>
                <a:ea typeface="MS PGothic" charset="0"/>
              </a:rPr>
              <a:t>Calcium and Phosphorous</a:t>
            </a:r>
            <a:endParaRPr lang="en-US" sz="2400" b="1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b="1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371600"/>
            <a:ext cx="2971800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1/12            Week 18 Catalyst Chart                                                                                     91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1/12            Week 18 Agenda Problems (Problems Only)                                                 92                         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/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12            Notes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Drawing Ionic </a:t>
            </a:r>
            <a:r>
              <a:rPr lang="en-US" sz="2000" dirty="0">
                <a:solidFill>
                  <a:schemeClr val="tx1"/>
                </a:solidFill>
                <a:ea typeface="MS PGothic" charset="0"/>
                <a:cs typeface="MS PGothic" charset="0"/>
              </a:rPr>
              <a:t>Compounds w/Polyatomic Ions        </a:t>
            </a:r>
            <a:r>
              <a:rPr lang="en-US" sz="20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                     93</a:t>
            </a:r>
            <a:r>
              <a:rPr lang="en-US" dirty="0">
                <a:solidFill>
                  <a:schemeClr val="tx1"/>
                </a:solidFill>
                <a:ea typeface="MS PGothic" charset="0"/>
                <a:cs typeface="MS PGothic" charset="0"/>
              </a:rPr>
              <a:t>	                                                                  </a:t>
            </a: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0" y="51816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u="sng"/>
              <a:t>***Table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224052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#4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MgF</a:t>
            </a:r>
            <a:r>
              <a:rPr lang="en-US" sz="4000" baseline="-25000" dirty="0">
                <a:latin typeface="Calibri" charset="0"/>
                <a:ea typeface="MS PGothic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490" y="2784576"/>
            <a:ext cx="46291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F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r>
              <a:rPr lang="en-US" sz="5500" dirty="0" smtClean="0">
                <a:solidFill>
                  <a:srgbClr val="0000FF"/>
                </a:solidFill>
              </a:rPr>
              <a:t> Mg</a:t>
            </a:r>
            <a:r>
              <a:rPr lang="en-US" sz="5500" baseline="30000" dirty="0" smtClean="0">
                <a:solidFill>
                  <a:srgbClr val="0000FF"/>
                </a:solidFill>
              </a:rPr>
              <a:t>2+</a:t>
            </a:r>
            <a:r>
              <a:rPr lang="en-US" sz="5500" dirty="0" smtClean="0">
                <a:solidFill>
                  <a:srgbClr val="0000FF"/>
                </a:solidFill>
              </a:rPr>
              <a:t>	F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69346" y="2862105"/>
            <a:ext cx="869736" cy="919250"/>
            <a:chOff x="6477000" y="3276600"/>
            <a:chExt cx="762000" cy="914400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74748" y="2862105"/>
            <a:ext cx="869736" cy="919250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" name="Left Bracket 22"/>
          <p:cNvSpPr/>
          <p:nvPr/>
        </p:nvSpPr>
        <p:spPr>
          <a:xfrm>
            <a:off x="3073661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ket 23"/>
          <p:cNvSpPr/>
          <p:nvPr/>
        </p:nvSpPr>
        <p:spPr>
          <a:xfrm>
            <a:off x="3740908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/>
          <p:cNvSpPr/>
          <p:nvPr/>
        </p:nvSpPr>
        <p:spPr>
          <a:xfrm>
            <a:off x="5839953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ket 25"/>
          <p:cNvSpPr/>
          <p:nvPr/>
        </p:nvSpPr>
        <p:spPr>
          <a:xfrm>
            <a:off x="6525876" y="2803519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7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24" grpId="0" animBg="1"/>
      <p:bldP spid="25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#5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Ga</a:t>
            </a:r>
            <a:r>
              <a:rPr lang="en-US" sz="4000" baseline="-25000" dirty="0">
                <a:latin typeface="Calibri" charset="0"/>
                <a:ea typeface="MS PGothic" charset="0"/>
              </a:rPr>
              <a:t>2</a:t>
            </a:r>
            <a:r>
              <a:rPr lang="en-US" sz="4000" dirty="0">
                <a:latin typeface="Calibri" charset="0"/>
                <a:ea typeface="MS PGothic" charset="0"/>
              </a:rPr>
              <a:t>S</a:t>
            </a:r>
            <a:r>
              <a:rPr lang="en-US" sz="4000" baseline="-25000" dirty="0">
                <a:latin typeface="Calibri" charset="0"/>
                <a:ea typeface="MS PGothic" charset="0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3192" y="2784575"/>
            <a:ext cx="68536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S  </a:t>
            </a:r>
            <a:r>
              <a:rPr lang="en-US" sz="5500" baseline="30000" dirty="0" smtClean="0">
                <a:solidFill>
                  <a:srgbClr val="0000FF"/>
                </a:solidFill>
              </a:rPr>
              <a:t>2-</a:t>
            </a:r>
            <a:r>
              <a:rPr lang="en-US" sz="5500" dirty="0">
                <a:solidFill>
                  <a:srgbClr val="0000FF"/>
                </a:solidFill>
              </a:rPr>
              <a:t> </a:t>
            </a:r>
            <a:r>
              <a:rPr lang="en-US" sz="5500" dirty="0" smtClean="0">
                <a:solidFill>
                  <a:srgbClr val="0000FF"/>
                </a:solidFill>
              </a:rPr>
              <a:t>Ga</a:t>
            </a:r>
            <a:r>
              <a:rPr lang="en-US" sz="5500" baseline="30000" dirty="0" smtClean="0">
                <a:solidFill>
                  <a:srgbClr val="0000FF"/>
                </a:solidFill>
              </a:rPr>
              <a:t>3+</a:t>
            </a:r>
            <a:r>
              <a:rPr lang="en-US" sz="5500" dirty="0" smtClean="0">
                <a:solidFill>
                  <a:srgbClr val="0000FF"/>
                </a:solidFill>
              </a:rPr>
              <a:t>  S   </a:t>
            </a:r>
            <a:r>
              <a:rPr lang="en-US" sz="5500" baseline="30000" dirty="0" smtClean="0">
                <a:solidFill>
                  <a:srgbClr val="0000FF"/>
                </a:solidFill>
              </a:rPr>
              <a:t>2-</a:t>
            </a:r>
            <a:r>
              <a:rPr lang="en-US" sz="5500" dirty="0" smtClean="0">
                <a:solidFill>
                  <a:srgbClr val="0000FF"/>
                </a:solidFill>
              </a:rPr>
              <a:t> Ga</a:t>
            </a:r>
            <a:r>
              <a:rPr lang="en-US" sz="5500" baseline="30000" dirty="0" smtClean="0">
                <a:solidFill>
                  <a:srgbClr val="0000FF"/>
                </a:solidFill>
              </a:rPr>
              <a:t>3+</a:t>
            </a:r>
            <a:r>
              <a:rPr lang="en-US" sz="5500" dirty="0" smtClean="0">
                <a:solidFill>
                  <a:srgbClr val="0000FF"/>
                </a:solidFill>
              </a:rPr>
              <a:t>  S  </a:t>
            </a:r>
            <a:r>
              <a:rPr lang="en-US" sz="5500" baseline="30000" dirty="0" smtClean="0">
                <a:solidFill>
                  <a:srgbClr val="0000FF"/>
                </a:solidFill>
              </a:rPr>
              <a:t>2-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90396" y="2784575"/>
            <a:ext cx="755949" cy="996779"/>
            <a:chOff x="6477000" y="3276600"/>
            <a:chExt cx="762000" cy="914400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46994" y="2687014"/>
            <a:ext cx="819734" cy="1223121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227148" y="2804467"/>
            <a:ext cx="888521" cy="1028839"/>
            <a:chOff x="6477000" y="3276600"/>
            <a:chExt cx="762000" cy="914400"/>
          </a:xfrm>
        </p:grpSpPr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" name="Left Bracket 40"/>
          <p:cNvSpPr/>
          <p:nvPr/>
        </p:nvSpPr>
        <p:spPr>
          <a:xfrm>
            <a:off x="1665815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ket 41"/>
          <p:cNvSpPr/>
          <p:nvPr/>
        </p:nvSpPr>
        <p:spPr>
          <a:xfrm>
            <a:off x="2299992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ket 42"/>
          <p:cNvSpPr/>
          <p:nvPr/>
        </p:nvSpPr>
        <p:spPr>
          <a:xfrm>
            <a:off x="4402253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ket 43"/>
          <p:cNvSpPr/>
          <p:nvPr/>
        </p:nvSpPr>
        <p:spPr>
          <a:xfrm>
            <a:off x="5079968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ket 44"/>
          <p:cNvSpPr/>
          <p:nvPr/>
        </p:nvSpPr>
        <p:spPr>
          <a:xfrm>
            <a:off x="7183212" y="2766171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ket 45"/>
          <p:cNvSpPr/>
          <p:nvPr/>
        </p:nvSpPr>
        <p:spPr>
          <a:xfrm>
            <a:off x="7929211" y="2804414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</a:t>
            </a:r>
            <a:r>
              <a:rPr lang="en-US" b="1" dirty="0" smtClean="0">
                <a:latin typeface="Calibri" charset="0"/>
                <a:ea typeface="MS PGothic" charset="0"/>
              </a:rPr>
              <a:t>#6</a:t>
            </a:r>
            <a:endParaRPr lang="en-US" b="1" dirty="0">
              <a:latin typeface="Calibri" charset="0"/>
              <a:ea typeface="MS PGothic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</a:t>
            </a:r>
            <a:r>
              <a:rPr lang="en-US" sz="4000" dirty="0" smtClean="0">
                <a:latin typeface="Calibri" charset="0"/>
                <a:ea typeface="MS PGothic" charset="0"/>
              </a:rPr>
              <a:t>AlCl</a:t>
            </a:r>
            <a:r>
              <a:rPr lang="en-US" sz="4000" baseline="-25000" dirty="0" smtClean="0">
                <a:latin typeface="Calibri" charset="0"/>
                <a:ea typeface="MS PGothic" charset="0"/>
              </a:rPr>
              <a:t>3</a:t>
            </a:r>
            <a:endParaRPr lang="en-US" sz="4000" baseline="-25000" dirty="0">
              <a:latin typeface="Calibri" charset="0"/>
              <a:ea typeface="MS PGothic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3192" y="2784575"/>
            <a:ext cx="65606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err="1" smtClean="0">
                <a:solidFill>
                  <a:srgbClr val="0000FF"/>
                </a:solidFill>
              </a:rPr>
              <a:t>Cl</a:t>
            </a:r>
            <a:r>
              <a:rPr lang="en-US" sz="5500" dirty="0" smtClean="0">
                <a:solidFill>
                  <a:srgbClr val="0000FF"/>
                </a:solidFill>
              </a:rPr>
              <a:t>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r>
              <a:rPr lang="en-US" sz="5500" dirty="0">
                <a:solidFill>
                  <a:srgbClr val="0000FF"/>
                </a:solidFill>
              </a:rPr>
              <a:t> </a:t>
            </a:r>
            <a:r>
              <a:rPr lang="en-US" sz="5500" dirty="0" smtClean="0">
                <a:solidFill>
                  <a:srgbClr val="0000FF"/>
                </a:solidFill>
              </a:rPr>
              <a:t>Al</a:t>
            </a:r>
            <a:r>
              <a:rPr lang="en-US" sz="5500" baseline="30000" dirty="0" smtClean="0">
                <a:solidFill>
                  <a:srgbClr val="0000FF"/>
                </a:solidFill>
              </a:rPr>
              <a:t>3+</a:t>
            </a:r>
            <a:r>
              <a:rPr lang="en-US" sz="5500" dirty="0" smtClean="0">
                <a:solidFill>
                  <a:srgbClr val="0000FF"/>
                </a:solidFill>
              </a:rPr>
              <a:t>  </a:t>
            </a:r>
            <a:r>
              <a:rPr lang="en-US" sz="5500" dirty="0" err="1" smtClean="0">
                <a:solidFill>
                  <a:srgbClr val="0000FF"/>
                </a:solidFill>
              </a:rPr>
              <a:t>Cl</a:t>
            </a:r>
            <a:r>
              <a:rPr lang="en-US" sz="5500" dirty="0" smtClean="0">
                <a:solidFill>
                  <a:srgbClr val="0000FF"/>
                </a:solidFill>
              </a:rPr>
              <a:t>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r>
              <a:rPr lang="en-US" sz="5500" dirty="0" smtClean="0">
                <a:solidFill>
                  <a:srgbClr val="0000FF"/>
                </a:solidFill>
              </a:rPr>
              <a:t> 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90396" y="2784575"/>
            <a:ext cx="1181170" cy="996779"/>
            <a:chOff x="6477000" y="3276600"/>
            <a:chExt cx="762000" cy="914400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81858" y="2687014"/>
            <a:ext cx="1036320" cy="1223121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54286" y="3923790"/>
            <a:ext cx="1110652" cy="1071186"/>
            <a:chOff x="6477000" y="3276600"/>
            <a:chExt cx="762000" cy="914400"/>
          </a:xfrm>
        </p:grpSpPr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" name="Left Bracket 40"/>
          <p:cNvSpPr/>
          <p:nvPr/>
        </p:nvSpPr>
        <p:spPr>
          <a:xfrm>
            <a:off x="1665815" y="278457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ket 41"/>
          <p:cNvSpPr/>
          <p:nvPr/>
        </p:nvSpPr>
        <p:spPr>
          <a:xfrm>
            <a:off x="2654836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ket 42"/>
          <p:cNvSpPr/>
          <p:nvPr/>
        </p:nvSpPr>
        <p:spPr>
          <a:xfrm>
            <a:off x="4273141" y="2732002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ket 43"/>
          <p:cNvSpPr/>
          <p:nvPr/>
        </p:nvSpPr>
        <p:spPr>
          <a:xfrm>
            <a:off x="5286601" y="276617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ket 44"/>
          <p:cNvSpPr/>
          <p:nvPr/>
        </p:nvSpPr>
        <p:spPr>
          <a:xfrm>
            <a:off x="2773319" y="397348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ket 45"/>
          <p:cNvSpPr/>
          <p:nvPr/>
        </p:nvSpPr>
        <p:spPr>
          <a:xfrm>
            <a:off x="3933361" y="3960603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94273" y="3973486"/>
            <a:ext cx="170211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err="1" smtClean="0">
                <a:solidFill>
                  <a:srgbClr val="0000FF"/>
                </a:solidFill>
              </a:rPr>
              <a:t>Cl</a:t>
            </a:r>
            <a:r>
              <a:rPr lang="en-US" sz="5500" dirty="0" smtClean="0">
                <a:solidFill>
                  <a:srgbClr val="0000FF"/>
                </a:solidFill>
              </a:rPr>
              <a:t>    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16010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  <a:ea typeface="MS PGothic" charset="0"/>
              </a:rPr>
              <a:t>Practice Problem </a:t>
            </a:r>
            <a:r>
              <a:rPr lang="en-US" b="1" dirty="0" smtClean="0">
                <a:latin typeface="Calibri" charset="0"/>
                <a:ea typeface="MS PGothic" charset="0"/>
              </a:rPr>
              <a:t>#7</a:t>
            </a:r>
            <a:endParaRPr lang="en-US" b="1" dirty="0">
              <a:latin typeface="Calibri" charset="0"/>
              <a:ea typeface="MS PGothic" charset="0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MS PGothic" charset="0"/>
              </a:rPr>
              <a:t>Draw Ca</a:t>
            </a:r>
            <a:r>
              <a:rPr lang="en-US" sz="4000" baseline="-25000" dirty="0">
                <a:latin typeface="Calibri" charset="0"/>
                <a:ea typeface="MS PGothic" charset="0"/>
              </a:rPr>
              <a:t>3</a:t>
            </a:r>
            <a:r>
              <a:rPr lang="en-US" sz="4000" dirty="0">
                <a:latin typeface="Calibri" charset="0"/>
                <a:ea typeface="MS PGothic" charset="0"/>
              </a:rPr>
              <a:t>N</a:t>
            </a:r>
            <a:r>
              <a:rPr lang="en-US" sz="4000" baseline="-25000" dirty="0">
                <a:latin typeface="Calibri" charset="0"/>
                <a:ea typeface="MS PGothic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5096" y="2763784"/>
            <a:ext cx="67924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Ca</a:t>
            </a:r>
            <a:r>
              <a:rPr lang="en-US" sz="5500" baseline="30000" dirty="0" smtClean="0">
                <a:solidFill>
                  <a:srgbClr val="0000FF"/>
                </a:solidFill>
              </a:rPr>
              <a:t>2+</a:t>
            </a:r>
            <a:r>
              <a:rPr lang="en-US" sz="5500" dirty="0" smtClean="0">
                <a:solidFill>
                  <a:srgbClr val="0000FF"/>
                </a:solidFill>
              </a:rPr>
              <a:t> N   </a:t>
            </a:r>
            <a:r>
              <a:rPr lang="en-US" sz="5500" baseline="30000" dirty="0" smtClean="0">
                <a:solidFill>
                  <a:srgbClr val="0000FF"/>
                </a:solidFill>
              </a:rPr>
              <a:t>3-</a:t>
            </a:r>
            <a:r>
              <a:rPr lang="en-US" sz="5500" dirty="0" smtClean="0">
                <a:solidFill>
                  <a:srgbClr val="0000FF"/>
                </a:solidFill>
              </a:rPr>
              <a:t>	Ca</a:t>
            </a:r>
            <a:r>
              <a:rPr lang="en-US" sz="5500" baseline="30000" dirty="0" smtClean="0">
                <a:solidFill>
                  <a:srgbClr val="0000FF"/>
                </a:solidFill>
              </a:rPr>
              <a:t>2+</a:t>
            </a:r>
            <a:r>
              <a:rPr lang="en-US" sz="5500" dirty="0" smtClean="0">
                <a:solidFill>
                  <a:srgbClr val="0000FF"/>
                </a:solidFill>
              </a:rPr>
              <a:t> N  </a:t>
            </a:r>
            <a:r>
              <a:rPr lang="en-US" sz="5500" baseline="30000" dirty="0" smtClean="0">
                <a:solidFill>
                  <a:srgbClr val="0000FF"/>
                </a:solidFill>
              </a:rPr>
              <a:t>3-</a:t>
            </a:r>
            <a:r>
              <a:rPr lang="en-US" sz="5500" dirty="0">
                <a:solidFill>
                  <a:srgbClr val="0000FF"/>
                </a:solidFill>
              </a:rPr>
              <a:t> </a:t>
            </a:r>
            <a:r>
              <a:rPr lang="en-US" sz="5500" dirty="0" smtClean="0">
                <a:solidFill>
                  <a:srgbClr val="0000FF"/>
                </a:solidFill>
              </a:rPr>
              <a:t>Ca</a:t>
            </a:r>
            <a:r>
              <a:rPr lang="en-US" sz="5500" baseline="30000" dirty="0" smtClean="0">
                <a:solidFill>
                  <a:srgbClr val="0000FF"/>
                </a:solidFill>
              </a:rPr>
              <a:t>2+</a:t>
            </a:r>
            <a:endParaRPr lang="en-US" sz="5500" dirty="0">
              <a:solidFill>
                <a:srgbClr val="0000FF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937226" y="2708568"/>
            <a:ext cx="934143" cy="1089041"/>
            <a:chOff x="6477000" y="3276600"/>
            <a:chExt cx="762000" cy="914400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64770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666099" y="2679306"/>
            <a:ext cx="825819" cy="1185226"/>
            <a:chOff x="6477000" y="3276600"/>
            <a:chExt cx="762000" cy="914400"/>
          </a:xfrm>
        </p:grpSpPr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6934200" y="4038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66294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934200" y="3276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6490786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64770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7086600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7086600" y="37338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" name="Left Bracket 31"/>
          <p:cNvSpPr/>
          <p:nvPr/>
        </p:nvSpPr>
        <p:spPr>
          <a:xfrm>
            <a:off x="2917559" y="2710956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ket 32"/>
          <p:cNvSpPr/>
          <p:nvPr/>
        </p:nvSpPr>
        <p:spPr>
          <a:xfrm>
            <a:off x="3719820" y="2692551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ket 33"/>
          <p:cNvSpPr/>
          <p:nvPr/>
        </p:nvSpPr>
        <p:spPr>
          <a:xfrm>
            <a:off x="5670311" y="2735059"/>
            <a:ext cx="217434" cy="996779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ket 34"/>
          <p:cNvSpPr/>
          <p:nvPr/>
        </p:nvSpPr>
        <p:spPr>
          <a:xfrm>
            <a:off x="6341840" y="2735328"/>
            <a:ext cx="263153" cy="101518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5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 animBg="1"/>
      <p:bldP spid="33" grpId="0" animBg="1"/>
      <p:bldP spid="34" grpId="0" animBg="1"/>
      <p:bldP spid="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Determining Ionic Formulas</a:t>
            </a:r>
            <a:endParaRPr lang="en-US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Write the symbol for each atom and its charge.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Ex: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Calcium + Chlorine</a:t>
            </a:r>
            <a:endParaRPr lang="en-US" sz="1800" dirty="0" smtClean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lnSpc>
                <a:spcPct val="50000"/>
              </a:lnSpc>
              <a:buFont typeface="Calibri" charset="0"/>
              <a:buNone/>
            </a:pPr>
            <a:r>
              <a:rPr lang="en-US" sz="1800" dirty="0">
                <a:solidFill>
                  <a:srgbClr val="0000FF"/>
                </a:solidFill>
                <a:latin typeface="Calibri" charset="0"/>
                <a:ea typeface="MS PGothic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	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				</a:t>
            </a:r>
            <a:endParaRPr lang="en-US" sz="3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lnSpc>
                <a:spcPct val="50000"/>
              </a:lnSpc>
              <a:buFont typeface="Calibri" charset="0"/>
              <a:buNone/>
            </a:pP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2+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   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endParaRPr lang="en-US" sz="3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24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Ionic Formula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2) If the charges are equal, write the formula. If the charges are unequal, add addition atoms to make the charges equal.</a:t>
            </a: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Ex: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Calcium + Chlorine</a:t>
            </a: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</a:t>
            </a: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3600" baseline="30000" dirty="0">
                <a:solidFill>
                  <a:srgbClr val="0000FF"/>
                </a:solidFill>
                <a:latin typeface="Calibri" charset="0"/>
                <a:ea typeface="MS PGothic" charset="0"/>
              </a:rPr>
              <a:t>+</a:t>
            </a: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   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</a:p>
          <a:p>
            <a:pPr marL="457200" lvl="1" indent="0">
              <a:buFont typeface="Calibri" charset="0"/>
              <a:buNone/>
            </a:pP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	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						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  <a:endParaRPr lang="en-US" sz="3600" baseline="300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endParaRPr lang="en-US" sz="3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Ionic Formula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2) Write the formula with subscripts to describe the number of each atom required to make a neutral compound.</a:t>
            </a: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Ex: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Calcium + Chlorine</a:t>
            </a:r>
            <a:endParaRPr lang="en-US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</a:t>
            </a: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3600" baseline="30000" dirty="0">
                <a:solidFill>
                  <a:srgbClr val="0000FF"/>
                </a:solidFill>
                <a:latin typeface="Calibri" charset="0"/>
                <a:ea typeface="MS PGothic" charset="0"/>
              </a:rPr>
              <a:t>+</a:t>
            </a: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   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</a:p>
          <a:p>
            <a:pPr marL="457200" lvl="1" indent="0">
              <a:buFont typeface="Calibri" charset="0"/>
              <a:buNone/>
            </a:pPr>
            <a:r>
              <a:rPr lang="en-US" sz="3600" dirty="0">
                <a:solidFill>
                  <a:srgbClr val="0000FF"/>
                </a:solidFill>
                <a:latin typeface="Calibri" charset="0"/>
                <a:ea typeface="MS PGothic" charset="0"/>
              </a:rPr>
              <a:t>	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						  </a:t>
            </a:r>
            <a:r>
              <a:rPr lang="en-US" sz="3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Cl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</a:t>
            </a:r>
          </a:p>
          <a:p>
            <a:pPr marL="457200" lvl="1" indent="0">
              <a:buFont typeface="Calibri" charset="0"/>
              <a:buNone/>
            </a:pPr>
            <a:endParaRPr lang="en-US" sz="3600" baseline="300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 algn="ctr">
              <a:buFont typeface="Calibri" charset="0"/>
              <a:buNone/>
            </a:pPr>
            <a:r>
              <a:rPr lang="en-US" sz="6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CaCl</a:t>
            </a:r>
            <a:r>
              <a:rPr lang="en-US" sz="66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endParaRPr lang="en-US" sz="6600" baseline="-250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Font typeface="Calibri" charset="0"/>
              <a:buNone/>
            </a:pPr>
            <a:endParaRPr lang="en-US" sz="3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8623" y="3931542"/>
            <a:ext cx="2838177" cy="923330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Remember: Switch and DROP the number for the charges.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123998" y="4854872"/>
            <a:ext cx="1270050" cy="838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53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MS PGothic" charset="0"/>
              </a:rPr>
              <a:t>Example </a:t>
            </a:r>
            <a:r>
              <a:rPr lang="en-US" dirty="0" smtClean="0">
                <a:latin typeface="Calibri" charset="0"/>
                <a:ea typeface="MS PGothic" charset="0"/>
              </a:rPr>
              <a:t>#2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Sodium + Oxygen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Na</a:t>
            </a:r>
            <a:r>
              <a:rPr lang="en-US" baseline="30000" dirty="0" smtClean="0"/>
              <a:t>+</a:t>
            </a:r>
            <a:r>
              <a:rPr lang="en-US" dirty="0" smtClean="0"/>
              <a:t>        O</a:t>
            </a:r>
            <a:r>
              <a:rPr lang="en-US" baseline="30000" dirty="0" smtClean="0"/>
              <a:t>2-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baseline="30000" dirty="0"/>
              <a:t>	</a:t>
            </a:r>
            <a:r>
              <a:rPr lang="en-US" baseline="30000" dirty="0" smtClean="0"/>
              <a:t>      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baseline="30000" dirty="0"/>
          </a:p>
          <a:p>
            <a:pPr marL="0" indent="0" algn="ctr">
              <a:buFont typeface="Calibri" charset="0"/>
              <a:buNone/>
              <a:defRPr/>
            </a:pPr>
            <a:r>
              <a:rPr lang="en-US" sz="5400" dirty="0" smtClean="0"/>
              <a:t>Na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</a:t>
            </a:r>
          </a:p>
          <a:p>
            <a:pPr marL="0" indent="0">
              <a:buFont typeface="Calibri" charset="0"/>
              <a:buNone/>
              <a:defRPr/>
            </a:pPr>
            <a:endParaRPr lang="en-US" baseline="30000" dirty="0"/>
          </a:p>
          <a:p>
            <a:pPr marL="0" indent="0">
              <a:buFont typeface="Calibri" charset="0"/>
              <a:buNone/>
              <a:defRPr/>
            </a:pPr>
            <a:r>
              <a:rPr lang="en-US" baseline="30000" dirty="0" smtClean="0"/>
              <a:t>                 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06944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When naming ionic compounds: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Name the </a:t>
            </a:r>
            <a:r>
              <a:rPr lang="en-US" dirty="0" err="1" smtClean="0">
                <a:solidFill>
                  <a:srgbClr val="0000FF"/>
                </a:solidFill>
              </a:rPr>
              <a:t>cation</a:t>
            </a:r>
            <a:r>
              <a:rPr lang="en-US" dirty="0" smtClean="0">
                <a:solidFill>
                  <a:srgbClr val="0000FF"/>
                </a:solidFill>
              </a:rPr>
              <a:t> FIRST keeping the name the SAME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Name the anion LAST changing the name to an –ide ending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Ex: Al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O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 = Aluminum Oxide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11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Some of the changes are tricky: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Oxygen = Oxide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Nitrogen = Nitride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Phosphorous = Phosphide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Sulfur = Sulfide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9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600" b="1">
                <a:latin typeface="Calibri" charset="0"/>
                <a:ea typeface="MS PGothic" charset="0"/>
              </a:rPr>
              <a:t>Announcements</a:t>
            </a:r>
          </a:p>
        </p:txBody>
      </p:sp>
      <p:sp>
        <p:nvSpPr>
          <p:cNvPr id="20482" name="Content Placeholder 5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defTabSz="457200">
              <a:defRPr/>
            </a:pPr>
            <a:r>
              <a:rPr lang="en-US" sz="3000" dirty="0">
                <a:latin typeface="Calibri" charset="0"/>
                <a:ea typeface="MS PGothic" charset="0"/>
              </a:rPr>
              <a:t>Tutoring this week</a:t>
            </a:r>
            <a:r>
              <a:rPr lang="en-US" sz="3000" dirty="0" smtClean="0">
                <a:latin typeface="Calibri" charset="0"/>
                <a:ea typeface="MS PGothic" charset="0"/>
              </a:rPr>
              <a:t>: TODAY and TOMORROW</a:t>
            </a:r>
            <a:endParaRPr lang="en-US" sz="3000" dirty="0">
              <a:latin typeface="Calibri" charset="0"/>
              <a:ea typeface="MS PGothic" charset="0"/>
            </a:endParaRPr>
          </a:p>
          <a:p>
            <a:pPr defTabSz="457200">
              <a:defRPr/>
            </a:pPr>
            <a:r>
              <a:rPr lang="en-US" sz="3000" dirty="0">
                <a:latin typeface="Calibri" charset="0"/>
                <a:ea typeface="MS PGothic" charset="0"/>
              </a:rPr>
              <a:t>Missed Unit 4 </a:t>
            </a:r>
            <a:r>
              <a:rPr lang="en-US" sz="3000" dirty="0" smtClean="0">
                <a:latin typeface="Calibri" charset="0"/>
                <a:ea typeface="MS PGothic" charset="0"/>
              </a:rPr>
              <a:t>Exam? </a:t>
            </a:r>
            <a:r>
              <a:rPr lang="en-US" sz="3000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Must make up TODAY or TOMORROW after school. NO MORE EXTENDED TIME WILL BE GIVEN</a:t>
            </a:r>
          </a:p>
          <a:p>
            <a:pPr defTabSz="457200">
              <a:defRPr/>
            </a:pPr>
            <a:r>
              <a:rPr lang="en-US" sz="3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Due to printer issues Week 18 Agenda MUST BE FOUND ONLINE </a:t>
            </a:r>
            <a:r>
              <a:rPr lang="en-US" sz="3000" dirty="0" smtClean="0">
                <a:solidFill>
                  <a:srgbClr val="0000FF"/>
                </a:solidFill>
                <a:latin typeface="Calibri" charset="0"/>
                <a:ea typeface="MS PGothic" charset="0"/>
                <a:sym typeface="Wingdings"/>
              </a:rPr>
              <a:t>….sorry for the inconvenience</a:t>
            </a:r>
          </a:p>
          <a:p>
            <a:pPr lvl="1">
              <a:defRPr/>
            </a:pPr>
            <a:r>
              <a:rPr lang="en-US" sz="2600" dirty="0" smtClean="0">
                <a:solidFill>
                  <a:srgbClr val="0000FF"/>
                </a:solidFill>
                <a:latin typeface="Calibri" charset="0"/>
                <a:ea typeface="MS PGothic" charset="0"/>
                <a:sym typeface="Wingdings"/>
              </a:rPr>
              <a:t>Week 18 problems won’t be assigned until Tuesday</a:t>
            </a:r>
            <a:endParaRPr lang="en-US" sz="2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8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following compounds:</a:t>
            </a:r>
          </a:p>
          <a:p>
            <a:pPr lvl="1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CaF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Mg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8749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Calibri" charset="0"/>
                <a:ea typeface="MS PGothic" charset="0"/>
              </a:rPr>
              <a:t>Exit Ticket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MS PGothic" charset="0"/>
              </a:rPr>
              <a:t>Determine the </a:t>
            </a:r>
            <a:r>
              <a:rPr lang="en-US" dirty="0" smtClean="0">
                <a:latin typeface="Calibri" charset="0"/>
                <a:ea typeface="MS PGothic" charset="0"/>
              </a:rPr>
              <a:t>formula and name </a:t>
            </a:r>
            <a:r>
              <a:rPr lang="en-US" dirty="0">
                <a:latin typeface="Calibri" charset="0"/>
                <a:ea typeface="MS PGothic" charset="0"/>
              </a:rPr>
              <a:t>for Magnesium + Phosphorous. Then draw the Lewis Dot Structure.</a:t>
            </a:r>
          </a:p>
        </p:txBody>
      </p:sp>
    </p:spTree>
    <p:extLst>
      <p:ext uri="{BB962C8B-B14F-4D97-AF65-F5344CB8AC3E}">
        <p14:creationId xmlns:p14="http://schemas.microsoft.com/office/powerpoint/2010/main" val="204194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Semester 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Calibri" charset="0"/>
              <a:buNone/>
            </a:pPr>
            <a:endParaRPr lang="en-US" dirty="0">
              <a:latin typeface="Calibri" charset="0"/>
              <a:ea typeface="MS PGothic" charset="0"/>
            </a:endParaRPr>
          </a:p>
          <a:p>
            <a:pPr marL="0" indent="0" algn="ctr">
              <a:buFont typeface="Calibri" charset="0"/>
              <a:buNone/>
            </a:pPr>
            <a:endParaRPr lang="en-US" dirty="0">
              <a:latin typeface="Calibri" charset="0"/>
              <a:ea typeface="MS PGothic" charset="0"/>
            </a:endParaRPr>
          </a:p>
          <a:p>
            <a:pPr marL="0" indent="0" algn="ctr">
              <a:buFont typeface="Calibri" charset="0"/>
              <a:buNone/>
            </a:pPr>
            <a:r>
              <a:rPr lang="en-US" sz="8000" dirty="0">
                <a:latin typeface="Calibri" charset="0"/>
                <a:ea typeface="MS PGothic" charset="0"/>
              </a:rPr>
              <a:t>9</a:t>
            </a:r>
            <a:r>
              <a:rPr lang="en-US" sz="8000" dirty="0" smtClean="0">
                <a:latin typeface="Calibri" charset="0"/>
                <a:ea typeface="MS PGothic" charset="0"/>
              </a:rPr>
              <a:t> </a:t>
            </a:r>
            <a:r>
              <a:rPr lang="en-US" sz="8000" dirty="0">
                <a:latin typeface="Calibri" charset="0"/>
                <a:ea typeface="MS PGothic" charset="0"/>
              </a:rPr>
              <a:t>days left!!!</a:t>
            </a:r>
          </a:p>
        </p:txBody>
      </p:sp>
    </p:spTree>
    <p:extLst>
      <p:ext uri="{BB962C8B-B14F-4D97-AF65-F5344CB8AC3E}">
        <p14:creationId xmlns:p14="http://schemas.microsoft.com/office/powerpoint/2010/main" val="23942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Exam Schedule</a:t>
            </a:r>
          </a:p>
        </p:txBody>
      </p:sp>
      <p:pic>
        <p:nvPicPr>
          <p:cNvPr id="62466" name="Content Placeholder 3" descr="Screen Shot 2015-01-11 at 6.29.4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1" b="6371"/>
          <a:stretch>
            <a:fillRect/>
          </a:stretch>
        </p:blipFill>
        <p:spPr>
          <a:xfrm>
            <a:off x="457200" y="1247922"/>
            <a:ext cx="8229600" cy="5325953"/>
          </a:xfrm>
        </p:spPr>
      </p:pic>
    </p:spTree>
    <p:extLst>
      <p:ext uri="{BB962C8B-B14F-4D97-AF65-F5344CB8AC3E}">
        <p14:creationId xmlns:p14="http://schemas.microsoft.com/office/powerpoint/2010/main" val="223510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MS PGothic" charset="0"/>
              </a:rPr>
              <a:t>Agenda</a:t>
            </a:r>
          </a:p>
        </p:txBody>
      </p:sp>
      <p:sp>
        <p:nvSpPr>
          <p:cNvPr id="20482" name="Content Placeholder 5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Catalyst/Announcements</a:t>
            </a:r>
          </a:p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Homework Check</a:t>
            </a:r>
          </a:p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Notes: </a:t>
            </a:r>
            <a:r>
              <a:rPr lang="en-US" sz="4500" dirty="0" smtClean="0">
                <a:latin typeface="Calibri" charset="0"/>
                <a:ea typeface="MS PGothic" charset="0"/>
              </a:rPr>
              <a:t>Drawing Ionic Compounds</a:t>
            </a:r>
            <a:endParaRPr lang="en-US" sz="45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85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MS PGothic" charset="0"/>
              </a:rPr>
              <a:t>Agenda Problems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225638"/>
            <a:ext cx="8229600" cy="5325953"/>
          </a:xfrm>
        </p:spPr>
        <p:txBody>
          <a:bodyPr>
            <a:noAutofit/>
          </a:bodyPr>
          <a:lstStyle/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11a) KS</a:t>
            </a: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11b) Na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</a:t>
            </a: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11c) </a:t>
            </a:r>
            <a:r>
              <a:rPr lang="en-US" sz="22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CaO</a:t>
            </a:r>
            <a:endParaRPr lang="en-US" sz="2200" dirty="0" smtClean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11d) Al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</a:t>
            </a:r>
          </a:p>
          <a:p>
            <a:pPr marL="0" indent="0">
              <a:buFont typeface="Calibri" charset="0"/>
              <a:buNone/>
            </a:pPr>
            <a:endParaRPr lang="en-US" sz="22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12) a. Li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S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c. Al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e. KI</a:t>
            </a:r>
          </a:p>
          <a:p>
            <a:pPr marL="0" indent="0">
              <a:buFont typeface="Calibri" charset="0"/>
              <a:buNone/>
            </a:pPr>
            <a:endParaRPr lang="en-US" sz="22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13) a. CaF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b. AlBr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c. Li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O</a:t>
            </a:r>
          </a:p>
          <a:p>
            <a:pPr marL="0" indent="0">
              <a:buFont typeface="Calibri" charset="0"/>
              <a:buNone/>
            </a:pPr>
            <a:r>
              <a:rPr lang="en-US" sz="22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d. Al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2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S</a:t>
            </a:r>
            <a:r>
              <a:rPr lang="en-US" sz="2200" baseline="-25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3</a:t>
            </a:r>
            <a:r>
              <a:rPr lang="en-US" sz="22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300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pic>
        <p:nvPicPr>
          <p:cNvPr id="24579" name="Picture 2" descr="istockphoto_1199095_composition_not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/>
          <a:stretch>
            <a:fillRect/>
          </a:stretch>
        </p:blipFill>
        <p:spPr bwMode="auto">
          <a:xfrm>
            <a:off x="0" y="0"/>
            <a:ext cx="939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4000" b="1" u="sng" dirty="0" smtClean="0">
                <a:solidFill>
                  <a:srgbClr val="0000FF"/>
                </a:solidFill>
              </a:rPr>
              <a:t>Drawing Ionic Compounds</a:t>
            </a:r>
            <a:endParaRPr lang="en-US" sz="4000" b="1" u="sng" dirty="0">
              <a:solidFill>
                <a:srgbClr val="0000FF"/>
              </a:solidFill>
            </a:endParaRPr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7581900" y="5600700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3800" b="1" smtClean="0">
                <a:solidFill>
                  <a:srgbClr val="0000FF"/>
                </a:solidFill>
              </a:rPr>
              <a:t>99</a:t>
            </a:r>
            <a:endParaRPr lang="en-US" sz="3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pic>
        <p:nvPicPr>
          <p:cNvPr id="24579" name="Picture 2" descr="istockphoto_1199095_composition_not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/>
          <a:stretch>
            <a:fillRect/>
          </a:stretch>
        </p:blipFill>
        <p:spPr bwMode="auto">
          <a:xfrm>
            <a:off x="0" y="0"/>
            <a:ext cx="939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4000" b="1" u="sng" dirty="0" smtClean="0">
                <a:solidFill>
                  <a:srgbClr val="0000FF"/>
                </a:solidFill>
              </a:rPr>
              <a:t>Drawing Ionic Compounds</a:t>
            </a:r>
            <a:endParaRPr lang="en-US" sz="4000" b="1" u="sng" dirty="0">
              <a:solidFill>
                <a:srgbClr val="0000FF"/>
              </a:solidFill>
            </a:endParaRPr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7581900" y="5600700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3800" b="1" dirty="0" smtClean="0">
                <a:solidFill>
                  <a:srgbClr val="0000FF"/>
                </a:solidFill>
              </a:rPr>
              <a:t>93</a:t>
            </a:r>
            <a:endParaRPr lang="en-US" sz="3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9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963</Words>
  <Application>Microsoft Macintosh PowerPoint</Application>
  <PresentationFormat>On-screen Show (4:3)</PresentationFormat>
  <Paragraphs>161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Monday, January 12th, 2014</vt:lpstr>
      <vt:lpstr>Monday, January 12th, 2014</vt:lpstr>
      <vt:lpstr>Announcements</vt:lpstr>
      <vt:lpstr>Semester Exams</vt:lpstr>
      <vt:lpstr>Exam Schedule</vt:lpstr>
      <vt:lpstr>Agenda</vt:lpstr>
      <vt:lpstr>Agenda Problems </vt:lpstr>
      <vt:lpstr>PowerPoint Presentation</vt:lpstr>
      <vt:lpstr>PowerPoint Presentation</vt:lpstr>
      <vt:lpstr>Reminders on IONIC COMPOUND</vt:lpstr>
      <vt:lpstr>Rules for Drawing Lewis Dot Structures for Ionic Compounds</vt:lpstr>
      <vt:lpstr>Rules for Drawing Lewis Dot Structures for Ionic Compounds</vt:lpstr>
      <vt:lpstr>Rules for Drawing Lewis Dot Structures for Ionic Compounds</vt:lpstr>
      <vt:lpstr>Rules for Drawing Lewis Dot Structures for Ionic Compounds</vt:lpstr>
      <vt:lpstr>Rules for Drawing Lewis Dot Structures for Ionic Compounds</vt:lpstr>
      <vt:lpstr>Whiteboard Practice Problems</vt:lpstr>
      <vt:lpstr>Practice Problem #1</vt:lpstr>
      <vt:lpstr>Practice Problem #2</vt:lpstr>
      <vt:lpstr>Practice Problem #3</vt:lpstr>
      <vt:lpstr>Practice Problem #4</vt:lpstr>
      <vt:lpstr>Practice Problem #5</vt:lpstr>
      <vt:lpstr>Practice Problem #6</vt:lpstr>
      <vt:lpstr>Practice Problem #7</vt:lpstr>
      <vt:lpstr>Determining Ionic Formulas</vt:lpstr>
      <vt:lpstr>Ionic Formula Determination</vt:lpstr>
      <vt:lpstr>Ionic Formula Determination</vt:lpstr>
      <vt:lpstr>Example #2</vt:lpstr>
      <vt:lpstr>Naming Ionic Compounds</vt:lpstr>
      <vt:lpstr>Naming Ionic Compounds</vt:lpstr>
      <vt:lpstr>Practice</vt:lpstr>
      <vt:lpstr>Exit Ticket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1/13/14</dc:title>
  <dc:creator>Betsy Miller</dc:creator>
  <cp:lastModifiedBy>Leigha Ingham</cp:lastModifiedBy>
  <cp:revision>38</cp:revision>
  <dcterms:created xsi:type="dcterms:W3CDTF">2014-01-13T12:54:00Z</dcterms:created>
  <dcterms:modified xsi:type="dcterms:W3CDTF">2015-01-12T19:22:57Z</dcterms:modified>
</cp:coreProperties>
</file>