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2" r:id="rId2"/>
    <p:sldId id="332" r:id="rId3"/>
    <p:sldId id="313" r:id="rId4"/>
    <p:sldId id="316" r:id="rId5"/>
    <p:sldId id="322" r:id="rId6"/>
    <p:sldId id="325" r:id="rId7"/>
    <p:sldId id="326" r:id="rId8"/>
    <p:sldId id="331" r:id="rId9"/>
    <p:sldId id="327" r:id="rId10"/>
    <p:sldId id="328" r:id="rId11"/>
    <p:sldId id="33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6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8F836-0A95-4079-AB2C-DE192E8BDDCC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0A0B2-D375-49EA-B5D3-DB1DF21C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3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9783-E2FE-4EEF-A52A-B3EFE12840EC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05977-3A7C-4905-81CF-477C6451B5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MS PGothic" charset="0"/>
              </a:rPr>
              <a:t>Thursday, February 5</a:t>
            </a:r>
            <a:r>
              <a:rPr lang="en-US" sz="4400" baseline="30000" dirty="0" smtClean="0">
                <a:latin typeface="Calibri" charset="0"/>
                <a:ea typeface="MS PGothic" charset="0"/>
              </a:rPr>
              <a:t>th</a:t>
            </a:r>
            <a:r>
              <a:rPr lang="en-US" sz="4400" dirty="0" smtClean="0">
                <a:latin typeface="Calibri" charset="0"/>
                <a:ea typeface="MS PGothic" charset="0"/>
              </a:rPr>
              <a:t>, 2015</a:t>
            </a:r>
            <a:endParaRPr lang="en-US" sz="4400" dirty="0">
              <a:latin typeface="Calibri" charset="0"/>
              <a:ea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895600" y="838200"/>
            <a:ext cx="6248400" cy="4800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HW: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agenda problems 5-9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Objective: </a:t>
            </a:r>
            <a:r>
              <a:rPr lang="en-US" sz="2400" dirty="0"/>
              <a:t>We will </a:t>
            </a:r>
            <a:r>
              <a:rPr lang="en-US" sz="2400" dirty="0" smtClean="0"/>
              <a:t>write formulae and apply naming conventions to covalent compounds</a:t>
            </a:r>
            <a:endParaRPr lang="en-US" sz="24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Catalyst:</a:t>
            </a:r>
          </a:p>
          <a:p>
            <a:pPr marL="0" indent="0">
              <a:buNone/>
            </a:pPr>
            <a:r>
              <a:rPr lang="en-US" sz="2400" b="1" dirty="0"/>
              <a:t>A. </a:t>
            </a:r>
            <a:r>
              <a:rPr lang="en-US" sz="2400" dirty="0"/>
              <a:t>No; Enzyme B shows a lower acceleration factor at all the enzyme concentrations tested.</a:t>
            </a:r>
          </a:p>
          <a:p>
            <a:pPr marL="0" indent="0">
              <a:buNone/>
            </a:pPr>
            <a:r>
              <a:rPr lang="en-US" sz="2400" b="1" dirty="0"/>
              <a:t>B. </a:t>
            </a:r>
            <a:r>
              <a:rPr lang="en-US" sz="2400" dirty="0"/>
              <a:t>No; Enzyme B shows a lower acceleration factor at all the substrate concentrations tested.</a:t>
            </a:r>
          </a:p>
          <a:p>
            <a:pPr marL="0" indent="0">
              <a:buNone/>
            </a:pPr>
            <a:r>
              <a:rPr lang="en-US" sz="2400" b="1" dirty="0"/>
              <a:t>C. </a:t>
            </a:r>
            <a:r>
              <a:rPr lang="en-US" sz="2400" dirty="0"/>
              <a:t>Yes; Enzyme B shows a higher acceleration factor at all the enzyme concentrations tested.</a:t>
            </a:r>
          </a:p>
          <a:p>
            <a:pPr marL="0" indent="0">
              <a:buNone/>
            </a:pPr>
            <a:r>
              <a:rPr lang="en-US" sz="2400" b="1" dirty="0"/>
              <a:t>D. </a:t>
            </a:r>
            <a:r>
              <a:rPr lang="en-US" sz="2400" dirty="0"/>
              <a:t>Yes; Enzyme B shows a higher acceleration factor at all the substrate concentrations tested. </a:t>
            </a:r>
            <a:endParaRPr lang="en-US" sz="22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</p:txBody>
      </p:sp>
      <p:sp>
        <p:nvSpPr>
          <p:cNvPr id="16387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838200"/>
            <a:ext cx="2971800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Notebook is out and you are ready for today</a:t>
            </a:r>
            <a:r>
              <a:rPr lang="ja-JP" altLang="en-US" sz="2000" b="1" dirty="0">
                <a:latin typeface="Calibri" charset="0"/>
                <a:ea typeface="MS PGothic" charset="0"/>
              </a:rPr>
              <a:t>’</a:t>
            </a:r>
            <a:r>
              <a:rPr lang="en-US" altLang="ja-JP" sz="2000" b="1" dirty="0">
                <a:latin typeface="Calibri" charset="0"/>
                <a:ea typeface="MS PGothic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400" dirty="0">
              <a:solidFill>
                <a:srgbClr val="000000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2/3          Notes: Covalent Bonds and Diatomic Molecules                109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2/4                         Lab: Ionic </a:t>
            </a:r>
            <a:r>
              <a:rPr lang="en-US" sz="2400" dirty="0" err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vs</a:t>
            </a: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 Covalent                                                110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2/5              POGIL and Notes: Naming Molecular Compounds         111</a:t>
            </a:r>
          </a:p>
          <a:p>
            <a:pPr defTabSz="457200">
              <a:buFont typeface="Calibri" charset="0"/>
              <a:buNone/>
              <a:defRPr/>
            </a:pPr>
            <a:endParaRPr lang="en-US" sz="2400" dirty="0">
              <a:solidFill>
                <a:srgbClr val="000000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000000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0" y="52578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u="sng" dirty="0"/>
              <a:t>***Table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325322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 the following compounds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PBr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SCl</a:t>
            </a:r>
            <a:r>
              <a:rPr lang="en-US" baseline="-25000" dirty="0" smtClean="0"/>
              <a:t>4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F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SO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BrF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MgF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 smtClean="0"/>
              <a:t>Write the formula for the following names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Disulfur</a:t>
            </a:r>
            <a:r>
              <a:rPr lang="en-US" dirty="0" smtClean="0"/>
              <a:t> </a:t>
            </a:r>
            <a:r>
              <a:rPr lang="en-US" dirty="0" err="1" smtClean="0"/>
              <a:t>decafluoride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Carbon tetrachloride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Oxygen </a:t>
            </a:r>
            <a:r>
              <a:rPr lang="en-US" dirty="0" err="1" smtClean="0"/>
              <a:t>difluoride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Dinitrogen</a:t>
            </a:r>
            <a:r>
              <a:rPr lang="en-US" dirty="0" smtClean="0"/>
              <a:t> trioxide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Tetraphosphorus</a:t>
            </a:r>
            <a:r>
              <a:rPr lang="en-US" dirty="0" smtClean="0"/>
              <a:t> </a:t>
            </a:r>
            <a:r>
              <a:rPr lang="en-US" dirty="0" err="1" smtClean="0"/>
              <a:t>heptasulfide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Sodium Bromide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62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 the following compounds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Phosphorous </a:t>
            </a:r>
            <a:r>
              <a:rPr lang="en-US" dirty="0" err="1" smtClean="0"/>
              <a:t>Tribromide</a:t>
            </a:r>
            <a:endParaRPr lang="en-US" baseline="-250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Sulfur Tetrachloride</a:t>
            </a:r>
            <a:endParaRPr lang="en-US" baseline="-250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Dinitrogen</a:t>
            </a:r>
            <a:r>
              <a:rPr lang="en-US" dirty="0" smtClean="0"/>
              <a:t> </a:t>
            </a:r>
            <a:r>
              <a:rPr lang="en-US" dirty="0" err="1" smtClean="0"/>
              <a:t>Difluoride</a:t>
            </a:r>
            <a:endParaRPr lang="en-US" baseline="-250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Sulfur Trioxide</a:t>
            </a:r>
            <a:endParaRPr lang="en-US" baseline="-250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Bromine </a:t>
            </a:r>
            <a:r>
              <a:rPr lang="en-US" dirty="0" err="1" smtClean="0"/>
              <a:t>Monofluoride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Magnesium Fluoride (Ionic!!)</a:t>
            </a:r>
            <a:endParaRPr lang="en-US" baseline="-25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038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 smtClean="0"/>
              <a:t>Write the formula for the following names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F</a:t>
            </a:r>
            <a:r>
              <a:rPr lang="en-US" baseline="-25000" dirty="0" smtClean="0"/>
              <a:t>10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CCl</a:t>
            </a:r>
            <a:r>
              <a:rPr lang="en-US" baseline="-25000" dirty="0" smtClean="0"/>
              <a:t>4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OF</a:t>
            </a:r>
            <a:r>
              <a:rPr lang="en-US" baseline="-25000" dirty="0" smtClean="0"/>
              <a:t>2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P</a:t>
            </a:r>
            <a:r>
              <a:rPr lang="en-US" baseline="-25000" dirty="0" smtClean="0"/>
              <a:t>4</a:t>
            </a:r>
            <a:r>
              <a:rPr lang="en-US" dirty="0" smtClean="0"/>
              <a:t>S</a:t>
            </a:r>
            <a:r>
              <a:rPr lang="en-US" baseline="-25000" dirty="0" smtClean="0"/>
              <a:t>7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NaBr</a:t>
            </a:r>
            <a:r>
              <a:rPr lang="en-US" dirty="0" smtClean="0"/>
              <a:t> (Ionic!!)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7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MS PGothic" charset="0"/>
              </a:rPr>
              <a:t>Thursday, February 5</a:t>
            </a:r>
            <a:r>
              <a:rPr lang="en-US" sz="4400" baseline="30000" dirty="0" smtClean="0">
                <a:latin typeface="Calibri" charset="0"/>
                <a:ea typeface="MS PGothic" charset="0"/>
              </a:rPr>
              <a:t>th</a:t>
            </a:r>
            <a:r>
              <a:rPr lang="en-US" sz="4400" dirty="0" smtClean="0">
                <a:latin typeface="Calibri" charset="0"/>
                <a:ea typeface="MS PGothic" charset="0"/>
              </a:rPr>
              <a:t>, 2015</a:t>
            </a:r>
            <a:endParaRPr lang="en-US" sz="4400" dirty="0">
              <a:latin typeface="Calibri" charset="0"/>
              <a:ea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895600" y="838200"/>
            <a:ext cx="6248400" cy="4800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>
                <a:solidFill>
                  <a:srgbClr val="3366FF"/>
                </a:solidFill>
                <a:latin typeface="Calibri" charset="0"/>
                <a:ea typeface="MS PGothic" charset="0"/>
              </a:rPr>
              <a:t>HW: </a:t>
            </a:r>
            <a:r>
              <a:rPr lang="en-US" sz="2400" b="1" dirty="0" smtClean="0">
                <a:solidFill>
                  <a:srgbClr val="3366FF"/>
                </a:solidFill>
                <a:latin typeface="Calibri" charset="0"/>
                <a:ea typeface="MS PGothic" charset="0"/>
              </a:rPr>
              <a:t>agenda problems 5-9 and finish lab write-up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Objective: </a:t>
            </a:r>
            <a:r>
              <a:rPr lang="en-US" sz="2400" dirty="0"/>
              <a:t>We will </a:t>
            </a:r>
            <a:r>
              <a:rPr lang="en-US" sz="2400" dirty="0" smtClean="0"/>
              <a:t>write formulae and apply naming conventions to covalent compounds</a:t>
            </a:r>
            <a:endParaRPr lang="en-US" sz="24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r>
              <a:rPr lang="en-US" sz="2400" b="1" dirty="0" smtClean="0">
                <a:latin typeface="Calibri" charset="0"/>
                <a:ea typeface="MS PGothic" charset="0"/>
              </a:rPr>
              <a:t>Catalyst:</a:t>
            </a:r>
          </a:p>
          <a:p>
            <a:pPr marL="0" indent="0">
              <a:buNone/>
            </a:pPr>
            <a:r>
              <a:rPr lang="en-US" sz="2400" dirty="0" smtClean="0"/>
              <a:t>. </a:t>
            </a:r>
            <a:endParaRPr lang="en-US" sz="22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  <a:p>
            <a:pPr marL="0" indent="0">
              <a:buFont typeface="Calibri" charset="0"/>
              <a:buNone/>
            </a:pPr>
            <a:endParaRPr lang="en-US" sz="2200" dirty="0">
              <a:latin typeface="Calibri" charset="0"/>
              <a:ea typeface="MS PGothic" charset="0"/>
            </a:endParaRPr>
          </a:p>
        </p:txBody>
      </p:sp>
      <p:sp>
        <p:nvSpPr>
          <p:cNvPr id="16387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838200"/>
            <a:ext cx="2971800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 dirty="0">
                <a:latin typeface="Calibri" charset="0"/>
                <a:ea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 dirty="0">
                <a:latin typeface="Calibri" charset="0"/>
                <a:ea typeface="MS PGothic" charset="0"/>
              </a:rPr>
              <a:t>Notebook is out and you are ready for today</a:t>
            </a:r>
            <a:r>
              <a:rPr lang="ja-JP" altLang="en-US" sz="2000" b="1" dirty="0">
                <a:latin typeface="Calibri" charset="0"/>
                <a:ea typeface="MS PGothic" charset="0"/>
              </a:rPr>
              <a:t>’</a:t>
            </a:r>
            <a:r>
              <a:rPr lang="en-US" altLang="ja-JP" sz="2000" b="1" dirty="0">
                <a:latin typeface="Calibri" charset="0"/>
                <a:ea typeface="MS PGothic" charset="0"/>
              </a:rPr>
              <a:t>s class.</a:t>
            </a:r>
          </a:p>
          <a:p>
            <a:pPr eaLnBrk="1" hangingPunct="1"/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400" dirty="0">
              <a:solidFill>
                <a:srgbClr val="000000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2/3          Notes: Covalent Bonds and Diatomic Molecules                103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2/4                         Lab: Ionic </a:t>
            </a:r>
            <a:r>
              <a:rPr lang="en-US" sz="2400" dirty="0" err="1" smtClean="0">
                <a:solidFill>
                  <a:srgbClr val="000000"/>
                </a:solidFill>
                <a:ea typeface="MS PGothic" charset="0"/>
                <a:cs typeface="MS PGothic" charset="0"/>
              </a:rPr>
              <a:t>vs</a:t>
            </a: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 Covalent                                                104</a:t>
            </a:r>
          </a:p>
          <a:p>
            <a:pPr defTabSz="457200">
              <a:buFont typeface="Calibri" charset="0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ea typeface="MS PGothic" charset="0"/>
                <a:cs typeface="MS PGothic" charset="0"/>
              </a:rPr>
              <a:t>2/5              POGIL and Notes: Naming Molecular Compounds         105</a:t>
            </a:r>
          </a:p>
          <a:p>
            <a:pPr defTabSz="457200">
              <a:buFont typeface="Calibri" charset="0"/>
              <a:buNone/>
              <a:defRPr/>
            </a:pPr>
            <a:endParaRPr lang="en-US" sz="2400" dirty="0">
              <a:solidFill>
                <a:srgbClr val="000000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000000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0" y="52578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1" u="sng" dirty="0"/>
              <a:t>***Table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18896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600" b="1">
                <a:latin typeface="Calibri" charset="0"/>
                <a:ea typeface="MS PGothic" charset="0"/>
              </a:rPr>
              <a:t>Announcements</a:t>
            </a:r>
          </a:p>
        </p:txBody>
      </p:sp>
      <p:sp>
        <p:nvSpPr>
          <p:cNvPr id="20482" name="Content Placeholder 5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defTabSz="457200">
              <a:defRPr/>
            </a:pPr>
            <a:r>
              <a:rPr lang="en-US" sz="3600" dirty="0">
                <a:latin typeface="Calibri" charset="0"/>
                <a:ea typeface="MS PGothic" charset="0"/>
              </a:rPr>
              <a:t>Tutoring this week</a:t>
            </a:r>
            <a:r>
              <a:rPr lang="en-US" sz="3600" dirty="0" smtClean="0">
                <a:latin typeface="Calibri" charset="0"/>
                <a:ea typeface="MS PGothic" charset="0"/>
              </a:rPr>
              <a:t>: TODAY </a:t>
            </a:r>
            <a:endParaRPr lang="en-US" sz="3600" dirty="0">
              <a:latin typeface="Calibri" charset="0"/>
              <a:ea typeface="MS PGothic" charset="0"/>
            </a:endParaRPr>
          </a:p>
          <a:p>
            <a:pPr defTabSz="457200">
              <a:defRPr/>
            </a:pPr>
            <a:r>
              <a:rPr lang="en-US" sz="3600" dirty="0" smtClean="0">
                <a:latin typeface="Calibri" charset="0"/>
                <a:ea typeface="MS PGothic" charset="0"/>
              </a:rPr>
              <a:t>Tutoring Next Week: MONDAY and THURSDAY</a:t>
            </a:r>
          </a:p>
          <a:p>
            <a:pPr defTabSz="457200">
              <a:defRPr/>
            </a:pPr>
            <a:r>
              <a:rPr lang="en-US" sz="3600" dirty="0" smtClean="0">
                <a:latin typeface="Calibri" charset="0"/>
                <a:ea typeface="MS PGothic" charset="0"/>
              </a:rPr>
              <a:t>Quiz: NEXT week TUESDAY</a:t>
            </a:r>
          </a:p>
          <a:p>
            <a:pPr marL="0" indent="0">
              <a:buNone/>
            </a:pPr>
            <a:endParaRPr lang="en-US" sz="3000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2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MS PGothic" charset="0"/>
              </a:rPr>
              <a:t>Agenda</a:t>
            </a:r>
          </a:p>
        </p:txBody>
      </p:sp>
      <p:sp>
        <p:nvSpPr>
          <p:cNvPr id="20482" name="Content Placeholder 5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500" dirty="0">
                <a:latin typeface="Calibri" charset="0"/>
                <a:ea typeface="MS PGothic" charset="0"/>
              </a:rPr>
              <a:t>Catalyst/</a:t>
            </a:r>
            <a:r>
              <a:rPr lang="en-US" sz="4500" dirty="0" smtClean="0">
                <a:latin typeface="Calibri" charset="0"/>
                <a:ea typeface="MS PGothic" charset="0"/>
              </a:rPr>
              <a:t>Announcements</a:t>
            </a: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Homework Check</a:t>
            </a: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Diatomic Review</a:t>
            </a:r>
            <a:endParaRPr lang="en-US" sz="4500" dirty="0">
              <a:latin typeface="Calibri" charset="0"/>
              <a:ea typeface="MS PGothic" charset="0"/>
            </a:endParaRP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POGIL assignment</a:t>
            </a:r>
          </a:p>
          <a:p>
            <a:pPr eaLnBrk="1" hangingPunct="1"/>
            <a:r>
              <a:rPr lang="en-US" sz="4500" dirty="0" smtClean="0">
                <a:latin typeface="Calibri" charset="0"/>
                <a:ea typeface="MS PGothic" charset="0"/>
              </a:rPr>
              <a:t>Naming Molecular Compounds Review</a:t>
            </a:r>
          </a:p>
        </p:txBody>
      </p:sp>
    </p:spTree>
    <p:extLst>
      <p:ext uri="{BB962C8B-B14F-4D97-AF65-F5344CB8AC3E}">
        <p14:creationId xmlns:p14="http://schemas.microsoft.com/office/powerpoint/2010/main" val="181266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remember our </a:t>
            </a:r>
            <a:r>
              <a:rPr lang="en-US" dirty="0" err="1" smtClean="0"/>
              <a:t>diatomics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BrINClHOF</a:t>
            </a:r>
            <a:r>
              <a:rPr lang="en-US" sz="3600" dirty="0" smtClean="0"/>
              <a:t> (pronounced “</a:t>
            </a:r>
            <a:r>
              <a:rPr lang="en-US" sz="3600" dirty="0" err="1" smtClean="0"/>
              <a:t>brinklehoff</a:t>
            </a:r>
            <a:r>
              <a:rPr lang="en-US" sz="3600" dirty="0" smtClean="0"/>
              <a:t>”)</a:t>
            </a:r>
          </a:p>
          <a:p>
            <a:r>
              <a:rPr lang="en-US" sz="3600" u="sng" dirty="0" smtClean="0"/>
              <a:t>Cl</a:t>
            </a:r>
            <a:r>
              <a:rPr lang="en-US" sz="3600" dirty="0" smtClean="0"/>
              <a:t>early </a:t>
            </a:r>
            <a:r>
              <a:rPr lang="en-US" sz="3600" u="sng" dirty="0" smtClean="0"/>
              <a:t>N</a:t>
            </a:r>
            <a:r>
              <a:rPr lang="en-US" sz="3600" dirty="0" smtClean="0"/>
              <a:t>ikki’s </a:t>
            </a:r>
            <a:r>
              <a:rPr lang="en-US" sz="3600" u="sng" dirty="0" smtClean="0"/>
              <a:t>H</a:t>
            </a:r>
            <a:r>
              <a:rPr lang="en-US" sz="3600" dirty="0" smtClean="0"/>
              <a:t>air </a:t>
            </a:r>
            <a:r>
              <a:rPr lang="en-US" sz="3600" u="sng" dirty="0" smtClean="0"/>
              <a:t>I</a:t>
            </a:r>
            <a:r>
              <a:rPr lang="en-US" sz="3600" dirty="0" smtClean="0"/>
              <a:t>s </a:t>
            </a:r>
            <a:r>
              <a:rPr lang="en-US" sz="3600" u="sng" dirty="0" smtClean="0"/>
              <a:t>O</a:t>
            </a:r>
            <a:r>
              <a:rPr lang="en-US" sz="3600" dirty="0" smtClean="0"/>
              <a:t>n </a:t>
            </a:r>
            <a:r>
              <a:rPr lang="en-US" sz="3600" u="sng" dirty="0" err="1" smtClean="0"/>
              <a:t>F</a:t>
            </a:r>
            <a:r>
              <a:rPr lang="en-US" sz="3600" dirty="0" err="1" smtClean="0"/>
              <a:t>leek</a:t>
            </a:r>
            <a:r>
              <a:rPr lang="en-US" sz="3600" dirty="0" smtClean="0"/>
              <a:t>, </a:t>
            </a:r>
            <a:r>
              <a:rPr lang="en-US" sz="3600" u="sng" dirty="0" err="1" smtClean="0"/>
              <a:t>Br</a:t>
            </a:r>
            <a:r>
              <a:rPr lang="en-US" sz="3600" dirty="0" err="1" smtClean="0"/>
              <a:t>uh</a:t>
            </a:r>
            <a:r>
              <a:rPr lang="en-US" sz="3600" dirty="0" smtClean="0"/>
              <a:t>!!!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736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POGIL: Naming Molecular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today’s POGIL you will complete #1-15 ONLY. (Do not pay attention to STOP SIGNS)</a:t>
            </a:r>
          </a:p>
          <a:p>
            <a:r>
              <a:rPr lang="en-US" dirty="0" smtClean="0"/>
              <a:t>Each group member has a POGIL role</a:t>
            </a:r>
          </a:p>
          <a:p>
            <a:pPr lvl="1"/>
            <a:r>
              <a:rPr lang="en-US" dirty="0" smtClean="0"/>
              <a:t>Facilitator</a:t>
            </a:r>
          </a:p>
          <a:p>
            <a:pPr lvl="1"/>
            <a:r>
              <a:rPr lang="en-US" dirty="0" smtClean="0"/>
              <a:t>Spokesperson</a:t>
            </a:r>
          </a:p>
          <a:p>
            <a:pPr lvl="1"/>
            <a:r>
              <a:rPr lang="en-US" dirty="0" smtClean="0"/>
              <a:t>Quality Control</a:t>
            </a:r>
          </a:p>
          <a:p>
            <a:pPr lvl="1"/>
            <a:r>
              <a:rPr lang="en-US" dirty="0" smtClean="0"/>
              <a:t>Process Analyst</a:t>
            </a:r>
          </a:p>
          <a:p>
            <a:r>
              <a:rPr lang="en-US" dirty="0" smtClean="0"/>
              <a:t>Watch time because you will come back to seat with 15 minutes left of class for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7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Molecular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name molecular compounds? (Share your answers from #15)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First Name: Name of element with a prefix ONLY IF more than one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Last Name: Name of element with a prefix ALWAYS and an –ide ending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Note: if a prefix ends in </a:t>
            </a:r>
            <a:r>
              <a:rPr lang="en-US" dirty="0" smtClean="0">
                <a:solidFill>
                  <a:srgbClr val="0000FF"/>
                </a:solidFill>
              </a:rPr>
              <a:t>A or O and attached to </a:t>
            </a:r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>
                <a:solidFill>
                  <a:srgbClr val="0000FF"/>
                </a:solidFill>
              </a:rPr>
              <a:t>element </a:t>
            </a:r>
            <a:r>
              <a:rPr lang="en-US" smtClean="0">
                <a:solidFill>
                  <a:srgbClr val="0000FF"/>
                </a:solidFill>
              </a:rPr>
              <a:t>OXYGEN</a:t>
            </a:r>
            <a:r>
              <a:rPr lang="en-US" dirty="0" smtClean="0">
                <a:solidFill>
                  <a:srgbClr val="0000FF"/>
                </a:solidFill>
              </a:rPr>
              <a:t>, the vowel on the prefix is dropped</a:t>
            </a:r>
          </a:p>
          <a:p>
            <a:pPr lvl="3"/>
            <a:r>
              <a:rPr lang="en-US" dirty="0" smtClean="0">
                <a:solidFill>
                  <a:srgbClr val="0000FF"/>
                </a:solidFill>
              </a:rPr>
              <a:t>Ex: CO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 Carbon Monoxide, NOT Carbon </a:t>
            </a:r>
            <a:r>
              <a:rPr lang="en-US" dirty="0" err="1" smtClean="0">
                <a:solidFill>
                  <a:srgbClr val="0000FF"/>
                </a:solidFill>
                <a:sym typeface="Wingdings"/>
              </a:rPr>
              <a:t>Monooxide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5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Prefixes from POGIL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 = mono</a:t>
            </a:r>
          </a:p>
          <a:p>
            <a:r>
              <a:rPr lang="en-US" dirty="0" smtClean="0"/>
              <a:t>2 = di</a:t>
            </a:r>
          </a:p>
          <a:p>
            <a:r>
              <a:rPr lang="en-US" dirty="0" smtClean="0"/>
              <a:t>3 = tri</a:t>
            </a:r>
          </a:p>
          <a:p>
            <a:r>
              <a:rPr lang="en-US" dirty="0" smtClean="0"/>
              <a:t>4 = tetra</a:t>
            </a:r>
          </a:p>
          <a:p>
            <a:r>
              <a:rPr lang="en-US" dirty="0" smtClean="0"/>
              <a:t>5 = </a:t>
            </a:r>
            <a:r>
              <a:rPr lang="en-US" dirty="0" err="1" smtClean="0"/>
              <a:t>penta</a:t>
            </a:r>
            <a:endParaRPr lang="en-US" dirty="0" smtClean="0"/>
          </a:p>
          <a:p>
            <a:r>
              <a:rPr lang="en-US" dirty="0" smtClean="0"/>
              <a:t>6 = </a:t>
            </a:r>
            <a:r>
              <a:rPr lang="en-US" dirty="0" err="1" smtClean="0"/>
              <a:t>hexa</a:t>
            </a:r>
            <a:endParaRPr lang="en-US" dirty="0" smtClean="0"/>
          </a:p>
          <a:p>
            <a:r>
              <a:rPr lang="en-US" dirty="0" smtClean="0"/>
              <a:t>7 = </a:t>
            </a:r>
            <a:r>
              <a:rPr lang="en-US" dirty="0" err="1" smtClean="0"/>
              <a:t>hepta</a:t>
            </a:r>
            <a:endParaRPr lang="en-US" dirty="0" smtClean="0"/>
          </a:p>
          <a:p>
            <a:r>
              <a:rPr lang="en-US" dirty="0" smtClean="0"/>
              <a:t>8 = </a:t>
            </a:r>
            <a:r>
              <a:rPr lang="en-US" dirty="0" err="1" smtClean="0"/>
              <a:t>octa</a:t>
            </a:r>
            <a:endParaRPr lang="en-US" dirty="0" smtClean="0"/>
          </a:p>
          <a:p>
            <a:r>
              <a:rPr lang="en-US" dirty="0" smtClean="0"/>
              <a:t>9 = </a:t>
            </a:r>
            <a:r>
              <a:rPr lang="en-US" dirty="0" err="1" smtClean="0"/>
              <a:t>nona</a:t>
            </a:r>
            <a:endParaRPr lang="en-US" dirty="0" smtClean="0"/>
          </a:p>
          <a:p>
            <a:r>
              <a:rPr lang="en-US" dirty="0" smtClean="0"/>
              <a:t>10 = </a:t>
            </a:r>
            <a:r>
              <a:rPr lang="en-US" dirty="0" err="1" smtClean="0"/>
              <a:t>deca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752600"/>
            <a:ext cx="327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Fill in on page 2 of POGIL if you don</a:t>
            </a:r>
            <a:r>
              <a:rPr lang="fr-FR" sz="3200" b="1" dirty="0" smtClean="0"/>
              <a:t>’</a:t>
            </a:r>
            <a:r>
              <a:rPr lang="en-US" sz="3200" b="1" dirty="0" smtClean="0"/>
              <a:t>t have it already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11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Molecular Compounds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BCl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/>
              <a:t>Boron </a:t>
            </a:r>
            <a:r>
              <a:rPr lang="en-US" dirty="0" err="1" smtClean="0"/>
              <a:t>Trichloride</a:t>
            </a:r>
            <a:endParaRPr lang="en-US" dirty="0" smtClean="0"/>
          </a:p>
          <a:p>
            <a:r>
              <a:rPr lang="en-US" dirty="0" smtClean="0"/>
              <a:t>NI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/>
              <a:t>Nitrogen </a:t>
            </a:r>
            <a:r>
              <a:rPr lang="en-US" dirty="0" err="1" smtClean="0"/>
              <a:t>Triiodide</a:t>
            </a:r>
            <a:endParaRPr lang="en-US" dirty="0" smtClean="0"/>
          </a:p>
          <a:p>
            <a:r>
              <a:rPr lang="en-US" dirty="0" err="1" smtClean="0"/>
              <a:t>ClF</a:t>
            </a:r>
            <a:endParaRPr lang="en-US" dirty="0" smtClean="0"/>
          </a:p>
          <a:p>
            <a:pPr lvl="1"/>
            <a:r>
              <a:rPr lang="en-US" dirty="0" smtClean="0"/>
              <a:t>Chlorine </a:t>
            </a:r>
            <a:r>
              <a:rPr lang="en-US" dirty="0" err="1" smtClean="0"/>
              <a:t>Monoflouride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baseline="-25000" dirty="0" smtClean="0"/>
              <a:t>4</a:t>
            </a:r>
            <a:r>
              <a:rPr lang="en-US" dirty="0" smtClean="0"/>
              <a:t>O</a:t>
            </a:r>
            <a:r>
              <a:rPr lang="en-US" baseline="-25000" dirty="0" smtClean="0"/>
              <a:t>10</a:t>
            </a:r>
          </a:p>
          <a:p>
            <a:pPr lvl="1"/>
            <a:r>
              <a:rPr lang="en-US" dirty="0" err="1" smtClean="0"/>
              <a:t>Tetraphosphorus</a:t>
            </a:r>
            <a:r>
              <a:rPr lang="en-US" dirty="0" smtClean="0"/>
              <a:t> </a:t>
            </a:r>
            <a:r>
              <a:rPr lang="en-US" dirty="0" err="1" smtClean="0"/>
              <a:t>Decoxide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617</Words>
  <Application>Microsoft Macintosh PowerPoint</Application>
  <PresentationFormat>On-screen Show (4:3)</PresentationFormat>
  <Paragraphs>118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Thursday, February 5th, 2015</vt:lpstr>
      <vt:lpstr>Thursday, February 5th, 2015</vt:lpstr>
      <vt:lpstr>Announcements</vt:lpstr>
      <vt:lpstr>Agenda</vt:lpstr>
      <vt:lpstr>How do we remember our diatomics?</vt:lpstr>
      <vt:lpstr>POGIL: Naming Molecular Compounds</vt:lpstr>
      <vt:lpstr>Naming Molecular Compounds</vt:lpstr>
      <vt:lpstr>Prefixes from POGIL</vt:lpstr>
      <vt:lpstr>Naming Molecular Compounds Examples</vt:lpstr>
      <vt:lpstr>Practice</vt:lpstr>
      <vt:lpstr>Answers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1/30/15</dc:title>
  <dc:creator>Tony</dc:creator>
  <cp:lastModifiedBy>Leigha Ingham</cp:lastModifiedBy>
  <cp:revision>41</cp:revision>
  <dcterms:created xsi:type="dcterms:W3CDTF">2015-01-27T17:39:35Z</dcterms:created>
  <dcterms:modified xsi:type="dcterms:W3CDTF">2015-02-05T21:36:17Z</dcterms:modified>
</cp:coreProperties>
</file>