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308" r:id="rId2"/>
    <p:sldId id="309" r:id="rId3"/>
    <p:sldId id="299" r:id="rId4"/>
    <p:sldId id="310" r:id="rId5"/>
    <p:sldId id="300" r:id="rId6"/>
    <p:sldId id="301" r:id="rId7"/>
    <p:sldId id="311" r:id="rId8"/>
    <p:sldId id="294" r:id="rId9"/>
    <p:sldId id="302" r:id="rId10"/>
    <p:sldId id="303" r:id="rId11"/>
    <p:sldId id="307" r:id="rId12"/>
    <p:sldId id="295" r:id="rId13"/>
    <p:sldId id="304" r:id="rId14"/>
    <p:sldId id="305" r:id="rId15"/>
    <p:sldId id="306" r:id="rId16"/>
    <p:sldId id="284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48" d="100"/>
          <a:sy n="48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1DCD7-02F1-4B71-A241-85EBF3698B2D}" type="datetimeFigureOut">
              <a:rPr lang="en-US"/>
              <a:pPr/>
              <a:t>10/30/14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1D6405-EF10-4F3C-A9EA-F1F5B57C5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57B75-888B-42B7-8540-26C86D98B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0C0B8-D675-48E4-B3FB-C81F4EEF4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C591B-24A5-41C9-ABCF-0E7E9C279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98CB0-F5A6-4C8E-BD73-9E38C7C09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D2746-32A5-4450-AFFB-A05C3645C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768D0-5ECF-4CD0-A647-C884AABA7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A2AFE-880B-4956-932C-8C4EFF74C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3BF84-77CE-41AD-8725-08EB554D5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54A71-6E46-4507-8C5F-22B7518E2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27317-3C73-4A5C-B5C8-F3CD45F16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AB7E6-D884-43F1-BF40-905C8260C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94656-78D9-48D8-84B9-592076689F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Thursday, 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30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400800" cy="577843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HW= Week 9 Agenda Problems</a:t>
            </a:r>
            <a:endParaRPr lang="en-US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latin typeface="Calibri" charset="0"/>
                <a:ea typeface="MS PGothic" charset="0"/>
              </a:rPr>
              <a:t>Objective</a:t>
            </a:r>
            <a:r>
              <a:rPr lang="en-US" b="1" dirty="0">
                <a:latin typeface="Calibri" charset="0"/>
                <a:ea typeface="MS PGothic" charset="0"/>
              </a:rPr>
              <a:t>: </a:t>
            </a:r>
            <a:r>
              <a:rPr lang="en-US" b="1" dirty="0" smtClean="0">
                <a:latin typeface="Calibri" pitchFamily="34" charset="0"/>
              </a:rPr>
              <a:t>: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ea typeface="ＭＳ Ｐゴシック" charset="0"/>
                <a:cs typeface="MS PGothic" charset="0"/>
              </a:rPr>
              <a:t>We will convert between atoms and grams using Avogadro’s Number and molar mass</a:t>
            </a:r>
            <a:r>
              <a:rPr lang="en-US" dirty="0" smtClean="0">
                <a:ea typeface="ＭＳ Ｐゴシック" charset="0"/>
                <a:cs typeface="MS PGothic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latin typeface="Calibri" charset="0"/>
                <a:ea typeface="MS PGothic" charset="0"/>
              </a:rPr>
              <a:t>Catalyst</a:t>
            </a:r>
            <a:r>
              <a:rPr lang="en-US" b="1" dirty="0" smtClean="0"/>
              <a:t>: </a:t>
            </a:r>
            <a:r>
              <a:rPr lang="en-US" b="1" dirty="0"/>
              <a:t>The students not only counted how many fans attended, but also counted the number of fans from the opposing team as a comparison.  Is the number of opposing team’s fans an independent or dependent variable in this study?</a:t>
            </a: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Standard</a:t>
            </a:r>
            <a:r>
              <a:rPr lang="en-US" b="1" dirty="0"/>
              <a:t>: IOD 202: Identify basic features of a table, graph, or diagram.</a:t>
            </a:r>
            <a:r>
              <a:rPr lang="en-US" dirty="0"/>
              <a:t> 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2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Answers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A. 8.4 x 10</a:t>
            </a:r>
            <a:r>
              <a:rPr lang="en-US" sz="4800" baseline="30000" dirty="0" smtClean="0"/>
              <a:t>23</a:t>
            </a:r>
            <a:r>
              <a:rPr lang="en-US" sz="4800" dirty="0" smtClean="0"/>
              <a:t> atoms of Cs</a:t>
            </a:r>
          </a:p>
          <a:p>
            <a:pPr marL="0" indent="0">
              <a:buNone/>
            </a:pPr>
            <a:r>
              <a:rPr lang="en-US" sz="4800" dirty="0" smtClean="0"/>
              <a:t>B. 6.49 moles of Na</a:t>
            </a:r>
          </a:p>
          <a:p>
            <a:pPr marL="0" indent="0">
              <a:buNone/>
            </a:pPr>
            <a:r>
              <a:rPr lang="en-US" sz="4800" dirty="0" smtClean="0"/>
              <a:t>C. 51 grams of S</a:t>
            </a:r>
          </a:p>
          <a:p>
            <a:pPr marL="0" indent="0">
              <a:buNone/>
            </a:pPr>
            <a:r>
              <a:rPr lang="en-US" sz="4800" dirty="0" smtClean="0"/>
              <a:t>D. 0.250 mole </a:t>
            </a:r>
            <a:r>
              <a:rPr lang="en-US" sz="4800" dirty="0" err="1" smtClean="0"/>
              <a:t>Ca</a:t>
            </a:r>
            <a:r>
              <a:rPr lang="en-US" sz="4800" dirty="0" err="1"/>
              <a:t>O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646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Think. Pair. Share.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500" dirty="0" smtClean="0"/>
              <a:t>Why can’t we convert directly from mass to atoms or from atoms to mass?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95400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when??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3520 seconds to hours</a:t>
            </a:r>
          </a:p>
          <a:p>
            <a:pPr lvl="1"/>
            <a:r>
              <a:rPr lang="en-US" dirty="0" smtClean="0"/>
              <a:t>Can you do this in one step? </a:t>
            </a:r>
          </a:p>
          <a:p>
            <a:pPr lvl="1"/>
            <a:r>
              <a:rPr lang="en-US" dirty="0" smtClean="0"/>
              <a:t>How can we use our T chart to help answer this question?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04800" y="5105400"/>
            <a:ext cx="685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2590800" y="4495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876800" y="45720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52400" y="4495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3520 seconds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seconds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4495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minutes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495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hours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4876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0.978 hours</a:t>
            </a:r>
            <a:endParaRPr lang="en-US" dirty="0"/>
          </a:p>
        </p:txBody>
      </p:sp>
      <p:cxnSp>
        <p:nvCxnSpPr>
          <p:cNvPr id="20" name="Straight Connector 19"/>
          <p:cNvCxnSpPr>
            <a:stCxn id="9" idx="2"/>
          </p:cNvCxnSpPr>
          <p:nvPr/>
        </p:nvCxnSpPr>
        <p:spPr bwMode="auto">
          <a:xfrm flipV="1">
            <a:off x="1371600" y="4419600"/>
            <a:ext cx="838200" cy="5994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276600" y="4419600"/>
            <a:ext cx="838200" cy="5994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505200" y="5105400"/>
            <a:ext cx="838200" cy="5994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791200" y="5181600"/>
            <a:ext cx="838200" cy="5994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defRPr/>
            </a:pPr>
            <a:endParaRPr lang="en-US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When going </a:t>
            </a:r>
            <a:r>
              <a:rPr lang="en-US" u="sng" dirty="0" smtClean="0">
                <a:solidFill>
                  <a:srgbClr val="0000FF"/>
                </a:solidFill>
              </a:rPr>
              <a:t>from</a:t>
            </a:r>
            <a:r>
              <a:rPr lang="en-US" dirty="0" smtClean="0">
                <a:solidFill>
                  <a:srgbClr val="0000FF"/>
                </a:solidFill>
              </a:rPr>
              <a:t> atoms/molecules to grams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When going </a:t>
            </a:r>
            <a:r>
              <a:rPr lang="en-US" u="sng" dirty="0" smtClean="0">
                <a:solidFill>
                  <a:srgbClr val="0000FF"/>
                </a:solidFill>
              </a:rPr>
              <a:t>from</a:t>
            </a:r>
            <a:r>
              <a:rPr lang="en-US" dirty="0" smtClean="0">
                <a:solidFill>
                  <a:srgbClr val="0000FF"/>
                </a:solidFill>
              </a:rPr>
              <a:t> grams to atoms/molecules</a:t>
            </a:r>
            <a:endParaRPr lang="en-US" u="sng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3657600"/>
            <a:ext cx="807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52400" y="5867400"/>
            <a:ext cx="784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2895600" y="30480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2667000" y="54102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111" name="TextBox 11"/>
          <p:cNvSpPr txBox="1">
            <a:spLocks noChangeArrowheads="1"/>
          </p:cNvSpPr>
          <p:nvPr/>
        </p:nvSpPr>
        <p:spPr bwMode="auto">
          <a:xfrm>
            <a:off x="0" y="32004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Given Unit </a:t>
            </a:r>
            <a:r>
              <a:rPr lang="en-US" dirty="0" smtClean="0">
                <a:solidFill>
                  <a:srgbClr val="008000"/>
                </a:solidFill>
              </a:rPr>
              <a:t>(Atoms)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7112" name="TextBox 14"/>
          <p:cNvSpPr txBox="1">
            <a:spLocks noChangeArrowheads="1"/>
          </p:cNvSpPr>
          <p:nvPr/>
        </p:nvSpPr>
        <p:spPr bwMode="auto">
          <a:xfrm>
            <a:off x="228600" y="54102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8000"/>
                </a:solidFill>
              </a:rPr>
              <a:t>Given Unit </a:t>
            </a:r>
            <a:r>
              <a:rPr lang="en-US" sz="2000" dirty="0" smtClean="0">
                <a:solidFill>
                  <a:srgbClr val="008000"/>
                </a:solidFill>
              </a:rPr>
              <a:t>(Grams)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7113" name="TextBox 15"/>
          <p:cNvSpPr txBox="1">
            <a:spLocks noChangeArrowheads="1"/>
          </p:cNvSpPr>
          <p:nvPr/>
        </p:nvSpPr>
        <p:spPr bwMode="auto">
          <a:xfrm>
            <a:off x="2971800" y="38100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8000"/>
                </a:solidFill>
              </a:rPr>
              <a:t>(</a:t>
            </a:r>
            <a:r>
              <a:rPr lang="en-US" sz="2000" dirty="0" smtClean="0">
                <a:solidFill>
                  <a:srgbClr val="008000"/>
                </a:solidFill>
              </a:rPr>
              <a:t>6.02 </a:t>
            </a:r>
            <a:r>
              <a:rPr lang="en-US" sz="2000" dirty="0">
                <a:solidFill>
                  <a:srgbClr val="008000"/>
                </a:solidFill>
              </a:rPr>
              <a:t>x 10</a:t>
            </a:r>
            <a:r>
              <a:rPr lang="en-US" sz="2000" baseline="30000" dirty="0">
                <a:solidFill>
                  <a:srgbClr val="008000"/>
                </a:solidFill>
              </a:rPr>
              <a:t>23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atoms)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7114" name="TextBox 16"/>
          <p:cNvSpPr txBox="1">
            <a:spLocks noChangeArrowheads="1"/>
          </p:cNvSpPr>
          <p:nvPr/>
        </p:nvSpPr>
        <p:spPr bwMode="auto">
          <a:xfrm>
            <a:off x="2743200" y="54102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1 mole</a:t>
            </a:r>
          </a:p>
        </p:txBody>
      </p:sp>
      <p:sp>
        <p:nvSpPr>
          <p:cNvPr id="47115" name="TextBox 17"/>
          <p:cNvSpPr txBox="1">
            <a:spLocks noChangeArrowheads="1"/>
          </p:cNvSpPr>
          <p:nvPr/>
        </p:nvSpPr>
        <p:spPr bwMode="auto">
          <a:xfrm>
            <a:off x="3048000" y="31242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 1 mole</a:t>
            </a:r>
          </a:p>
        </p:txBody>
      </p:sp>
      <p:sp>
        <p:nvSpPr>
          <p:cNvPr id="47116" name="TextBox 18"/>
          <p:cNvSpPr txBox="1">
            <a:spLocks noChangeArrowheads="1"/>
          </p:cNvSpPr>
          <p:nvPr/>
        </p:nvSpPr>
        <p:spPr bwMode="auto">
          <a:xfrm>
            <a:off x="2743200" y="59436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Molar Mass (grams)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 PT</a:t>
            </a:r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1752600" y="2971800"/>
            <a:ext cx="6858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4572000" y="3810000"/>
            <a:ext cx="381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981200" y="5257800"/>
            <a:ext cx="7620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343400" y="5867400"/>
            <a:ext cx="6096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715000" y="3124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5943600" y="54864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6096000" y="3810000"/>
            <a:ext cx="1600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 1 mole</a:t>
            </a:r>
          </a:p>
        </p:txBody>
      </p: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5867400" y="3124200"/>
            <a:ext cx="350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Molar Mass (grams) </a:t>
            </a:r>
            <a:r>
              <a:rPr lang="en-US" sz="2000" dirty="0" smtClean="0">
                <a:sym typeface="Wingdings"/>
              </a:rPr>
              <a:t> PT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3352800" y="2971800"/>
            <a:ext cx="457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6553200" y="3733800"/>
            <a:ext cx="381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6019800" y="5943600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1 mole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6019800" y="5410200"/>
            <a:ext cx="350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6.02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atoms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2971800" y="5181600"/>
            <a:ext cx="7620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6248400" y="5791200"/>
            <a:ext cx="6096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4131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3" grpId="0"/>
      <p:bldP spid="47114" grpId="0"/>
      <p:bldP spid="47115" grpId="0"/>
      <p:bldP spid="47116" grpId="0"/>
      <p:bldP spid="22" grpId="0"/>
      <p:bldP spid="23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atoms are in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360 grams of bromine?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 2.71239 x 10</a:t>
            </a:r>
            <a:r>
              <a:rPr lang="en-US" baseline="30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24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2.7 x 10</a:t>
            </a:r>
            <a:r>
              <a:rPr lang="en-US" baseline="30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24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atoms </a:t>
            </a: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Title 4"/>
          <p:cNvSpPr txBox="1">
            <a:spLocks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b="1" dirty="0">
                <a:solidFill>
                  <a:schemeClr val="tx2"/>
                </a:solidFill>
                <a:latin typeface="Calibri" charset="0"/>
                <a:cs typeface="MS PGothic" charset="0"/>
              </a:rPr>
              <a:t>The Mole: </a:t>
            </a:r>
            <a:r>
              <a:rPr lang="en-US" sz="4400" b="1" dirty="0" smtClean="0">
                <a:solidFill>
                  <a:schemeClr val="tx2"/>
                </a:solidFill>
                <a:latin typeface="Calibri" charset="0"/>
                <a:cs typeface="MS PGothic" charset="0"/>
              </a:rPr>
              <a:t>Gram to Atom</a:t>
            </a:r>
            <a:endParaRPr lang="en-US" sz="4400" b="1" dirty="0">
              <a:solidFill>
                <a:schemeClr val="tx2"/>
              </a:solidFill>
              <a:latin typeface="Calibri" charset="0"/>
              <a:cs typeface="MS PGothic" charset="0"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143000" y="1371600"/>
            <a:ext cx="3200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562600" y="2057400"/>
            <a:ext cx="1752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371600" y="36576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819400" y="2971800"/>
            <a:ext cx="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30480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360 grams</a:t>
            </a: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0" y="31242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1 mole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38100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79.90 grams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981200" y="2895600"/>
            <a:ext cx="6096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038600" y="3657600"/>
            <a:ext cx="457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91200" y="3048000"/>
            <a:ext cx="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43600" y="38100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1 mole</a:t>
            </a:r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31242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6.02 x 10</a:t>
            </a:r>
            <a:r>
              <a:rPr lang="en-US" baseline="30000" dirty="0" smtClean="0"/>
              <a:t>23</a:t>
            </a:r>
            <a:r>
              <a:rPr lang="en-US" dirty="0" smtClean="0"/>
              <a:t> atoms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200400" y="2819400"/>
            <a:ext cx="6096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3733800"/>
            <a:ext cx="457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5940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2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mass of 5.6 x 10</a:t>
            </a:r>
            <a:r>
              <a:rPr lang="en-US" baseline="30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25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molecules of ammonia (NH</a:t>
            </a:r>
            <a:r>
              <a:rPr lang="en-US" baseline="-25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)?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 1585.116 = 1600 grams NH</a:t>
            </a:r>
            <a:r>
              <a:rPr lang="en-US" baseline="-25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endParaRPr lang="en-US" baseline="-250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Title 4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b="1" dirty="0">
                <a:solidFill>
                  <a:schemeClr val="tx2"/>
                </a:solidFill>
                <a:latin typeface="Calibri" charset="0"/>
                <a:cs typeface="MS PGothic" charset="0"/>
              </a:rPr>
              <a:t>The </a:t>
            </a:r>
            <a:r>
              <a:rPr lang="en-US" sz="4400" b="1" dirty="0" smtClean="0">
                <a:solidFill>
                  <a:schemeClr val="tx2"/>
                </a:solidFill>
                <a:latin typeface="Calibri" charset="0"/>
                <a:cs typeface="MS PGothic" charset="0"/>
              </a:rPr>
              <a:t>Mole: Atom to Gram</a:t>
            </a:r>
            <a:endParaRPr lang="en-US" sz="4400" b="1" dirty="0">
              <a:solidFill>
                <a:schemeClr val="tx2"/>
              </a:solidFill>
              <a:latin typeface="Calibri" charset="0"/>
              <a:cs typeface="MS PGothic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04800" y="3429000"/>
            <a:ext cx="861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3276600" y="28956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9718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5.6 </a:t>
            </a:r>
            <a:r>
              <a:rPr lang="en-US" dirty="0"/>
              <a:t>x 10</a:t>
            </a: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2800" y="3657600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(</a:t>
            </a:r>
            <a:r>
              <a:rPr lang="en-US" dirty="0" smtClean="0"/>
              <a:t>6.02 </a:t>
            </a:r>
            <a:r>
              <a:rPr lang="en-US" dirty="0"/>
              <a:t>x 10</a:t>
            </a:r>
            <a:r>
              <a:rPr lang="en-US" baseline="30000" dirty="0"/>
              <a:t>23</a:t>
            </a:r>
            <a:r>
              <a:rPr lang="en-US" dirty="0"/>
              <a:t> molecules)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29718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1 mole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981200" y="2895600"/>
            <a:ext cx="609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5486400" y="3657600"/>
            <a:ext cx="5334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124200" y="1524000"/>
            <a:ext cx="1143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800600" y="20574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143000" y="25908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858000" y="28956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010400" y="35814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1 mole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34200" y="28956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17.04 grams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581400" y="2895600"/>
            <a:ext cx="609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391400" y="3505200"/>
            <a:ext cx="5334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7481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6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Complete the problems on your practice worksheet making sure to follow all instructions.</a:t>
            </a:r>
          </a:p>
        </p:txBody>
      </p:sp>
      <p:sp>
        <p:nvSpPr>
          <p:cNvPr id="44034" name="Title 4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 b="1">
                <a:solidFill>
                  <a:schemeClr val="tx2"/>
                </a:solidFill>
                <a:latin typeface="Calibri" pitchFamily="34" charset="0"/>
              </a:rPr>
              <a:t>Practice Worksheet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  <a:latin typeface="Calibri" pitchFamily="34" charset="0"/>
              </a:rPr>
              <a:t>Exit Ticket/Mini Quiz #2</a:t>
            </a:r>
          </a:p>
        </p:txBody>
      </p:sp>
      <p:sp>
        <p:nvSpPr>
          <p:cNvPr id="22530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libri" pitchFamily="34" charset="0"/>
              </a:rPr>
              <a:t>Today</a:t>
            </a:r>
            <a:r>
              <a:rPr lang="en-US" altLang="en-US" b="1" dirty="0" smtClean="0">
                <a:latin typeface="Calibri" pitchFamily="34" charset="0"/>
              </a:rPr>
              <a:t>’</a:t>
            </a:r>
            <a:r>
              <a:rPr lang="en-US" b="1" dirty="0" smtClean="0">
                <a:latin typeface="Calibri" pitchFamily="34" charset="0"/>
              </a:rPr>
              <a:t>s Objective: </a:t>
            </a:r>
            <a:r>
              <a:rPr lang="en-US" dirty="0" smtClean="0">
                <a:latin typeface="Calibri" pitchFamily="34" charset="0"/>
              </a:rPr>
              <a:t>SWBAT convert between moles and grams using molar mass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I have no idea</a:t>
            </a: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  <a:sym typeface="Wingdings" pitchFamily="2" charset="2"/>
              </a:rPr>
              <a:t>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Need tutoring-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             </a:t>
            </a: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Almost there                       I got it!!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Calibri" pitchFamily="34" charset="0"/>
              </a:rPr>
              <a:t>and need tutoring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b="1" dirty="0" smtClean="0">
                <a:solidFill>
                  <a:srgbClr val="FF00FF"/>
                </a:solidFill>
                <a:latin typeface="Calibri" pitchFamily="34" charset="0"/>
              </a:rPr>
              <a:t>1		 2		3		     4		         5</a:t>
            </a:r>
          </a:p>
          <a:p>
            <a:pPr eaLnBrk="1" hangingPunct="1">
              <a:buFont typeface="Calibri" pitchFamily="34" charset="0"/>
              <a:buNone/>
            </a:pPr>
            <a:endParaRPr lang="en-US" b="1" u="sng" dirty="0" smtClean="0">
              <a:solidFill>
                <a:srgbClr val="0D0D0D"/>
              </a:solidFill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b="1" u="sng" dirty="0" smtClean="0">
                <a:solidFill>
                  <a:srgbClr val="0D0D0D"/>
                </a:solidFill>
                <a:latin typeface="Calibri" pitchFamily="34" charset="0"/>
              </a:rPr>
              <a:t>Answer the following questions </a:t>
            </a:r>
            <a:r>
              <a:rPr lang="en-US" b="1" u="sng" dirty="0" smtClean="0">
                <a:solidFill>
                  <a:srgbClr val="FF0000"/>
                </a:solidFill>
                <a:latin typeface="Calibri" pitchFamily="34" charset="0"/>
              </a:rPr>
              <a:t>(show all work)</a:t>
            </a:r>
            <a:r>
              <a:rPr lang="en-US" b="1" u="sng" dirty="0" smtClean="0">
                <a:solidFill>
                  <a:srgbClr val="0D0D0D"/>
                </a:solidFill>
                <a:latin typeface="Calibri" pitchFamily="34" charset="0"/>
              </a:rPr>
              <a:t>:</a:t>
            </a:r>
            <a:endParaRPr lang="en-US" u="sng" dirty="0" smtClean="0">
              <a:solidFill>
                <a:srgbClr val="0080FF"/>
              </a:solidFill>
              <a:latin typeface="Calibri" pitchFamily="34" charset="0"/>
            </a:endParaRPr>
          </a:p>
          <a:p>
            <a:pPr eaLnBrk="1" hangingPunct="1">
              <a:buFont typeface="Calibri" pitchFamily="34" charset="0"/>
              <a:buNone/>
            </a:pPr>
            <a:r>
              <a:rPr lang="en-US" sz="2800" b="1" dirty="0" smtClean="0">
                <a:latin typeface="Calibri" pitchFamily="34" charset="0"/>
              </a:rPr>
              <a:t>1.) How many atoms are in 45 grams of water?</a:t>
            </a:r>
          </a:p>
          <a:p>
            <a:pPr eaLnBrk="1" hangingPunct="1">
              <a:buFont typeface="Calibri" pitchFamily="34" charset="0"/>
              <a:buNone/>
            </a:pPr>
            <a:r>
              <a:rPr lang="en-US" sz="2800" b="1" dirty="0" smtClean="0">
                <a:latin typeface="Calibri" pitchFamily="34" charset="0"/>
              </a:rPr>
              <a:t>2.) How many grams of zinc are found in 3.25 x 10</a:t>
            </a:r>
            <a:r>
              <a:rPr lang="en-US" sz="2800" b="1" baseline="30000" dirty="0" smtClean="0">
                <a:latin typeface="Calibri" pitchFamily="34" charset="0"/>
              </a:rPr>
              <a:t>25</a:t>
            </a:r>
            <a:r>
              <a:rPr lang="en-US" sz="2800" b="1" dirty="0" smtClean="0">
                <a:latin typeface="Calibri" pitchFamily="34" charset="0"/>
              </a:rPr>
              <a:t> atoms of zinc?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362200"/>
            <a:ext cx="9144000" cy="19050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4400" b="1" dirty="0" smtClean="0"/>
              <a:t>Homework: Week 9 Agenda; Textbook Reading (due Thurs)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Tutoring this week: </a:t>
            </a:r>
            <a:r>
              <a:rPr lang="en-US" sz="4400" dirty="0" smtClean="0">
                <a:solidFill>
                  <a:srgbClr val="0000FF"/>
                </a:solidFill>
              </a:rPr>
              <a:t>Today</a:t>
            </a:r>
            <a:endParaRPr lang="en-US" sz="4400" dirty="0" smtClean="0">
              <a:solidFill>
                <a:srgbClr val="0000FF"/>
              </a:solidFill>
            </a:endParaRPr>
          </a:p>
          <a:p>
            <a:r>
              <a:rPr lang="en-US" sz="4400" i="1" dirty="0" smtClean="0"/>
              <a:t>BRING A CALCULATOR EVERY DAY!!!</a:t>
            </a:r>
          </a:p>
          <a:p>
            <a:r>
              <a:rPr lang="en-US" sz="4400" dirty="0" smtClean="0">
                <a:solidFill>
                  <a:srgbClr val="008000"/>
                </a:solidFill>
              </a:rPr>
              <a:t>SKILLS and CONVERSIONS QUIZ TOMORROW </a:t>
            </a:r>
            <a:endParaRPr lang="en-US" sz="4400" dirty="0" smtClean="0">
              <a:solidFill>
                <a:srgbClr val="008000"/>
              </a:solidFill>
            </a:endParaRPr>
          </a:p>
          <a:p>
            <a:r>
              <a:rPr lang="en-US" sz="4400" dirty="0" smtClean="0"/>
              <a:t>Notebook Check tomorrow!! Have EVERYTHING stapled in the correct spot.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Don’t forget about ELEMENTS </a:t>
            </a:r>
            <a:r>
              <a:rPr lang="en-US" sz="4400" dirty="0" smtClean="0">
                <a:solidFill>
                  <a:srgbClr val="FF0000"/>
                </a:solidFill>
              </a:rPr>
              <a:t>QUIZ on Monday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0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Days Until the End of Quarter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0" dirty="0"/>
              <a:t>5</a:t>
            </a:r>
            <a:endParaRPr lang="en-US" sz="25000" dirty="0" smtClean="0"/>
          </a:p>
        </p:txBody>
      </p:sp>
    </p:spTree>
    <p:extLst>
      <p:ext uri="{BB962C8B-B14F-4D97-AF65-F5344CB8AC3E}">
        <p14:creationId xmlns:p14="http://schemas.microsoft.com/office/powerpoint/2010/main" val="420738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Title                               Date</a:t>
            </a:r>
            <a:endParaRPr lang="en-US" dirty="0" smtClean="0"/>
          </a:p>
          <a:p>
            <a:pPr marL="514350" indent="-514350">
              <a:buFont typeface="Wingdings" charset="2"/>
              <a:buAutoNum type="arabicPlain" startAt="53"/>
              <a:defRPr/>
            </a:pPr>
            <a:r>
              <a:rPr lang="en-US" dirty="0" smtClean="0"/>
              <a:t>         Week 9 Textbook Reading        10/27</a:t>
            </a:r>
          </a:p>
          <a:p>
            <a:pPr marL="514350" indent="-514350">
              <a:buFont typeface="Wingdings" charset="2"/>
              <a:buAutoNum type="arabicPlain" startAt="53"/>
              <a:defRPr/>
            </a:pPr>
            <a:r>
              <a:rPr lang="en-US" dirty="0" smtClean="0"/>
              <a:t>        Notes: Mole and Mole to Atom   10/28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Conversion</a:t>
            </a:r>
          </a:p>
          <a:p>
            <a:pPr marL="514350" indent="-514350">
              <a:buFont typeface="Wingdings" charset="2"/>
              <a:buAutoNum type="arabicPlain" startAt="55"/>
              <a:defRPr/>
            </a:pPr>
            <a:r>
              <a:rPr lang="en-US" dirty="0"/>
              <a:t> </a:t>
            </a:r>
            <a:r>
              <a:rPr lang="en-US" sz="2800" dirty="0" smtClean="0"/>
              <a:t>Classwork: Mole to Mass Conversion        </a:t>
            </a:r>
            <a:r>
              <a:rPr lang="en-US" dirty="0" smtClean="0"/>
              <a:t>10/29</a:t>
            </a:r>
          </a:p>
          <a:p>
            <a:pPr marL="514350" indent="-514350">
              <a:buFont typeface="Wingdings" charset="2"/>
              <a:buAutoNum type="arabicPlain" startAt="55"/>
              <a:defRPr/>
            </a:pP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sz="2800" dirty="0" smtClean="0">
                <a:solidFill>
                  <a:srgbClr val="008000"/>
                </a:solidFill>
              </a:rPr>
              <a:t>Practice: Grams to Atoms Conversion      </a:t>
            </a:r>
            <a:r>
              <a:rPr lang="en-US" dirty="0" smtClean="0">
                <a:solidFill>
                  <a:srgbClr val="008000"/>
                </a:solidFill>
              </a:rPr>
              <a:t>10/30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4038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Catalyst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Announcements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Homework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Review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Notes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atom to gram conversions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8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5a. 3.16 x 10</a:t>
            </a:r>
            <a:r>
              <a:rPr lang="en-US" baseline="30000" dirty="0" smtClean="0"/>
              <a:t>24</a:t>
            </a:r>
            <a:r>
              <a:rPr lang="en-US" dirty="0" smtClean="0"/>
              <a:t> atoms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5b. 9.93 x 10</a:t>
            </a:r>
            <a:r>
              <a:rPr lang="en-US" baseline="30000" dirty="0" smtClean="0"/>
              <a:t>23</a:t>
            </a:r>
            <a:r>
              <a:rPr lang="en-US" dirty="0" smtClean="0"/>
              <a:t> atoms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5c. 1.54 x 10</a:t>
            </a:r>
            <a:r>
              <a:rPr lang="en-US" baseline="30000" dirty="0" smtClean="0"/>
              <a:t>9</a:t>
            </a:r>
            <a:r>
              <a:rPr lang="en-US" dirty="0" smtClean="0"/>
              <a:t> atoms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5d. 2.7 x 10</a:t>
            </a:r>
            <a:r>
              <a:rPr lang="en-US" baseline="30000" dirty="0" smtClean="0"/>
              <a:t>21</a:t>
            </a:r>
            <a:r>
              <a:rPr lang="en-US" dirty="0" smtClean="0"/>
              <a:t> atoms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6a. 10.0 moles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6b. 0.176 moles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6c. 4.997 x 10</a:t>
            </a:r>
            <a:r>
              <a:rPr lang="en-US" baseline="30000" dirty="0" smtClean="0"/>
              <a:t>-5 </a:t>
            </a:r>
            <a:r>
              <a:rPr lang="en-US" dirty="0" smtClean="0"/>
              <a:t>moles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6d. 1.6 x 10</a:t>
            </a:r>
            <a:r>
              <a:rPr lang="en-US" baseline="30000" dirty="0" smtClean="0"/>
              <a:t>-15 </a:t>
            </a:r>
            <a:r>
              <a:rPr lang="en-US" dirty="0" smtClean="0"/>
              <a:t>moles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3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 smtClean="0"/>
              <a:t>a. 0.00037 mole </a:t>
            </a:r>
            <a:r>
              <a:rPr lang="en-US" dirty="0" err="1" smtClean="0"/>
              <a:t>Pd</a:t>
            </a:r>
            <a:r>
              <a:rPr lang="en-US" dirty="0" smtClean="0"/>
              <a:t> or 3.7 x 10</a:t>
            </a:r>
            <a:r>
              <a:rPr lang="en-US" baseline="30000" dirty="0" smtClean="0"/>
              <a:t>-4 </a:t>
            </a:r>
            <a:r>
              <a:rPr lang="en-US" dirty="0" smtClean="0"/>
              <a:t>mole </a:t>
            </a:r>
            <a:r>
              <a:rPr lang="en-US" dirty="0" err="1" smtClean="0"/>
              <a:t>Pd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7b. 150 g 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7c. 0.040 g 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8a. 52.10 g Cr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8b. 15000 g 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8c. 8.23 x 10</a:t>
            </a:r>
            <a:r>
              <a:rPr lang="en-US" baseline="30000" dirty="0" smtClean="0"/>
              <a:t>9</a:t>
            </a:r>
            <a:r>
              <a:rPr lang="en-US" dirty="0" smtClean="0"/>
              <a:t> g 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6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7" name="Oval 11"/>
          <p:cNvSpPr>
            <a:spLocks noChangeArrowheads="1"/>
          </p:cNvSpPr>
          <p:nvPr/>
        </p:nvSpPr>
        <p:spPr bwMode="auto">
          <a:xfrm>
            <a:off x="1270000" y="1074738"/>
            <a:ext cx="1747838" cy="174148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068" name="Oval 12"/>
          <p:cNvSpPr>
            <a:spLocks noChangeArrowheads="1"/>
          </p:cNvSpPr>
          <p:nvPr/>
        </p:nvSpPr>
        <p:spPr bwMode="auto">
          <a:xfrm>
            <a:off x="1376363" y="4756151"/>
            <a:ext cx="1535113" cy="153193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069" name="Oval 13"/>
          <p:cNvSpPr>
            <a:spLocks noChangeArrowheads="1"/>
          </p:cNvSpPr>
          <p:nvPr/>
        </p:nvSpPr>
        <p:spPr bwMode="auto">
          <a:xfrm>
            <a:off x="5600700" y="2841626"/>
            <a:ext cx="1793875" cy="178593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070" name="Freeform 14"/>
          <p:cNvSpPr>
            <a:spLocks/>
          </p:cNvSpPr>
          <p:nvPr/>
        </p:nvSpPr>
        <p:spPr bwMode="auto">
          <a:xfrm>
            <a:off x="2849563" y="4110038"/>
            <a:ext cx="2814638" cy="1139825"/>
          </a:xfrm>
          <a:custGeom>
            <a:avLst/>
            <a:gdLst/>
            <a:ahLst/>
            <a:cxnLst>
              <a:cxn ang="0">
                <a:pos x="0" y="751"/>
              </a:cxn>
              <a:cxn ang="0">
                <a:pos x="1853" y="0"/>
              </a:cxn>
            </a:cxnLst>
            <a:rect l="0" t="0" r="r" b="b"/>
            <a:pathLst>
              <a:path w="1853" h="751">
                <a:moveTo>
                  <a:pt x="0" y="751"/>
                </a:moveTo>
                <a:lnTo>
                  <a:pt x="1853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3071" name="Freeform 15"/>
          <p:cNvSpPr>
            <a:spLocks/>
          </p:cNvSpPr>
          <p:nvPr/>
        </p:nvSpPr>
        <p:spPr bwMode="auto">
          <a:xfrm>
            <a:off x="2943225" y="2286001"/>
            <a:ext cx="2741613" cy="1120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04" y="739"/>
              </a:cxn>
            </a:cxnLst>
            <a:rect l="0" t="0" r="r" b="b"/>
            <a:pathLst>
              <a:path w="1804" h="739">
                <a:moveTo>
                  <a:pt x="0" y="0"/>
                </a:moveTo>
                <a:lnTo>
                  <a:pt x="1804" y="739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5730875" y="3305176"/>
            <a:ext cx="15351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1676400" y="1447800"/>
            <a:ext cx="15367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Mass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(g)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1600200" y="4938712"/>
            <a:ext cx="15367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Atoms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52825" y="1597026"/>
            <a:ext cx="4114800" cy="1165225"/>
            <a:chOff x="3552825" y="1597026"/>
            <a:chExt cx="4114800" cy="1165225"/>
          </a:xfrm>
        </p:grpSpPr>
        <p:sp>
          <p:nvSpPr>
            <p:cNvPr id="173075" name="Text Box 19"/>
            <p:cNvSpPr txBox="1">
              <a:spLocks noChangeArrowheads="1"/>
            </p:cNvSpPr>
            <p:nvPr/>
          </p:nvSpPr>
          <p:spPr bwMode="auto">
            <a:xfrm>
              <a:off x="3552825" y="1597026"/>
              <a:ext cx="4114800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0" dirty="0"/>
                <a:t>1 </a:t>
              </a:r>
              <a:r>
                <a:rPr lang="en-US" sz="2400" b="0" dirty="0" smtClean="0"/>
                <a:t>mole </a:t>
              </a:r>
              <a:r>
                <a:rPr lang="en-US" sz="2400" b="0" dirty="0"/>
                <a:t>= molar mass (in g)</a:t>
              </a:r>
              <a:endParaRPr lang="en-US" sz="2400" dirty="0"/>
            </a:p>
          </p:txBody>
        </p:sp>
        <p:sp>
          <p:nvSpPr>
            <p:cNvPr id="173076" name="Freeform 20"/>
            <p:cNvSpPr>
              <a:spLocks/>
            </p:cNvSpPr>
            <p:nvPr/>
          </p:nvSpPr>
          <p:spPr bwMode="auto">
            <a:xfrm>
              <a:off x="4154488" y="2070101"/>
              <a:ext cx="792163" cy="692150"/>
            </a:xfrm>
            <a:custGeom>
              <a:avLst/>
              <a:gdLst/>
              <a:ahLst/>
              <a:cxnLst>
                <a:cxn ang="0">
                  <a:pos x="1114" y="0"/>
                </a:cxn>
                <a:cxn ang="0">
                  <a:pos x="0" y="976"/>
                </a:cxn>
              </a:cxnLst>
              <a:rect l="0" t="0" r="r" b="b"/>
              <a:pathLst>
                <a:path w="1114" h="976">
                  <a:moveTo>
                    <a:pt x="1114" y="0"/>
                  </a:moveTo>
                  <a:lnTo>
                    <a:pt x="0" y="97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41800" y="4692651"/>
            <a:ext cx="4632326" cy="1279525"/>
            <a:chOff x="4241800" y="4692651"/>
            <a:chExt cx="4632326" cy="1279525"/>
          </a:xfrm>
        </p:grpSpPr>
        <p:sp>
          <p:nvSpPr>
            <p:cNvPr id="173065" name="Text Box 9"/>
            <p:cNvSpPr txBox="1">
              <a:spLocks noChangeArrowheads="1"/>
            </p:cNvSpPr>
            <p:nvPr/>
          </p:nvSpPr>
          <p:spPr bwMode="auto">
            <a:xfrm>
              <a:off x="4529138" y="5405438"/>
              <a:ext cx="4344988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0" dirty="0">
                  <a:ea typeface="Times New Roman" pitchFamily="18" charset="0"/>
                  <a:cs typeface="Arial" charset="0"/>
                </a:rPr>
                <a:t>1 </a:t>
              </a:r>
              <a:r>
                <a:rPr lang="en-US" sz="2400" b="0" dirty="0" smtClean="0">
                  <a:ea typeface="Times New Roman" pitchFamily="18" charset="0"/>
                  <a:cs typeface="Arial" charset="0"/>
                </a:rPr>
                <a:t>mole </a:t>
              </a:r>
              <a:r>
                <a:rPr lang="en-US" sz="2400" b="0" dirty="0">
                  <a:ea typeface="Times New Roman" pitchFamily="18" charset="0"/>
                  <a:cs typeface="Arial" charset="0"/>
                </a:rPr>
                <a:t>= 6.02 x 10</a:t>
              </a:r>
              <a:r>
                <a:rPr lang="en-US" sz="2400" b="0" baseline="30000" dirty="0">
                  <a:ea typeface="Times New Roman" pitchFamily="18" charset="0"/>
                  <a:cs typeface="Arial" charset="0"/>
                </a:rPr>
                <a:t>23</a:t>
              </a:r>
              <a:r>
                <a:rPr lang="en-US" sz="2400" b="0" dirty="0">
                  <a:ea typeface="Times New Roman" pitchFamily="18" charset="0"/>
                  <a:cs typeface="Arial" charset="0"/>
                </a:rPr>
                <a:t> </a:t>
              </a:r>
              <a:r>
                <a:rPr lang="en-US" sz="2400" b="0" dirty="0" smtClean="0">
                  <a:ea typeface="Times New Roman" pitchFamily="18" charset="0"/>
                  <a:cs typeface="Arial" charset="0"/>
                </a:rPr>
                <a:t>atoms</a:t>
              </a:r>
              <a:endParaRPr lang="en-US" sz="2400" b="0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3077" name="Freeform 21"/>
            <p:cNvSpPr>
              <a:spLocks/>
            </p:cNvSpPr>
            <p:nvPr/>
          </p:nvSpPr>
          <p:spPr bwMode="auto">
            <a:xfrm>
              <a:off x="4241800" y="4692651"/>
              <a:ext cx="828675" cy="744538"/>
            </a:xfrm>
            <a:custGeom>
              <a:avLst/>
              <a:gdLst/>
              <a:ahLst/>
              <a:cxnLst>
                <a:cxn ang="0">
                  <a:pos x="1164" y="1051"/>
                </a:cxn>
                <a:cxn ang="0">
                  <a:pos x="0" y="0"/>
                </a:cxn>
              </a:cxnLst>
              <a:rect l="0" t="0" r="r" b="b"/>
              <a:pathLst>
                <a:path w="1164" h="1051">
                  <a:moveTo>
                    <a:pt x="1164" y="1051"/>
                  </a:moveTo>
                  <a:lnTo>
                    <a:pt x="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083" name="Rectangle 27"/>
          <p:cNvSpPr>
            <a:spLocks noChangeArrowheads="1"/>
          </p:cNvSpPr>
          <p:nvPr/>
        </p:nvSpPr>
        <p:spPr bwMode="auto">
          <a:xfrm>
            <a:off x="0" y="201054"/>
            <a:ext cx="9144000" cy="64633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1" algn="ctr">
              <a:buFont typeface="Courier New" pitchFamily="49" charset="0"/>
              <a:buNone/>
              <a:tabLst>
                <a:tab pos="914400" algn="l"/>
              </a:tabLst>
            </a:pPr>
            <a:r>
              <a:rPr lang="en-US" sz="3600" b="1" dirty="0" smtClean="0"/>
              <a:t>Mole Island! </a:t>
            </a:r>
            <a:endParaRPr lang="en-US" sz="3600" b="1" dirty="0"/>
          </a:p>
        </p:txBody>
      </p:sp>
      <p:pic>
        <p:nvPicPr>
          <p:cNvPr id="173088" name="Picture 32" descr="an00682_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" y="2667000"/>
            <a:ext cx="2638425" cy="184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2" grpId="0"/>
      <p:bldP spid="173072" grpId="1"/>
      <p:bldP spid="173072" grpId="2"/>
      <p:bldP spid="173073" grpId="0"/>
      <p:bldP spid="17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500" dirty="0" smtClean="0"/>
              <a:t>Complete the 1 step conversions A-D on your sheet. This is review from the last 2 days.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57128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660</Words>
  <Application>Microsoft Macintosh PowerPoint</Application>
  <PresentationFormat>On-screen Show (4:3)</PresentationFormat>
  <Paragraphs>140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Thursday, October 30th, 2014</vt:lpstr>
      <vt:lpstr>Announcements</vt:lpstr>
      <vt:lpstr>Days Until the End of Quarter 1</vt:lpstr>
      <vt:lpstr>Table of Contents</vt:lpstr>
      <vt:lpstr>Agenda</vt:lpstr>
      <vt:lpstr>HW Review</vt:lpstr>
      <vt:lpstr>HW Review</vt:lpstr>
      <vt:lpstr>PowerPoint Presentation</vt:lpstr>
      <vt:lpstr>Practice</vt:lpstr>
      <vt:lpstr>Answers</vt:lpstr>
      <vt:lpstr>Think. Pair. Share.</vt:lpstr>
      <vt:lpstr>Remember when?? </vt:lpstr>
      <vt:lpstr>The Mole</vt:lpstr>
      <vt:lpstr>PowerPoint Presentation</vt:lpstr>
      <vt:lpstr>PowerPoint Presentation</vt:lpstr>
      <vt:lpstr>PowerPoint Presentation</vt:lpstr>
      <vt:lpstr>Exit Ticket/Mini Quiz #2</vt:lpstr>
    </vt:vector>
  </TitlesOfParts>
  <Company>Lauren Beggs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Lauren Beggs</dc:creator>
  <cp:lastModifiedBy>Leigha Ingham</cp:lastModifiedBy>
  <cp:revision>64</cp:revision>
  <dcterms:created xsi:type="dcterms:W3CDTF">2012-11-13T21:42:09Z</dcterms:created>
  <dcterms:modified xsi:type="dcterms:W3CDTF">2014-10-30T12:49:59Z</dcterms:modified>
</cp:coreProperties>
</file>