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92" r:id="rId2"/>
    <p:sldId id="283" r:id="rId3"/>
    <p:sldId id="284" r:id="rId4"/>
    <p:sldId id="285" r:id="rId5"/>
    <p:sldId id="286" r:id="rId6"/>
    <p:sldId id="287" r:id="rId7"/>
    <p:sldId id="293" r:id="rId8"/>
    <p:sldId id="272" r:id="rId9"/>
    <p:sldId id="273" r:id="rId10"/>
    <p:sldId id="274" r:id="rId11"/>
    <p:sldId id="281" r:id="rId12"/>
    <p:sldId id="275" r:id="rId13"/>
    <p:sldId id="294" r:id="rId14"/>
    <p:sldId id="276" r:id="rId15"/>
    <p:sldId id="277" r:id="rId16"/>
    <p:sldId id="280" r:id="rId17"/>
    <p:sldId id="278" r:id="rId18"/>
    <p:sldId id="289" r:id="rId19"/>
    <p:sldId id="290" r:id="rId20"/>
    <p:sldId id="291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6D6B6-DFD6-AF48-B9A1-A8FD6348E7E4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2148-49A5-3547-890F-710090C7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7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2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1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1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Tuesday</a:t>
            </a:r>
            <a:r>
              <a:rPr lang="en-US" sz="4400" dirty="0" smtClean="0">
                <a:latin typeface="Calibri" charset="0"/>
                <a:ea typeface="MS PGothic" charset="0"/>
              </a:rPr>
              <a:t>, </a:t>
            </a:r>
            <a:r>
              <a:rPr lang="en-US" sz="4400" dirty="0">
                <a:latin typeface="Calibri" charset="0"/>
                <a:ea typeface="MS PGothic" charset="0"/>
              </a:rPr>
              <a:t>January </a:t>
            </a:r>
            <a:r>
              <a:rPr lang="en-US" sz="4400" dirty="0" smtClean="0">
                <a:latin typeface="Calibri" charset="0"/>
                <a:ea typeface="MS PGothic" charset="0"/>
              </a:rPr>
              <a:t>13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th</a:t>
            </a:r>
            <a:r>
              <a:rPr lang="en-US" sz="4400" dirty="0">
                <a:latin typeface="Calibri" charset="0"/>
                <a:ea typeface="MS PGothic" charset="0"/>
              </a:rPr>
              <a:t>, 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2484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make sure Week 17 Agenda is COMPLETE</a:t>
            </a:r>
            <a:endParaRPr lang="en-US" sz="2400" b="1" dirty="0">
              <a:solidFill>
                <a:srgbClr val="3366FF"/>
              </a:solidFill>
              <a:latin typeface="Calibri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latin typeface="Calibri" charset="0"/>
                <a:ea typeface="MS PGothic" charset="0"/>
              </a:rPr>
              <a:t>Objective:</a:t>
            </a:r>
            <a:r>
              <a:rPr lang="en-US" sz="2400" dirty="0">
                <a:latin typeface="Calibri" charset="0"/>
                <a:ea typeface="MS PGothic" charset="0"/>
              </a:rPr>
              <a:t> </a:t>
            </a:r>
            <a:r>
              <a:rPr lang="en-US" sz="2400" dirty="0"/>
              <a:t>We will understand how draw ionic compounds and write their formulae</a:t>
            </a:r>
            <a:endParaRPr lang="en-US" sz="2400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Catalyst: </a:t>
            </a:r>
            <a:r>
              <a:rPr lang="en-US" sz="2400" b="1" dirty="0" smtClean="0">
                <a:latin typeface="Calibri" charset="0"/>
                <a:ea typeface="MS PGothic" charset="0"/>
              </a:rPr>
              <a:t>(</a:t>
            </a:r>
            <a:r>
              <a:rPr lang="en-US" sz="2400" b="1" dirty="0" smtClean="0">
                <a:latin typeface="Calibri" charset="0"/>
                <a:ea typeface="MS PGothic" charset="0"/>
              </a:rPr>
              <a:t>use new catalyst sheet</a:t>
            </a:r>
            <a:r>
              <a:rPr lang="en-US" sz="2400" b="1" dirty="0" smtClean="0">
                <a:latin typeface="Calibri" charset="0"/>
                <a:ea typeface="MS PGothic" charset="0"/>
              </a:rPr>
              <a:t>)</a:t>
            </a:r>
            <a:endParaRPr lang="en-US" sz="2400" b="1" dirty="0" smtClean="0">
              <a:latin typeface="Calibri" charset="0"/>
              <a:ea typeface="MS PGothic" charset="0"/>
            </a:endParaRPr>
          </a:p>
          <a:p>
            <a:pPr marL="0" indent="0">
              <a:buNone/>
            </a:pPr>
            <a:r>
              <a:rPr lang="en-US" sz="2400" b="1" dirty="0"/>
              <a:t>A. </a:t>
            </a:r>
            <a:r>
              <a:rPr lang="en-US" sz="2400" dirty="0"/>
              <a:t>At pH 5 only</a:t>
            </a:r>
          </a:p>
          <a:p>
            <a:pPr marL="0" indent="0">
              <a:buNone/>
            </a:pPr>
            <a:r>
              <a:rPr lang="en-US" sz="2400" b="1" dirty="0"/>
              <a:t>B. </a:t>
            </a:r>
            <a:r>
              <a:rPr lang="en-US" sz="2400" dirty="0"/>
              <a:t>At pH 6.7 only</a:t>
            </a:r>
          </a:p>
          <a:p>
            <a:pPr marL="0" indent="0">
              <a:buNone/>
            </a:pPr>
            <a:r>
              <a:rPr lang="en-US" sz="2400" b="1" dirty="0"/>
              <a:t>C. </a:t>
            </a:r>
            <a:r>
              <a:rPr lang="en-US" sz="2400" dirty="0"/>
              <a:t>At all </a:t>
            </a:r>
            <a:r>
              <a:rPr lang="en-US" sz="2400" dirty="0" err="1"/>
              <a:t>pHs</a:t>
            </a:r>
            <a:r>
              <a:rPr lang="en-US" sz="2400" dirty="0"/>
              <a:t> between 2 and 11</a:t>
            </a:r>
          </a:p>
          <a:p>
            <a:pPr marL="0" indent="0">
              <a:buNone/>
            </a:pPr>
            <a:r>
              <a:rPr lang="en-US" sz="2400" b="1" dirty="0"/>
              <a:t>D. </a:t>
            </a:r>
            <a:r>
              <a:rPr lang="en-US" sz="2400" dirty="0"/>
              <a:t>At none of the </a:t>
            </a:r>
            <a:r>
              <a:rPr lang="en-US" sz="2400" dirty="0" err="1"/>
              <a:t>pHs</a:t>
            </a:r>
            <a:r>
              <a:rPr lang="en-US" sz="2400" dirty="0"/>
              <a:t> shown in the figure</a:t>
            </a:r>
          </a:p>
          <a:p>
            <a:pPr marL="0" indent="0">
              <a:buFont typeface="Calibri" charset="0"/>
              <a:buNone/>
            </a:pPr>
            <a:endParaRPr lang="en-US" sz="2200" b="1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3716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1/12            Week 18 Catalyst Chart                                                                                     91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1/12            Week 18 Agenda Problems (Problems Only)                                                 92                         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12            Notes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Drawing Ionic 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Compounds 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                            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                           93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1/13            Classwork: Ionic Compounds Practice                                                            94      </a:t>
            </a:r>
            <a:r>
              <a:rPr lang="en-US" dirty="0">
                <a:solidFill>
                  <a:schemeClr val="tx1"/>
                </a:solidFill>
                <a:ea typeface="MS PGothic" charset="0"/>
                <a:cs typeface="MS PGothic" charset="0"/>
              </a:rPr>
              <a:t>	                                                                  </a:t>
            </a: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0" y="51816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24052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#5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Ga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  <a:r>
              <a:rPr lang="en-US" sz="4000" dirty="0">
                <a:latin typeface="Calibri" charset="0"/>
                <a:ea typeface="MS PGothic" charset="0"/>
              </a:rPr>
              <a:t>S</a:t>
            </a:r>
            <a:r>
              <a:rPr lang="en-US" sz="4000" baseline="-25000" dirty="0">
                <a:latin typeface="Calibri" charset="0"/>
                <a:ea typeface="MS PGothic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3192" y="2784575"/>
            <a:ext cx="68536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S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r>
              <a:rPr lang="en-US" sz="5500" dirty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Ga</a:t>
            </a:r>
            <a:r>
              <a:rPr lang="en-US" sz="5500" baseline="30000" dirty="0" smtClean="0">
                <a:solidFill>
                  <a:srgbClr val="0000FF"/>
                </a:solidFill>
              </a:rPr>
              <a:t>3+</a:t>
            </a:r>
            <a:r>
              <a:rPr lang="en-US" sz="5500" dirty="0" smtClean="0">
                <a:solidFill>
                  <a:srgbClr val="0000FF"/>
                </a:solidFill>
              </a:rPr>
              <a:t>  S 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r>
              <a:rPr lang="en-US" sz="5500" dirty="0" smtClean="0">
                <a:solidFill>
                  <a:srgbClr val="0000FF"/>
                </a:solidFill>
              </a:rPr>
              <a:t> Ga</a:t>
            </a:r>
            <a:r>
              <a:rPr lang="en-US" sz="5500" baseline="30000" dirty="0" smtClean="0">
                <a:solidFill>
                  <a:srgbClr val="0000FF"/>
                </a:solidFill>
              </a:rPr>
              <a:t>3+</a:t>
            </a:r>
            <a:r>
              <a:rPr lang="en-US" sz="5500" dirty="0" smtClean="0">
                <a:solidFill>
                  <a:srgbClr val="0000FF"/>
                </a:solidFill>
              </a:rPr>
              <a:t>  S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90396" y="2784575"/>
            <a:ext cx="755949" cy="996779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46994" y="2687014"/>
            <a:ext cx="819734" cy="122312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27148" y="2804467"/>
            <a:ext cx="888521" cy="1028839"/>
            <a:chOff x="6477000" y="3276600"/>
            <a:chExt cx="762000" cy="91440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" name="Left Bracket 40"/>
          <p:cNvSpPr/>
          <p:nvPr/>
        </p:nvSpPr>
        <p:spPr>
          <a:xfrm>
            <a:off x="1665815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ket 41"/>
          <p:cNvSpPr/>
          <p:nvPr/>
        </p:nvSpPr>
        <p:spPr>
          <a:xfrm>
            <a:off x="2299992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/>
          <p:cNvSpPr/>
          <p:nvPr/>
        </p:nvSpPr>
        <p:spPr>
          <a:xfrm>
            <a:off x="4402253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ket 43"/>
          <p:cNvSpPr/>
          <p:nvPr/>
        </p:nvSpPr>
        <p:spPr>
          <a:xfrm>
            <a:off x="5079968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ket 44"/>
          <p:cNvSpPr/>
          <p:nvPr/>
        </p:nvSpPr>
        <p:spPr>
          <a:xfrm>
            <a:off x="7183212" y="2766171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7929211" y="2804414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</a:t>
            </a:r>
            <a:r>
              <a:rPr lang="en-US" b="1" dirty="0" smtClean="0">
                <a:latin typeface="Calibri" charset="0"/>
                <a:ea typeface="MS PGothic" charset="0"/>
              </a:rPr>
              <a:t>#6</a:t>
            </a:r>
            <a:endParaRPr lang="en-US" b="1" dirty="0">
              <a:latin typeface="Calibri" charset="0"/>
              <a:ea typeface="MS PGothic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</a:t>
            </a:r>
            <a:r>
              <a:rPr lang="en-US" sz="4000" dirty="0" smtClean="0">
                <a:latin typeface="Calibri" charset="0"/>
                <a:ea typeface="MS PGothic" charset="0"/>
              </a:rPr>
              <a:t>AlCl</a:t>
            </a:r>
            <a:r>
              <a:rPr lang="en-US" sz="4000" baseline="-25000" dirty="0" smtClean="0">
                <a:latin typeface="Calibri" charset="0"/>
                <a:ea typeface="MS PGothic" charset="0"/>
              </a:rPr>
              <a:t>3</a:t>
            </a:r>
            <a:endParaRPr lang="en-US" sz="4000" baseline="-25000" dirty="0">
              <a:latin typeface="Calibri" charset="0"/>
              <a:ea typeface="MS P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3192" y="2784575"/>
            <a:ext cx="65606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Al</a:t>
            </a:r>
            <a:r>
              <a:rPr lang="en-US" sz="5500" baseline="30000" dirty="0" smtClean="0">
                <a:solidFill>
                  <a:srgbClr val="0000FF"/>
                </a:solidFill>
              </a:rPr>
              <a:t>3+</a:t>
            </a:r>
            <a:r>
              <a:rPr lang="en-US" sz="5500" dirty="0" smtClean="0">
                <a:solidFill>
                  <a:srgbClr val="0000FF"/>
                </a:solidFill>
              </a:rPr>
              <a:t>  </a:t>
            </a:r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 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90396" y="2784575"/>
            <a:ext cx="1181170" cy="996779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81858" y="2687014"/>
            <a:ext cx="1036320" cy="122312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54286" y="3923790"/>
            <a:ext cx="1110652" cy="1071186"/>
            <a:chOff x="6477000" y="3276600"/>
            <a:chExt cx="762000" cy="91440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" name="Left Bracket 40"/>
          <p:cNvSpPr/>
          <p:nvPr/>
        </p:nvSpPr>
        <p:spPr>
          <a:xfrm>
            <a:off x="1665815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ket 41"/>
          <p:cNvSpPr/>
          <p:nvPr/>
        </p:nvSpPr>
        <p:spPr>
          <a:xfrm>
            <a:off x="2654836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/>
          <p:cNvSpPr/>
          <p:nvPr/>
        </p:nvSpPr>
        <p:spPr>
          <a:xfrm>
            <a:off x="4273141" y="2732002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ket 43"/>
          <p:cNvSpPr/>
          <p:nvPr/>
        </p:nvSpPr>
        <p:spPr>
          <a:xfrm>
            <a:off x="5286601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ket 44"/>
          <p:cNvSpPr/>
          <p:nvPr/>
        </p:nvSpPr>
        <p:spPr>
          <a:xfrm>
            <a:off x="2773319" y="397348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3933361" y="3960603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94273" y="3973486"/>
            <a:ext cx="17021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6010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</a:t>
            </a:r>
            <a:r>
              <a:rPr lang="en-US" b="1" dirty="0" smtClean="0">
                <a:latin typeface="Calibri" charset="0"/>
                <a:ea typeface="MS PGothic" charset="0"/>
              </a:rPr>
              <a:t>#7</a:t>
            </a:r>
            <a:endParaRPr lang="en-US" b="1" dirty="0">
              <a:latin typeface="Calibri" charset="0"/>
              <a:ea typeface="MS PGothic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Ca</a:t>
            </a:r>
            <a:r>
              <a:rPr lang="en-US" sz="4000" baseline="-25000" dirty="0">
                <a:latin typeface="Calibri" charset="0"/>
                <a:ea typeface="MS PGothic" charset="0"/>
              </a:rPr>
              <a:t>3</a:t>
            </a:r>
            <a:r>
              <a:rPr lang="en-US" sz="4000" dirty="0">
                <a:latin typeface="Calibri" charset="0"/>
                <a:ea typeface="MS PGothic" charset="0"/>
              </a:rPr>
              <a:t>N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5096" y="2763784"/>
            <a:ext cx="67924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Ca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 N   </a:t>
            </a:r>
            <a:r>
              <a:rPr lang="en-US" sz="5500" baseline="30000" dirty="0" smtClean="0">
                <a:solidFill>
                  <a:srgbClr val="0000FF"/>
                </a:solidFill>
              </a:rPr>
              <a:t>3-</a:t>
            </a:r>
            <a:r>
              <a:rPr lang="en-US" sz="5500" dirty="0" smtClean="0">
                <a:solidFill>
                  <a:srgbClr val="0000FF"/>
                </a:solidFill>
              </a:rPr>
              <a:t>	Ca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 N  </a:t>
            </a:r>
            <a:r>
              <a:rPr lang="en-US" sz="5500" baseline="30000" dirty="0" smtClean="0">
                <a:solidFill>
                  <a:srgbClr val="0000FF"/>
                </a:solidFill>
              </a:rPr>
              <a:t>3-</a:t>
            </a:r>
            <a:r>
              <a:rPr lang="en-US" sz="5500" dirty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Ca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37226" y="2708568"/>
            <a:ext cx="934143" cy="108904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66099" y="2679306"/>
            <a:ext cx="825819" cy="1185226"/>
            <a:chOff x="6477000" y="3276600"/>
            <a:chExt cx="762000" cy="91440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6490786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" name="Left Bracket 31"/>
          <p:cNvSpPr/>
          <p:nvPr/>
        </p:nvSpPr>
        <p:spPr>
          <a:xfrm>
            <a:off x="2917559" y="271095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ket 32"/>
          <p:cNvSpPr/>
          <p:nvPr/>
        </p:nvSpPr>
        <p:spPr>
          <a:xfrm>
            <a:off x="3719820" y="269255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5670311" y="2735059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ket 34"/>
          <p:cNvSpPr/>
          <p:nvPr/>
        </p:nvSpPr>
        <p:spPr>
          <a:xfrm>
            <a:off x="6341840" y="2735328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5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</a:t>
            </a:r>
            <a:r>
              <a:rPr lang="en-US" b="1" dirty="0" smtClean="0">
                <a:latin typeface="Calibri" charset="0"/>
                <a:ea typeface="MS PGothic" charset="0"/>
              </a:rPr>
              <a:t>#6</a:t>
            </a:r>
            <a:endParaRPr lang="en-US" b="1" dirty="0">
              <a:latin typeface="Calibri" charset="0"/>
              <a:ea typeface="MS PGothic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</a:t>
            </a:r>
            <a:r>
              <a:rPr lang="en-US" sz="4000" dirty="0" smtClean="0">
                <a:latin typeface="Calibri" charset="0"/>
                <a:ea typeface="MS PGothic" charset="0"/>
              </a:rPr>
              <a:t>Li</a:t>
            </a:r>
            <a:r>
              <a:rPr lang="en-US" sz="4000" baseline="-25000" dirty="0" smtClean="0">
                <a:latin typeface="Calibri" charset="0"/>
                <a:ea typeface="MS PGothic" charset="0"/>
              </a:rPr>
              <a:t>3</a:t>
            </a:r>
            <a:r>
              <a:rPr lang="en-US" sz="4000" dirty="0" smtClean="0">
                <a:latin typeface="Calibri" charset="0"/>
                <a:ea typeface="MS PGothic" charset="0"/>
              </a:rPr>
              <a:t>N</a:t>
            </a:r>
            <a:endParaRPr lang="en-US" sz="4000" baseline="-25000" dirty="0">
              <a:latin typeface="Calibri" charset="0"/>
              <a:ea typeface="MS P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3192" y="2784575"/>
            <a:ext cx="65606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  Li+</a:t>
            </a:r>
            <a:r>
              <a:rPr lang="en-US" sz="5500" dirty="0" smtClean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N   </a:t>
            </a:r>
            <a:r>
              <a:rPr lang="en-US" sz="5500" baseline="30000" dirty="0" smtClean="0">
                <a:solidFill>
                  <a:srgbClr val="0000FF"/>
                </a:solidFill>
              </a:rPr>
              <a:t>3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Li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baseline="30000" dirty="0" smtClean="0">
                <a:solidFill>
                  <a:srgbClr val="0000FF"/>
                </a:solidFill>
              </a:rPr>
              <a:t> </a:t>
            </a:r>
            <a:endParaRPr lang="en-US" sz="5500" baseline="30000" dirty="0">
              <a:solidFill>
                <a:srgbClr val="0000FF"/>
              </a:solidFill>
            </a:endParaRPr>
          </a:p>
          <a:p>
            <a:r>
              <a:rPr lang="en-US" sz="5500" baseline="30000" dirty="0" smtClean="0">
                <a:solidFill>
                  <a:srgbClr val="0000FF"/>
                </a:solidFill>
              </a:rPr>
              <a:t>             </a:t>
            </a:r>
            <a:r>
              <a:rPr lang="en-US" sz="5500" dirty="0" smtClean="0">
                <a:solidFill>
                  <a:srgbClr val="0000FF"/>
                </a:solidFill>
              </a:rPr>
              <a:t>Li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endParaRPr lang="en-US" sz="5500" baseline="300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28618" y="2687014"/>
            <a:ext cx="1036320" cy="122312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" name="Left Bracket 42"/>
          <p:cNvSpPr/>
          <p:nvPr/>
        </p:nvSpPr>
        <p:spPr>
          <a:xfrm>
            <a:off x="3067699" y="2732002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ket 43"/>
          <p:cNvSpPr/>
          <p:nvPr/>
        </p:nvSpPr>
        <p:spPr>
          <a:xfrm>
            <a:off x="3857674" y="2693039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Determining Ionic Formulas</a:t>
            </a:r>
            <a:endParaRPr lang="en-US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Write the symbol for each atom and its charge.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Calcium + Chlorine</a:t>
            </a:r>
            <a:endParaRPr lang="en-US" sz="1800" dirty="0" smtClean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lnSpc>
                <a:spcPct val="50000"/>
              </a:lnSpc>
              <a:buFont typeface="Calibri" charset="0"/>
              <a:buNone/>
            </a:pPr>
            <a:r>
              <a:rPr lang="en-US" sz="1800" dirty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				</a:t>
            </a: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lnSpc>
                <a:spcPct val="50000"/>
              </a:lnSpc>
              <a:buFont typeface="Calibri" charset="0"/>
              <a:buNone/>
            </a:pP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2+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4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Ionic Formula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2) If the charges are equal, write the formula. If the charges are unequal, add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additional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atoms to make the charges equal.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Calcium + Chlorine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3600" baseline="30000" dirty="0">
                <a:solidFill>
                  <a:srgbClr val="0000FF"/>
                </a:solidFill>
                <a:latin typeface="Calibri" charset="0"/>
                <a:ea typeface="MS PGothic" charset="0"/>
              </a:rPr>
              <a:t>+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</a:p>
          <a:p>
            <a:pPr marL="457200" lvl="1" indent="0">
              <a:buFont typeface="Calibri" charset="0"/>
              <a:buNone/>
            </a:pP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						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endParaRPr lang="en-US" sz="3600" baseline="30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Ionic Formula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2) Write the formula with subscripts to describe the number of each atom required to make a neutral compound.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Calcium + Chlorine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3600" baseline="30000" dirty="0">
                <a:solidFill>
                  <a:srgbClr val="0000FF"/>
                </a:solidFill>
                <a:latin typeface="Calibri" charset="0"/>
                <a:ea typeface="MS PGothic" charset="0"/>
              </a:rPr>
              <a:t>+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</a:p>
          <a:p>
            <a:pPr marL="457200" lvl="1" indent="0">
              <a:buFont typeface="Calibri" charset="0"/>
              <a:buNone/>
            </a:pP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						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</a:p>
          <a:p>
            <a:pPr marL="457200" lvl="1" indent="0">
              <a:buFont typeface="Calibri" charset="0"/>
              <a:buNone/>
            </a:pPr>
            <a:endParaRPr lang="en-US" sz="3600" baseline="30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 algn="ctr">
              <a:buFont typeface="Calibri" charset="0"/>
              <a:buNone/>
            </a:pPr>
            <a:r>
              <a:rPr lang="en-US" sz="6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CaCl</a:t>
            </a:r>
            <a:r>
              <a:rPr lang="en-US" sz="66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endParaRPr lang="en-US" sz="6600" baseline="-25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3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Example </a:t>
            </a:r>
            <a:r>
              <a:rPr lang="en-US" dirty="0" smtClean="0">
                <a:latin typeface="Calibri" charset="0"/>
                <a:ea typeface="MS PGothic" charset="0"/>
              </a:rPr>
              <a:t>#2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Sodium + Oxygen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Na</a:t>
            </a:r>
            <a:r>
              <a:rPr lang="en-US" baseline="30000" dirty="0" smtClean="0"/>
              <a:t>+</a:t>
            </a:r>
            <a:r>
              <a:rPr lang="en-US" dirty="0" smtClean="0"/>
              <a:t>        O</a:t>
            </a:r>
            <a:r>
              <a:rPr lang="en-US" baseline="30000" dirty="0" smtClean="0"/>
              <a:t>2-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baseline="30000" dirty="0"/>
              <a:t>	</a:t>
            </a:r>
            <a:r>
              <a:rPr lang="en-US" baseline="30000" dirty="0" smtClean="0"/>
              <a:t>     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baseline="30000" dirty="0"/>
          </a:p>
          <a:p>
            <a:pPr marL="0" indent="0" algn="ctr">
              <a:buFont typeface="Calibri" charset="0"/>
              <a:buNone/>
              <a:defRPr/>
            </a:pPr>
            <a:r>
              <a:rPr lang="en-US" sz="5400" dirty="0" smtClean="0"/>
              <a:t>Na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</a:p>
          <a:p>
            <a:pPr marL="0" indent="0">
              <a:buFont typeface="Calibri" charset="0"/>
              <a:buNone/>
              <a:defRPr/>
            </a:pPr>
            <a:endParaRPr lang="en-US" baseline="30000" dirty="0"/>
          </a:p>
          <a:p>
            <a:pPr marL="0" indent="0">
              <a:buFont typeface="Calibri" charset="0"/>
              <a:buNone/>
              <a:defRPr/>
            </a:pPr>
            <a:r>
              <a:rPr lang="en-US" baseline="30000" dirty="0" smtClean="0"/>
              <a:t>                 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06944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naming ionic compounds: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Name the </a:t>
            </a:r>
            <a:r>
              <a:rPr lang="en-US" dirty="0" err="1" smtClean="0">
                <a:solidFill>
                  <a:srgbClr val="0000FF"/>
                </a:solidFill>
              </a:rPr>
              <a:t>cation</a:t>
            </a:r>
            <a:r>
              <a:rPr lang="en-US" dirty="0" smtClean="0">
                <a:solidFill>
                  <a:srgbClr val="0000FF"/>
                </a:solidFill>
              </a:rPr>
              <a:t> FIRST keeping the name the SAME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Name the anion LAST changing the name to an –ide ending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Ex: Al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O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= Aluminum Oxide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1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of the changes are tricky: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Oxygen = Oxide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Nitrogen = Nitride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Phosphorous = Phosphide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Sulfur = Sulfide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9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</a:rPr>
              <a:t>Announcements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defTabSz="457200">
              <a:defRPr/>
            </a:pPr>
            <a:r>
              <a:rPr lang="en-US" sz="3000" dirty="0">
                <a:latin typeface="Calibri" charset="0"/>
                <a:ea typeface="MS PGothic" charset="0"/>
              </a:rPr>
              <a:t>Tutoring this week</a:t>
            </a:r>
            <a:r>
              <a:rPr lang="en-US" sz="3000" dirty="0" smtClean="0">
                <a:latin typeface="Calibri" charset="0"/>
                <a:ea typeface="MS PGothic" charset="0"/>
              </a:rPr>
              <a:t>: TODAY </a:t>
            </a:r>
            <a:r>
              <a:rPr lang="en-US" sz="3000" dirty="0" smtClean="0">
                <a:latin typeface="Calibri" charset="0"/>
                <a:ea typeface="MS PGothic" charset="0"/>
              </a:rPr>
              <a:t>is last day</a:t>
            </a:r>
            <a:endParaRPr lang="en-US" sz="3000" dirty="0">
              <a:latin typeface="Calibri" charset="0"/>
              <a:ea typeface="MS PGothic" charset="0"/>
            </a:endParaRPr>
          </a:p>
          <a:p>
            <a:pPr defTabSz="457200">
              <a:defRPr/>
            </a:pPr>
            <a:r>
              <a:rPr lang="en-US" sz="3000" dirty="0">
                <a:latin typeface="Calibri" charset="0"/>
                <a:ea typeface="MS PGothic" charset="0"/>
              </a:rPr>
              <a:t>Missed Unit 4 </a:t>
            </a:r>
            <a:r>
              <a:rPr lang="en-US" sz="3000" dirty="0" smtClean="0">
                <a:latin typeface="Calibri" charset="0"/>
                <a:ea typeface="MS PGothic" charset="0"/>
              </a:rPr>
              <a:t>Exam? </a:t>
            </a:r>
            <a:r>
              <a:rPr lang="en-US" sz="30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Must make up </a:t>
            </a:r>
            <a:r>
              <a:rPr lang="en-US" sz="30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TODAY. </a:t>
            </a:r>
            <a:r>
              <a:rPr lang="en-US" sz="30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NO MORE EXTENDED TIME WILL BE </a:t>
            </a:r>
            <a:r>
              <a:rPr lang="en-US" sz="30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GIVEN</a:t>
            </a:r>
            <a:endParaRPr lang="en-US" sz="3000" dirty="0" smtClean="0">
              <a:solidFill>
                <a:srgbClr val="FF0000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8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following compounds:</a:t>
            </a:r>
          </a:p>
          <a:p>
            <a:pPr lvl="1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CaF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Mg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8749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MS PGothic" charset="0"/>
              </a:rPr>
              <a:t>Practice Worksheet</a:t>
            </a:r>
            <a:endParaRPr lang="en-US" sz="6600" b="1" dirty="0">
              <a:latin typeface="Calibri" charset="0"/>
              <a:ea typeface="MS PGothic" charset="0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MS PGothic" charset="0"/>
              </a:rPr>
              <a:t>Work on the worksheet for the duration of class. The work you complete COULD replace a missing grade IF you stay </a:t>
            </a:r>
            <a:r>
              <a:rPr lang="en-US" smtClean="0">
                <a:latin typeface="Calibri" charset="0"/>
                <a:ea typeface="MS PGothic" charset="0"/>
              </a:rPr>
              <a:t>on task.</a:t>
            </a:r>
            <a:endParaRPr lang="en-US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4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Semester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Calibri" charset="0"/>
              <a:buNone/>
            </a:pPr>
            <a:endParaRPr lang="en-US" dirty="0">
              <a:latin typeface="Calibri" charset="0"/>
              <a:ea typeface="MS PGothic" charset="0"/>
            </a:endParaRPr>
          </a:p>
          <a:p>
            <a:pPr marL="0" indent="0" algn="ctr">
              <a:buFont typeface="Calibri" charset="0"/>
              <a:buNone/>
            </a:pPr>
            <a:endParaRPr lang="en-US" dirty="0">
              <a:latin typeface="Calibri" charset="0"/>
              <a:ea typeface="MS PGothic" charset="0"/>
            </a:endParaRPr>
          </a:p>
          <a:p>
            <a:pPr marL="0" indent="0" algn="ctr">
              <a:buFont typeface="Calibri" charset="0"/>
              <a:buNone/>
            </a:pPr>
            <a:r>
              <a:rPr lang="en-US" sz="8000" dirty="0" smtClean="0">
                <a:latin typeface="Calibri" charset="0"/>
                <a:ea typeface="MS PGothic" charset="0"/>
              </a:rPr>
              <a:t>8</a:t>
            </a:r>
            <a:r>
              <a:rPr lang="en-US" sz="8000" dirty="0" smtClean="0">
                <a:latin typeface="Calibri" charset="0"/>
                <a:ea typeface="MS PGothic" charset="0"/>
              </a:rPr>
              <a:t> </a:t>
            </a:r>
            <a:r>
              <a:rPr lang="en-US" sz="8000" dirty="0">
                <a:latin typeface="Calibri" charset="0"/>
                <a:ea typeface="MS PGothic" charset="0"/>
              </a:rPr>
              <a:t>days left!!!</a:t>
            </a:r>
          </a:p>
        </p:txBody>
      </p:sp>
    </p:spTree>
    <p:extLst>
      <p:ext uri="{BB962C8B-B14F-4D97-AF65-F5344CB8AC3E}">
        <p14:creationId xmlns:p14="http://schemas.microsoft.com/office/powerpoint/2010/main" val="23942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Exam Schedule</a:t>
            </a:r>
          </a:p>
        </p:txBody>
      </p:sp>
      <p:pic>
        <p:nvPicPr>
          <p:cNvPr id="62466" name="Content Placeholder 3" descr="Screen Shot 2015-01-11 at 6.29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1" b="6371"/>
          <a:stretch>
            <a:fillRect/>
          </a:stretch>
        </p:blipFill>
        <p:spPr>
          <a:xfrm>
            <a:off x="457200" y="1247922"/>
            <a:ext cx="8229600" cy="5325953"/>
          </a:xfrm>
        </p:spPr>
      </p:pic>
    </p:spTree>
    <p:extLst>
      <p:ext uri="{BB962C8B-B14F-4D97-AF65-F5344CB8AC3E}">
        <p14:creationId xmlns:p14="http://schemas.microsoft.com/office/powerpoint/2010/main" val="223510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Catalyst/Announcements</a:t>
            </a:r>
          </a:p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Homework Check</a:t>
            </a:r>
          </a:p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Notes: </a:t>
            </a:r>
            <a:r>
              <a:rPr lang="en-US" sz="4500" dirty="0" smtClean="0">
                <a:latin typeface="Calibri" charset="0"/>
                <a:ea typeface="MS PGothic" charset="0"/>
              </a:rPr>
              <a:t>Drawing Ionic </a:t>
            </a:r>
            <a:r>
              <a:rPr lang="en-US" sz="4500" dirty="0" smtClean="0">
                <a:latin typeface="Calibri" charset="0"/>
                <a:ea typeface="MS PGothic" charset="0"/>
              </a:rPr>
              <a:t>Compounds (</a:t>
            </a:r>
            <a:r>
              <a:rPr lang="en-US" sz="4500" dirty="0" err="1" smtClean="0">
                <a:latin typeface="Calibri" charset="0"/>
                <a:ea typeface="MS PGothic" charset="0"/>
              </a:rPr>
              <a:t>cont</a:t>
            </a:r>
            <a:r>
              <a:rPr lang="en-US" sz="4500" dirty="0" smtClean="0">
                <a:latin typeface="Calibri" charset="0"/>
                <a:ea typeface="MS PGothic" charset="0"/>
              </a:rPr>
              <a:t>)</a:t>
            </a:r>
            <a:endParaRPr lang="en-US" sz="45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5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Agenda Problems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25638"/>
            <a:ext cx="8229600" cy="5325953"/>
          </a:xfrm>
        </p:spPr>
        <p:txBody>
          <a:bodyPr>
            <a:noAutofit/>
          </a:bodyPr>
          <a:lstStyle/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11a) KS</a:t>
            </a: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11b) Na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11c) </a:t>
            </a:r>
            <a:r>
              <a:rPr lang="en-US" sz="22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CaO</a:t>
            </a:r>
            <a:endParaRPr lang="en-US" sz="2200" dirty="0" smtClean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11d) Al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</a:p>
          <a:p>
            <a:pPr marL="0" indent="0">
              <a:buFont typeface="Calibri" charset="0"/>
              <a:buNone/>
            </a:pPr>
            <a:endParaRPr lang="en-US" sz="22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12) a. Li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S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c. Al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e. KI</a:t>
            </a:r>
          </a:p>
          <a:p>
            <a:pPr marL="0" indent="0">
              <a:buFont typeface="Calibri" charset="0"/>
              <a:buNone/>
            </a:pPr>
            <a:endParaRPr lang="en-US" sz="22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13) a. CaF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b. AlBr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c. Li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d. Al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S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00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pic>
        <p:nvPicPr>
          <p:cNvPr id="24579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0"/>
            <a:ext cx="939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</a:rPr>
              <a:t>Drawing Ionic Compounds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7581900" y="56007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3800" b="1" dirty="0" smtClean="0">
                <a:solidFill>
                  <a:srgbClr val="0000FF"/>
                </a:solidFill>
              </a:rPr>
              <a:t>93</a:t>
            </a:r>
            <a:endParaRPr lang="en-US" sz="3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9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#3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Li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  <a:r>
              <a:rPr lang="en-US" sz="4000" dirty="0">
                <a:latin typeface="Calibri" charset="0"/>
                <a:ea typeface="MS PGothic" charset="0"/>
              </a:rPr>
              <a:t>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490" y="2784576"/>
            <a:ext cx="4629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Li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  O  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r>
              <a:rPr lang="en-US" sz="5500" dirty="0" smtClean="0">
                <a:solidFill>
                  <a:srgbClr val="0000FF"/>
                </a:solidFill>
              </a:rPr>
              <a:t> Li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	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75995" y="2654728"/>
            <a:ext cx="1251979" cy="1126627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eft Bracket 22"/>
          <p:cNvSpPr/>
          <p:nvPr/>
        </p:nvSpPr>
        <p:spPr>
          <a:xfrm>
            <a:off x="4092266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/>
          <p:cNvSpPr/>
          <p:nvPr/>
        </p:nvSpPr>
        <p:spPr>
          <a:xfrm>
            <a:off x="5236513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5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#4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MgF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490" y="2784576"/>
            <a:ext cx="4629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F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 Mg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	F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69346" y="2862105"/>
            <a:ext cx="869736" cy="919250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74748" y="2862105"/>
            <a:ext cx="869736" cy="919250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eft Bracket 22"/>
          <p:cNvSpPr/>
          <p:nvPr/>
        </p:nvSpPr>
        <p:spPr>
          <a:xfrm>
            <a:off x="3073661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/>
          <p:cNvSpPr/>
          <p:nvPr/>
        </p:nvSpPr>
        <p:spPr>
          <a:xfrm>
            <a:off x="3740908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5839953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ket 25"/>
          <p:cNvSpPr/>
          <p:nvPr/>
        </p:nvSpPr>
        <p:spPr>
          <a:xfrm>
            <a:off x="6525876" y="2803519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7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531</Words>
  <Application>Microsoft Macintosh PowerPoint</Application>
  <PresentationFormat>On-screen Show (4:3)</PresentationFormat>
  <Paragraphs>111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Tuesday, January 13th, 2014</vt:lpstr>
      <vt:lpstr>Announcements</vt:lpstr>
      <vt:lpstr>Semester Exams</vt:lpstr>
      <vt:lpstr>Exam Schedule</vt:lpstr>
      <vt:lpstr>Agenda</vt:lpstr>
      <vt:lpstr>Agenda Problems </vt:lpstr>
      <vt:lpstr>PowerPoint Presentation</vt:lpstr>
      <vt:lpstr>Practice Problem #3</vt:lpstr>
      <vt:lpstr>Practice Problem #4</vt:lpstr>
      <vt:lpstr>Practice Problem #5</vt:lpstr>
      <vt:lpstr>Practice Problem #6</vt:lpstr>
      <vt:lpstr>Practice Problem #7</vt:lpstr>
      <vt:lpstr>Practice Problem #6</vt:lpstr>
      <vt:lpstr>Determining Ionic Formulas</vt:lpstr>
      <vt:lpstr>Ionic Formula Determination</vt:lpstr>
      <vt:lpstr>Ionic Formula Determination</vt:lpstr>
      <vt:lpstr>Example #2</vt:lpstr>
      <vt:lpstr>Naming Ionic Compounds</vt:lpstr>
      <vt:lpstr>Naming Ionic Compounds</vt:lpstr>
      <vt:lpstr>Practice</vt:lpstr>
      <vt:lpstr>Practice Worksheet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1/13/14</dc:title>
  <dc:creator>Betsy Miller</dc:creator>
  <cp:lastModifiedBy>Leigha Ingham</cp:lastModifiedBy>
  <cp:revision>41</cp:revision>
  <dcterms:created xsi:type="dcterms:W3CDTF">2014-01-13T12:54:00Z</dcterms:created>
  <dcterms:modified xsi:type="dcterms:W3CDTF">2015-01-12T23:01:02Z</dcterms:modified>
</cp:coreProperties>
</file>