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86" r:id="rId2"/>
    <p:sldId id="288" r:id="rId3"/>
    <p:sldId id="289" r:id="rId4"/>
    <p:sldId id="290" r:id="rId5"/>
    <p:sldId id="291" r:id="rId6"/>
    <p:sldId id="293" r:id="rId7"/>
    <p:sldId id="292" r:id="rId8"/>
    <p:sldId id="275" r:id="rId9"/>
    <p:sldId id="257" r:id="rId10"/>
    <p:sldId id="260" r:id="rId11"/>
    <p:sldId id="272" r:id="rId12"/>
    <p:sldId id="273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61" r:id="rId21"/>
    <p:sldId id="271" r:id="rId22"/>
    <p:sldId id="265" r:id="rId23"/>
    <p:sldId id="267" r:id="rId24"/>
    <p:sldId id="266" r:id="rId25"/>
    <p:sldId id="283" r:id="rId26"/>
    <p:sldId id="284" r:id="rId27"/>
    <p:sldId id="285" r:id="rId28"/>
    <p:sldId id="270" r:id="rId29"/>
    <p:sldId id="262" r:id="rId30"/>
    <p:sldId id="263" r:id="rId31"/>
    <p:sldId id="264" r:id="rId32"/>
    <p:sldId id="26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1" d="100"/>
          <a:sy n="31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D320E-112F-5A41-8FCC-438720CDB52B}" type="datetimeFigureOut">
              <a:rPr lang="en-US" smtClean="0"/>
              <a:t>1/13/15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E7EAD-9AB3-B54D-9023-BF9C9EA2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6D4-DCB9-754C-962C-3FC550A9CDE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9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6D4-DCB9-754C-962C-3FC550A9CDE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7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6D4-DCB9-754C-962C-3FC550A9CDE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2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6D4-DCB9-754C-962C-3FC550A9CDE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2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6D4-DCB9-754C-962C-3FC550A9CDE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6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6D4-DCB9-754C-962C-3FC550A9CDE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6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6D4-DCB9-754C-962C-3FC550A9CDE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5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6D4-DCB9-754C-962C-3FC550A9CDE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9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6D4-DCB9-754C-962C-3FC550A9CDE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9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6D4-DCB9-754C-962C-3FC550A9CDE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4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6D4-DCB9-754C-962C-3FC550A9CDE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4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A06D4-DCB9-754C-962C-3FC550A9CDE1}" type="datetimeFigureOut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9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838200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latin typeface="Calibri" charset="0"/>
                <a:ea typeface="MS PGothic" charset="0"/>
              </a:rPr>
              <a:t>Tuesday, </a:t>
            </a:r>
            <a:r>
              <a:rPr lang="en-US" sz="4400" dirty="0">
                <a:latin typeface="Calibri" charset="0"/>
                <a:ea typeface="MS PGothic" charset="0"/>
              </a:rPr>
              <a:t>January </a:t>
            </a:r>
            <a:r>
              <a:rPr lang="en-US" sz="4400" dirty="0" smtClean="0">
                <a:latin typeface="Calibri" charset="0"/>
                <a:ea typeface="MS PGothic" charset="0"/>
              </a:rPr>
              <a:t>13</a:t>
            </a:r>
            <a:r>
              <a:rPr lang="en-US" sz="4400" baseline="30000" dirty="0" smtClean="0">
                <a:latin typeface="Calibri" charset="0"/>
                <a:ea typeface="MS PGothic" charset="0"/>
              </a:rPr>
              <a:t>th</a:t>
            </a:r>
            <a:r>
              <a:rPr lang="en-US" sz="4400" dirty="0">
                <a:latin typeface="Calibri" charset="0"/>
                <a:ea typeface="MS PGothic" charset="0"/>
              </a:rPr>
              <a:t>, </a:t>
            </a:r>
            <a:r>
              <a:rPr lang="en-US" sz="4400" dirty="0" smtClean="0">
                <a:latin typeface="Calibri" charset="0"/>
                <a:ea typeface="MS PGothic" charset="0"/>
              </a:rPr>
              <a:t>2015</a:t>
            </a:r>
            <a:endParaRPr lang="en-US" sz="4400" dirty="0">
              <a:latin typeface="Calibri" charset="0"/>
              <a:ea typeface="MS PGothic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048000" y="762000"/>
            <a:ext cx="6248400" cy="4800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Calibri" charset="0"/>
              <a:buNone/>
            </a:pPr>
            <a:r>
              <a:rPr lang="en-US" sz="2400" b="1" dirty="0">
                <a:solidFill>
                  <a:srgbClr val="3366FF"/>
                </a:solidFill>
                <a:latin typeface="Calibri" charset="0"/>
                <a:ea typeface="MS PGothic" charset="0"/>
              </a:rPr>
              <a:t>HW: Week </a:t>
            </a:r>
            <a:r>
              <a:rPr lang="en-US" sz="2400" b="1" dirty="0" smtClean="0">
                <a:solidFill>
                  <a:srgbClr val="3366FF"/>
                </a:solidFill>
                <a:latin typeface="Calibri" charset="0"/>
                <a:ea typeface="MS PGothic" charset="0"/>
              </a:rPr>
              <a:t>18 </a:t>
            </a:r>
            <a:r>
              <a:rPr lang="en-US" sz="2400" b="1" dirty="0">
                <a:solidFill>
                  <a:srgbClr val="3366FF"/>
                </a:solidFill>
                <a:latin typeface="Calibri" charset="0"/>
                <a:ea typeface="MS PGothic" charset="0"/>
              </a:rPr>
              <a:t>Agenda </a:t>
            </a:r>
            <a:r>
              <a:rPr lang="en-US" sz="2400" b="1" dirty="0" smtClean="0">
                <a:solidFill>
                  <a:srgbClr val="3366FF"/>
                </a:solidFill>
                <a:latin typeface="Calibri" charset="0"/>
                <a:ea typeface="MS PGothic" charset="0"/>
              </a:rPr>
              <a:t>Problems #2-4 </a:t>
            </a:r>
            <a:endParaRPr lang="en-US" sz="2400" b="1" dirty="0" smtClean="0">
              <a:solidFill>
                <a:srgbClr val="3366FF"/>
              </a:solidFill>
              <a:latin typeface="Calibri" charset="0"/>
              <a:ea typeface="MS PGothic" charset="0"/>
            </a:endParaRPr>
          </a:p>
          <a:p>
            <a:pPr marL="0" indent="0" eaLnBrk="1" hangingPunct="1">
              <a:lnSpc>
                <a:spcPct val="90000"/>
              </a:lnSpc>
              <a:buFont typeface="Calibri" charset="0"/>
              <a:buNone/>
            </a:pPr>
            <a:r>
              <a:rPr lang="en-US" sz="2400" b="1" dirty="0" smtClean="0">
                <a:latin typeface="Calibri" charset="0"/>
                <a:ea typeface="MS PGothic" charset="0"/>
              </a:rPr>
              <a:t>Objective</a:t>
            </a:r>
            <a:r>
              <a:rPr lang="en-US" sz="2400" b="1" dirty="0">
                <a:latin typeface="Calibri" charset="0"/>
                <a:ea typeface="MS PGothic" charset="0"/>
              </a:rPr>
              <a:t>:</a:t>
            </a:r>
            <a:r>
              <a:rPr lang="en-US" sz="2400" dirty="0">
                <a:latin typeface="Calibri" charset="0"/>
                <a:ea typeface="MS PGothic" charset="0"/>
              </a:rPr>
              <a:t> </a:t>
            </a:r>
            <a:r>
              <a:rPr lang="en-US" sz="2400" dirty="0"/>
              <a:t>We will understand how draw ionic </a:t>
            </a:r>
            <a:r>
              <a:rPr lang="en-US" sz="2400" dirty="0" smtClean="0"/>
              <a:t>compounds w/transition metals </a:t>
            </a:r>
            <a:r>
              <a:rPr lang="en-US" sz="2400" dirty="0"/>
              <a:t>and write their </a:t>
            </a:r>
            <a:r>
              <a:rPr lang="en-US" sz="2400" dirty="0" smtClean="0"/>
              <a:t>formulae.</a:t>
            </a:r>
            <a:endParaRPr lang="en-US" sz="2400" dirty="0" smtClean="0">
              <a:latin typeface="Calibri" charset="0"/>
              <a:ea typeface="MS PGothic" charset="0"/>
            </a:endParaRPr>
          </a:p>
          <a:p>
            <a:pPr marL="0" indent="0" eaLnBrk="1" hangingPunct="1">
              <a:lnSpc>
                <a:spcPct val="90000"/>
              </a:lnSpc>
              <a:buFont typeface="Calibri" charset="0"/>
              <a:buNone/>
            </a:pPr>
            <a:r>
              <a:rPr lang="en-US" sz="2400" b="1" dirty="0" smtClean="0">
                <a:latin typeface="Calibri" charset="0"/>
                <a:ea typeface="MS PGothic" charset="0"/>
              </a:rPr>
              <a:t>Catalyst: (use the new catalyst sheet)</a:t>
            </a:r>
          </a:p>
          <a:p>
            <a:pPr marL="0" indent="0">
              <a:buNone/>
            </a:pPr>
            <a:r>
              <a:rPr lang="en-US" sz="2400" b="1" dirty="0"/>
              <a:t>F. </a:t>
            </a:r>
            <a:r>
              <a:rPr lang="en-US" sz="2400" dirty="0"/>
              <a:t>34°C.</a:t>
            </a:r>
          </a:p>
          <a:p>
            <a:pPr marL="0" indent="0">
              <a:buNone/>
            </a:pPr>
            <a:r>
              <a:rPr lang="en-US" sz="2400" b="1" dirty="0"/>
              <a:t>G. </a:t>
            </a:r>
            <a:r>
              <a:rPr lang="en-US" sz="2400" dirty="0"/>
              <a:t>42°C.</a:t>
            </a:r>
          </a:p>
          <a:p>
            <a:pPr marL="0" indent="0">
              <a:buNone/>
            </a:pPr>
            <a:r>
              <a:rPr lang="en-US" sz="2400" b="1" dirty="0"/>
              <a:t>H. </a:t>
            </a:r>
            <a:r>
              <a:rPr lang="en-US" sz="2400" dirty="0"/>
              <a:t>50°C.</a:t>
            </a:r>
          </a:p>
          <a:p>
            <a:pPr marL="0" indent="0">
              <a:buNone/>
            </a:pPr>
            <a:r>
              <a:rPr lang="en-US" sz="2400" b="1" dirty="0"/>
              <a:t>J. </a:t>
            </a:r>
            <a:r>
              <a:rPr lang="en-US" sz="2400" dirty="0"/>
              <a:t>62°C.</a:t>
            </a:r>
          </a:p>
          <a:p>
            <a:pPr marL="0" indent="0" eaLnBrk="1" hangingPunct="1">
              <a:lnSpc>
                <a:spcPct val="90000"/>
              </a:lnSpc>
              <a:buFont typeface="Calibri" charset="0"/>
              <a:buNone/>
            </a:pPr>
            <a:endParaRPr lang="en-US" sz="2200" b="1" dirty="0">
              <a:latin typeface="Calibri" charset="0"/>
              <a:ea typeface="MS PGothic" charset="0"/>
            </a:endParaRPr>
          </a:p>
          <a:p>
            <a:pPr marL="0" indent="0">
              <a:buFont typeface="Calibri" charset="0"/>
              <a:buNone/>
            </a:pPr>
            <a:endParaRPr lang="en-US" sz="2200" dirty="0">
              <a:latin typeface="Calibri" charset="0"/>
              <a:ea typeface="MS PGothic" charset="0"/>
            </a:endParaRPr>
          </a:p>
          <a:p>
            <a:pPr marL="0" indent="0">
              <a:buFont typeface="Calibri" charset="0"/>
              <a:buNone/>
            </a:pPr>
            <a:endParaRPr lang="en-US" sz="2200" dirty="0">
              <a:latin typeface="Calibri" charset="0"/>
              <a:ea typeface="MS PGothic" charset="0"/>
            </a:endParaRPr>
          </a:p>
        </p:txBody>
      </p:sp>
      <p:sp>
        <p:nvSpPr>
          <p:cNvPr id="16387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838200"/>
            <a:ext cx="2971800" cy="3810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2000" b="1" u="sng" dirty="0">
                <a:latin typeface="Calibri" charset="0"/>
                <a:ea typeface="MS PGothic" charset="0"/>
              </a:rPr>
              <a:t>Classroom expectations: 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sz="2000" b="1" dirty="0">
                <a:latin typeface="Calibri" charset="0"/>
                <a:ea typeface="MS PGothic" charset="0"/>
              </a:rPr>
              <a:t>Wear Kenwood ID.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sz="2000" b="1" dirty="0">
                <a:latin typeface="Calibri" charset="0"/>
                <a:ea typeface="MS PGothic" charset="0"/>
              </a:rPr>
              <a:t>Cell phones, music players,  and headphones are put away.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sz="2000" b="1" dirty="0">
                <a:latin typeface="Calibri" charset="0"/>
                <a:ea typeface="MS PGothic" charset="0"/>
              </a:rPr>
              <a:t>Food is disposed of or put away.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sz="2000" b="1" dirty="0">
                <a:latin typeface="Calibri" charset="0"/>
                <a:ea typeface="MS PGothic" charset="0"/>
              </a:rPr>
              <a:t>Dressed appropriately.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sz="2000" b="1" dirty="0">
                <a:latin typeface="Calibri" charset="0"/>
                <a:ea typeface="MS PGothic" charset="0"/>
              </a:rPr>
              <a:t>Notebook is out and you are ready for today</a:t>
            </a:r>
            <a:r>
              <a:rPr lang="ja-JP" altLang="en-US" sz="2000" b="1" dirty="0">
                <a:latin typeface="Calibri" charset="0"/>
                <a:ea typeface="MS PGothic" charset="0"/>
              </a:rPr>
              <a:t>’</a:t>
            </a:r>
            <a:r>
              <a:rPr lang="en-US" altLang="ja-JP" sz="2000" b="1" dirty="0">
                <a:latin typeface="Calibri" charset="0"/>
                <a:ea typeface="MS PGothic" charset="0"/>
              </a:rPr>
              <a:t>s class.</a:t>
            </a:r>
          </a:p>
          <a:p>
            <a:pPr eaLnBrk="1" hangingPunct="1"/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372879"/>
            <a:ext cx="9144000" cy="148512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buFont typeface="Calibri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ea typeface="MS PGothic" charset="0"/>
                <a:cs typeface="MS PGothic" charset="0"/>
              </a:rPr>
              <a:t>1/12            Week 18 Catalyst Chart                                                                                     97</a:t>
            </a:r>
          </a:p>
          <a:p>
            <a:pPr defTabSz="457200">
              <a:buFont typeface="Calibri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ea typeface="MS PGothic" charset="0"/>
                <a:cs typeface="MS PGothic" charset="0"/>
              </a:rPr>
              <a:t>1/12            Week 18 Agenda Problems </a:t>
            </a:r>
            <a:r>
              <a:rPr lang="en-US" sz="2000" dirty="0">
                <a:solidFill>
                  <a:schemeClr val="tx1"/>
                </a:solidFill>
                <a:ea typeface="MS PGothic" charset="0"/>
                <a:cs typeface="MS PGothic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a typeface="MS PGothic" charset="0"/>
                <a:cs typeface="MS PGothic" charset="0"/>
              </a:rPr>
              <a:t>                          </a:t>
            </a:r>
            <a:r>
              <a:rPr lang="en-US" sz="2000" dirty="0" smtClean="0">
                <a:solidFill>
                  <a:schemeClr val="tx1"/>
                </a:solidFill>
                <a:ea typeface="MS PGothic" charset="0"/>
                <a:cs typeface="MS PGothic" charset="0"/>
              </a:rPr>
              <a:t>                                                 </a:t>
            </a:r>
            <a:r>
              <a:rPr lang="en-US" sz="2000" dirty="0" smtClean="0">
                <a:solidFill>
                  <a:schemeClr val="tx1"/>
                </a:solidFill>
                <a:ea typeface="MS PGothic" charset="0"/>
                <a:cs typeface="MS PGothic" charset="0"/>
              </a:rPr>
              <a:t>98                         </a:t>
            </a:r>
          </a:p>
          <a:p>
            <a:pPr defTabSz="457200">
              <a:buFont typeface="Calibri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ea typeface="MS PGothic" charset="0"/>
                <a:cs typeface="MS PGothic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ea typeface="MS PGothic" charset="0"/>
                <a:cs typeface="MS PGothic" charset="0"/>
              </a:rPr>
              <a:t>/</a:t>
            </a:r>
            <a:r>
              <a:rPr lang="en-US" sz="2000" dirty="0" smtClean="0">
                <a:solidFill>
                  <a:schemeClr val="tx1"/>
                </a:solidFill>
                <a:ea typeface="MS PGothic" charset="0"/>
                <a:cs typeface="MS PGothic" charset="0"/>
              </a:rPr>
              <a:t>12            Notes</a:t>
            </a:r>
            <a:r>
              <a:rPr lang="en-US" sz="2000" dirty="0">
                <a:solidFill>
                  <a:schemeClr val="tx1"/>
                </a:solidFill>
                <a:ea typeface="MS PGothic" charset="0"/>
                <a:cs typeface="MS PGothic" charset="0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ea typeface="MS PGothic" charset="0"/>
                <a:cs typeface="MS PGothic" charset="0"/>
              </a:rPr>
              <a:t> Drawing Ionic Compounds                                                                 99</a:t>
            </a:r>
          </a:p>
          <a:p>
            <a:pPr defTabSz="457200">
              <a:buFont typeface="Calibri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ea typeface="MS PGothic" charset="0"/>
                <a:cs typeface="MS PGothic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ea typeface="MS PGothic" charset="0"/>
                <a:cs typeface="MS PGothic" charset="0"/>
              </a:rPr>
              <a:t>/13          Periodic Table                                                                                    </a:t>
            </a:r>
            <a:r>
              <a:rPr lang="en-US" sz="2000" dirty="0" smtClean="0">
                <a:solidFill>
                  <a:schemeClr val="tx1"/>
                </a:solidFill>
                <a:ea typeface="MS PGothic" charset="0"/>
                <a:cs typeface="MS PGothic" charset="0"/>
              </a:rPr>
              <a:t>                 </a:t>
            </a:r>
            <a:r>
              <a:rPr lang="en-US" sz="2000" dirty="0" smtClean="0">
                <a:solidFill>
                  <a:schemeClr val="tx1"/>
                </a:solidFill>
                <a:ea typeface="MS PGothic" charset="0"/>
                <a:cs typeface="MS PGothic" charset="0"/>
              </a:rPr>
              <a:t>100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ea typeface="MS PGothic" charset="0"/>
                <a:cs typeface="MS PGothic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ea typeface="MS PGothic" charset="0"/>
                <a:cs typeface="MS PGothic" charset="0"/>
              </a:rPr>
              <a:t>/13         </a:t>
            </a:r>
            <a:r>
              <a:rPr lang="en-US" dirty="0">
                <a:solidFill>
                  <a:schemeClr val="tx1"/>
                </a:solidFill>
                <a:ea typeface="MS PGothic" charset="0"/>
                <a:cs typeface="MS PGothic" charset="0"/>
              </a:rPr>
              <a:t>Notes:  Drawing Ionic Compounds </a:t>
            </a:r>
            <a:r>
              <a:rPr lang="en-US" dirty="0" smtClean="0">
                <a:solidFill>
                  <a:schemeClr val="tx1"/>
                </a:solidFill>
                <a:ea typeface="MS PGothic" charset="0"/>
                <a:cs typeface="MS PGothic" charset="0"/>
              </a:rPr>
              <a:t> w/Transition Metals                           </a:t>
            </a:r>
            <a:r>
              <a:rPr lang="en-US" dirty="0" smtClean="0">
                <a:solidFill>
                  <a:schemeClr val="tx1"/>
                </a:solidFill>
                <a:ea typeface="MS PGothic" charset="0"/>
                <a:cs typeface="MS PGothic" charset="0"/>
              </a:rPr>
              <a:t>               </a:t>
            </a:r>
            <a:r>
              <a:rPr lang="en-US" dirty="0" smtClean="0">
                <a:solidFill>
                  <a:schemeClr val="tx1"/>
                </a:solidFill>
                <a:ea typeface="MS PGothic" charset="0"/>
                <a:cs typeface="MS PGothic" charset="0"/>
              </a:rPr>
              <a:t>101</a:t>
            </a:r>
            <a:r>
              <a:rPr lang="en-US" dirty="0">
                <a:solidFill>
                  <a:schemeClr val="tx1"/>
                </a:solidFill>
                <a:ea typeface="MS PGothic" charset="0"/>
                <a:cs typeface="MS PGothic" charset="0"/>
              </a:rPr>
              <a:t>	                                                                  </a:t>
            </a:r>
          </a:p>
          <a:p>
            <a:pPr defTabSz="457200">
              <a:buFont typeface="Calibri" charset="0"/>
              <a:buNone/>
              <a:defRPr/>
            </a:pPr>
            <a:endParaRPr lang="en-US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0" y="4910916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1" u="sng" dirty="0"/>
              <a:t>***Table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151416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7970"/>
            <a:ext cx="8229600" cy="1143000"/>
          </a:xfrm>
        </p:spPr>
        <p:txBody>
          <a:bodyPr/>
          <a:lstStyle/>
          <a:p>
            <a:r>
              <a:rPr lang="en-US" dirty="0" smtClean="0"/>
              <a:t>Transition Metals</a:t>
            </a:r>
            <a:endParaRPr lang="en-US" dirty="0"/>
          </a:p>
        </p:txBody>
      </p:sp>
      <p:pic>
        <p:nvPicPr>
          <p:cNvPr id="4" name="Picture 3" descr="Screen Shot 2015-01-09 at 11.07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742"/>
            <a:ext cx="9144000" cy="3433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299259"/>
            <a:ext cx="8864990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2</a:t>
            </a:r>
            <a:r>
              <a:rPr lang="en-US" sz="2500" dirty="0" smtClean="0"/>
              <a:t>.) Consider the ions iron (Fe) and sulfur (S). Write chemical</a:t>
            </a:r>
          </a:p>
          <a:p>
            <a:r>
              <a:rPr lang="en-US" sz="2500" dirty="0"/>
              <a:t>f</a:t>
            </a:r>
            <a:r>
              <a:rPr lang="en-US" sz="2500" dirty="0" smtClean="0"/>
              <a:t>ormulas for all possible ionic compounds for these tow ions, using</a:t>
            </a:r>
            <a:br>
              <a:rPr lang="en-US" sz="2500" dirty="0" smtClean="0"/>
            </a:br>
            <a:r>
              <a:rPr lang="en-US" sz="2500" dirty="0" smtClean="0"/>
              <a:t>the simplest ratios of iron (Fe) and sulfur (S).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96668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7970"/>
            <a:ext cx="8229600" cy="1143000"/>
          </a:xfrm>
        </p:spPr>
        <p:txBody>
          <a:bodyPr/>
          <a:lstStyle/>
          <a:p>
            <a:r>
              <a:rPr lang="en-US" dirty="0" smtClean="0"/>
              <a:t>Transition Metals</a:t>
            </a:r>
            <a:endParaRPr lang="en-US" dirty="0"/>
          </a:p>
        </p:txBody>
      </p:sp>
      <p:pic>
        <p:nvPicPr>
          <p:cNvPr id="4" name="Picture 3" descr="Screen Shot 2015-01-09 at 11.07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742"/>
            <a:ext cx="9144000" cy="3433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159" y="4299259"/>
            <a:ext cx="84658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2</a:t>
            </a:r>
            <a:r>
              <a:rPr lang="en-US" sz="2500" dirty="0" smtClean="0"/>
              <a:t>.) Using what you know about naming ionic compounds name:</a:t>
            </a:r>
          </a:p>
          <a:p>
            <a:r>
              <a:rPr lang="en-US" sz="2500" dirty="0"/>
              <a:t>	</a:t>
            </a:r>
            <a:r>
              <a:rPr lang="en-US" sz="2500" dirty="0" smtClean="0"/>
              <a:t>a.) K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S</a:t>
            </a:r>
          </a:p>
          <a:p>
            <a:r>
              <a:rPr lang="en-US" sz="2500" dirty="0"/>
              <a:t>	</a:t>
            </a:r>
            <a:r>
              <a:rPr lang="en-US" sz="2500" dirty="0" smtClean="0"/>
              <a:t>b.) </a:t>
            </a:r>
            <a:r>
              <a:rPr lang="en-US" sz="2500" dirty="0" err="1" smtClean="0"/>
              <a:t>FeS</a:t>
            </a:r>
            <a:endParaRPr lang="en-US" sz="2500" dirty="0" smtClean="0"/>
          </a:p>
          <a:p>
            <a:r>
              <a:rPr lang="en-US" sz="2500" dirty="0" smtClean="0"/>
              <a:t>	c.) Fe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S</a:t>
            </a:r>
            <a:r>
              <a:rPr lang="en-US" sz="2500" baseline="-25000" dirty="0" smtClean="0"/>
              <a:t>3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930475"/>
            <a:ext cx="91465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accent5">
                    <a:lumMod val="75000"/>
                  </a:schemeClr>
                </a:solidFill>
              </a:rPr>
              <a:t>Notice anything in the names that could lead to some confusion??</a:t>
            </a:r>
            <a:endParaRPr lang="en-US" sz="26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2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Naming Ionic Compounds with Transition Metals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1.) When a metal can form multiple </a:t>
            </a:r>
            <a:r>
              <a:rPr lang="en-US" dirty="0" err="1" smtClean="0">
                <a:solidFill>
                  <a:srgbClr val="0000FF"/>
                </a:solidFill>
              </a:rPr>
              <a:t>cations</a:t>
            </a:r>
            <a:r>
              <a:rPr lang="en-US" dirty="0" smtClean="0">
                <a:solidFill>
                  <a:srgbClr val="0000FF"/>
                </a:solidFill>
              </a:rPr>
              <a:t>, the charge must be indicated in the name by a roman numeral.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For example: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Fe</a:t>
            </a:r>
            <a:r>
              <a:rPr lang="en-US" baseline="30000" dirty="0" smtClean="0">
                <a:solidFill>
                  <a:srgbClr val="0000FF"/>
                </a:solidFill>
              </a:rPr>
              <a:t>2+ </a:t>
            </a:r>
            <a:r>
              <a:rPr lang="en-US" dirty="0" smtClean="0">
                <a:solidFill>
                  <a:srgbClr val="0000FF"/>
                </a:solidFill>
              </a:rPr>
              <a:t>= Iron (II) ion</a:t>
            </a:r>
            <a:endParaRPr lang="en-US" baseline="30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aseline="30000" dirty="0" smtClean="0">
                <a:solidFill>
                  <a:srgbClr val="0000FF"/>
                </a:solidFill>
              </a:rPr>
              <a:t>					</a:t>
            </a:r>
            <a:r>
              <a:rPr lang="en-US" dirty="0" smtClean="0">
                <a:solidFill>
                  <a:srgbClr val="0000FF"/>
                </a:solidFill>
              </a:rPr>
              <a:t>Fe</a:t>
            </a:r>
            <a:r>
              <a:rPr lang="en-US" baseline="30000" dirty="0" smtClean="0">
                <a:solidFill>
                  <a:srgbClr val="0000FF"/>
                </a:solidFill>
              </a:rPr>
              <a:t>3+</a:t>
            </a:r>
            <a:r>
              <a:rPr lang="en-US" dirty="0" smtClean="0">
                <a:solidFill>
                  <a:srgbClr val="0000FF"/>
                </a:solidFill>
              </a:rPr>
              <a:t> = Iron (III) ion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1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Naming Ionic Compounds with Transition Metals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.) Write a list of your ions and write in the charges of the anion(s).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For example: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00FF"/>
                </a:solidFill>
              </a:rPr>
              <a:t>	PbO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53306" y="3968206"/>
            <a:ext cx="2989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0000FF"/>
                </a:solidFill>
              </a:rPr>
              <a:t>Pb</a:t>
            </a:r>
            <a:r>
              <a:rPr lang="en-US" sz="3000" baseline="30000" dirty="0" smtClean="0">
                <a:solidFill>
                  <a:srgbClr val="0000FF"/>
                </a:solidFill>
              </a:rPr>
              <a:t>?</a:t>
            </a:r>
            <a:r>
              <a:rPr lang="en-US" sz="3000" dirty="0" smtClean="0">
                <a:solidFill>
                  <a:srgbClr val="0000FF"/>
                </a:solidFill>
              </a:rPr>
              <a:t>	O</a:t>
            </a:r>
            <a:r>
              <a:rPr lang="en-US" sz="3000" baseline="30000" dirty="0" smtClean="0">
                <a:solidFill>
                  <a:srgbClr val="0000FF"/>
                </a:solidFill>
              </a:rPr>
              <a:t>2-</a:t>
            </a:r>
            <a:endParaRPr lang="en-US" sz="3000" dirty="0" smtClean="0">
              <a:solidFill>
                <a:srgbClr val="0000FF"/>
              </a:solidFill>
            </a:endParaRPr>
          </a:p>
          <a:p>
            <a:r>
              <a:rPr lang="en-US" sz="3000" dirty="0">
                <a:solidFill>
                  <a:srgbClr val="0000FF"/>
                </a:solidFill>
              </a:rPr>
              <a:t>	</a:t>
            </a:r>
            <a:r>
              <a:rPr lang="en-US" sz="3000" dirty="0" smtClean="0">
                <a:solidFill>
                  <a:srgbClr val="0000FF"/>
                </a:solidFill>
              </a:rPr>
              <a:t>	O</a:t>
            </a:r>
            <a:r>
              <a:rPr lang="en-US" sz="3000" baseline="30000" dirty="0" smtClean="0">
                <a:solidFill>
                  <a:srgbClr val="0000FF"/>
                </a:solidFill>
              </a:rPr>
              <a:t>2-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" name="Picture 5" descr="Screen Shot 2015-01-12 at 8.33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60" y="4210003"/>
            <a:ext cx="3039440" cy="2647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7250" y="3517606"/>
            <a:ext cx="1232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PbO</a:t>
            </a:r>
            <a:r>
              <a:rPr lang="en-US" sz="4000" baseline="-25000" dirty="0" smtClean="0"/>
              <a:t>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25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Naming Ionic Compounds with Transition Metals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3.) Add up the charges of the anions and determine the charge of the type II metal.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For example: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PbO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53306" y="3968206"/>
            <a:ext cx="2989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Pb</a:t>
            </a:r>
            <a:r>
              <a:rPr lang="en-US" sz="3000" baseline="30000" dirty="0" smtClean="0"/>
              <a:t>?</a:t>
            </a:r>
            <a:r>
              <a:rPr lang="en-US" sz="3000" dirty="0" smtClean="0"/>
              <a:t>	O</a:t>
            </a:r>
            <a:r>
              <a:rPr lang="en-US" sz="3000" baseline="30000" dirty="0" smtClean="0"/>
              <a:t>2-</a:t>
            </a:r>
            <a:endParaRPr lang="en-US" sz="3000" dirty="0" smtClean="0"/>
          </a:p>
          <a:p>
            <a:r>
              <a:rPr lang="en-US" sz="3000" dirty="0"/>
              <a:t>	</a:t>
            </a:r>
            <a:r>
              <a:rPr lang="en-US" sz="3000" dirty="0" smtClean="0"/>
              <a:t>	O</a:t>
            </a:r>
            <a:r>
              <a:rPr lang="en-US" sz="3000" baseline="30000" dirty="0" smtClean="0"/>
              <a:t>2-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20629" y="4644665"/>
            <a:ext cx="2989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   +____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61842" y="5040935"/>
            <a:ext cx="4974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-4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631675"/>
            <a:ext cx="5402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needs a charge of +4 to cancel</a:t>
            </a:r>
            <a:b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out the -4 charges.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 descr="Screen Shot 2015-01-12 at 8.33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60" y="4210003"/>
            <a:ext cx="3039440" cy="26479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47250" y="3517606"/>
            <a:ext cx="1232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PbO</a:t>
            </a:r>
            <a:r>
              <a:rPr lang="en-US" sz="4000" baseline="-25000" dirty="0" smtClean="0"/>
              <a:t>2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911429" y="4657655"/>
            <a:ext cx="2989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   +____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99106" y="5069415"/>
            <a:ext cx="571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</a:rPr>
              <a:t>+</a:t>
            </a:r>
            <a:r>
              <a:rPr lang="en-US" sz="3000" dirty="0" smtClean="0">
                <a:solidFill>
                  <a:srgbClr val="0000FF"/>
                </a:solidFill>
              </a:rPr>
              <a:t>4</a:t>
            </a:r>
            <a:endParaRPr lang="en-US" sz="3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7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Naming Ionic Compounds with Transition Metals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4</a:t>
            </a:r>
            <a:r>
              <a:rPr lang="en-US" dirty="0" smtClean="0">
                <a:solidFill>
                  <a:srgbClr val="0000FF"/>
                </a:solidFill>
              </a:rPr>
              <a:t>.) Name the compound by including roman numerals to denote the charge.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For example: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baseline="-25000" dirty="0" smtClean="0"/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12352" y="3282462"/>
            <a:ext cx="35757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PbO</a:t>
            </a:r>
            <a:r>
              <a:rPr lang="en-US" sz="3000" baseline="-25000" dirty="0" smtClean="0">
                <a:solidFill>
                  <a:srgbClr val="0000FF"/>
                </a:solidFill>
              </a:rPr>
              <a:t>2</a:t>
            </a:r>
            <a:r>
              <a:rPr lang="en-US" sz="3000" dirty="0" smtClean="0">
                <a:solidFill>
                  <a:srgbClr val="0000FF"/>
                </a:solidFill>
              </a:rPr>
              <a:t> = lead (IV) oxide</a:t>
            </a:r>
            <a:endParaRPr lang="en-US" sz="3000" dirty="0">
              <a:solidFill>
                <a:srgbClr val="0000FF"/>
              </a:solidFill>
            </a:endParaRPr>
          </a:p>
        </p:txBody>
      </p:sp>
      <p:pic>
        <p:nvPicPr>
          <p:cNvPr id="10" name="Picture 9" descr="Screen Shot 2015-01-12 at 8.33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13" y="3962170"/>
            <a:ext cx="3345907" cy="291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4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Example #2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What is the name of Ti</a:t>
            </a:r>
            <a:r>
              <a:rPr lang="en-US" sz="4000" baseline="-25000" dirty="0" smtClean="0">
                <a:solidFill>
                  <a:srgbClr val="0000FF"/>
                </a:solidFill>
              </a:rPr>
              <a:t>3</a:t>
            </a:r>
            <a:r>
              <a:rPr lang="en-US" sz="4000" dirty="0" smtClean="0">
                <a:solidFill>
                  <a:srgbClr val="0000FF"/>
                </a:solidFill>
              </a:rPr>
              <a:t>N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?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5631" y="2645819"/>
            <a:ext cx="5602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T</a:t>
            </a:r>
            <a:r>
              <a:rPr lang="en-US" sz="4000" dirty="0" smtClean="0">
                <a:solidFill>
                  <a:srgbClr val="0000FF"/>
                </a:solidFill>
              </a:rPr>
              <a:t>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N</a:t>
            </a:r>
            <a:r>
              <a:rPr lang="en-US" sz="4000" baseline="30000" dirty="0" smtClean="0">
                <a:solidFill>
                  <a:srgbClr val="0000FF"/>
                </a:solidFill>
              </a:rPr>
              <a:t>3-</a:t>
            </a:r>
            <a:endParaRPr lang="en-US" sz="4000" dirty="0" smtClean="0">
              <a:solidFill>
                <a:srgbClr val="0000FF"/>
              </a:solidFill>
            </a:endParaRPr>
          </a:p>
          <a:p>
            <a:r>
              <a:rPr lang="en-US" sz="4000" dirty="0" smtClean="0">
                <a:solidFill>
                  <a:srgbClr val="0000FF"/>
                </a:solidFill>
              </a:rPr>
              <a:t>Ti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N</a:t>
            </a:r>
            <a:r>
              <a:rPr lang="en-US" sz="4000" baseline="30000" dirty="0" smtClean="0">
                <a:solidFill>
                  <a:srgbClr val="0000FF"/>
                </a:solidFill>
              </a:rPr>
              <a:t>3-</a:t>
            </a:r>
            <a:endParaRPr lang="en-US" sz="4000" dirty="0" smtClean="0">
              <a:solidFill>
                <a:srgbClr val="0000FF"/>
              </a:solidFill>
            </a:endParaRPr>
          </a:p>
          <a:p>
            <a:r>
              <a:rPr lang="en-US" sz="4000" dirty="0">
                <a:solidFill>
                  <a:srgbClr val="0000FF"/>
                </a:solidFill>
              </a:rPr>
              <a:t>T</a:t>
            </a:r>
            <a:r>
              <a:rPr lang="en-US" sz="4000" dirty="0" smtClean="0">
                <a:solidFill>
                  <a:srgbClr val="0000FF"/>
                </a:solidFill>
              </a:rPr>
              <a:t>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4936" y="4367666"/>
            <a:ext cx="41167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+___________________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7192" y="4923707"/>
            <a:ext cx="4974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-6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154" y="5900615"/>
            <a:ext cx="77346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All of the titanium ions need a total charge of +6</a:t>
            </a:r>
            <a:endParaRPr lang="en-US" sz="3000" dirty="0"/>
          </a:p>
        </p:txBody>
      </p:sp>
      <p:pic>
        <p:nvPicPr>
          <p:cNvPr id="8" name="Picture 7" descr="Screen Shot 2015-01-12 at 8.4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15" y="975840"/>
            <a:ext cx="678237" cy="461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1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Example #2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What is the name of Ti</a:t>
            </a:r>
            <a:r>
              <a:rPr lang="en-US" sz="4000" baseline="-25000" dirty="0" smtClean="0">
                <a:solidFill>
                  <a:srgbClr val="0000FF"/>
                </a:solidFill>
              </a:rPr>
              <a:t>3</a:t>
            </a:r>
            <a:r>
              <a:rPr lang="en-US" sz="4000" dirty="0" smtClean="0">
                <a:solidFill>
                  <a:srgbClr val="0000FF"/>
                </a:solidFill>
              </a:rPr>
              <a:t>N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?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5631" y="2645819"/>
            <a:ext cx="5602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T</a:t>
            </a:r>
            <a:r>
              <a:rPr lang="en-US" sz="4000" dirty="0" smtClean="0">
                <a:solidFill>
                  <a:srgbClr val="0000FF"/>
                </a:solidFill>
              </a:rPr>
              <a:t>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N</a:t>
            </a:r>
            <a:r>
              <a:rPr lang="en-US" sz="4000" baseline="30000" dirty="0" smtClean="0">
                <a:solidFill>
                  <a:srgbClr val="0000FF"/>
                </a:solidFill>
              </a:rPr>
              <a:t>3-</a:t>
            </a:r>
            <a:endParaRPr lang="en-US" sz="4000" dirty="0" smtClean="0">
              <a:solidFill>
                <a:srgbClr val="0000FF"/>
              </a:solidFill>
            </a:endParaRPr>
          </a:p>
          <a:p>
            <a:r>
              <a:rPr lang="en-US" sz="4000" dirty="0">
                <a:solidFill>
                  <a:srgbClr val="0000FF"/>
                </a:solidFill>
              </a:rPr>
              <a:t>T</a:t>
            </a:r>
            <a:r>
              <a:rPr lang="en-US" sz="4000" dirty="0" smtClean="0">
                <a:solidFill>
                  <a:srgbClr val="0000FF"/>
                </a:solidFill>
              </a:rPr>
              <a:t>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N</a:t>
            </a:r>
            <a:r>
              <a:rPr lang="en-US" sz="4000" baseline="30000" dirty="0" smtClean="0">
                <a:solidFill>
                  <a:srgbClr val="0000FF"/>
                </a:solidFill>
              </a:rPr>
              <a:t>3-</a:t>
            </a:r>
            <a:endParaRPr lang="en-US" sz="4000" dirty="0" smtClean="0">
              <a:solidFill>
                <a:srgbClr val="0000FF"/>
              </a:solidFill>
            </a:endParaRPr>
          </a:p>
          <a:p>
            <a:r>
              <a:rPr lang="en-US" sz="4000" dirty="0">
                <a:solidFill>
                  <a:srgbClr val="0000FF"/>
                </a:solidFill>
              </a:rPr>
              <a:t>T</a:t>
            </a:r>
            <a:r>
              <a:rPr lang="en-US" sz="4000" dirty="0" smtClean="0">
                <a:solidFill>
                  <a:srgbClr val="0000FF"/>
                </a:solidFill>
              </a:rPr>
              <a:t>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4936" y="4367666"/>
            <a:ext cx="41167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+___________________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7192" y="4923707"/>
            <a:ext cx="4974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-6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6436" y="5849164"/>
            <a:ext cx="15007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6 ÷ 3 = 2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4406" y="4919803"/>
            <a:ext cx="571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</a:rPr>
              <a:t>+</a:t>
            </a:r>
            <a:r>
              <a:rPr lang="en-US" sz="3000" dirty="0" smtClean="0">
                <a:solidFill>
                  <a:srgbClr val="0000FF"/>
                </a:solidFill>
              </a:rPr>
              <a:t>6</a:t>
            </a:r>
            <a:endParaRPr lang="en-US" sz="3000" dirty="0">
              <a:solidFill>
                <a:srgbClr val="0000FF"/>
              </a:solidFill>
            </a:endParaRPr>
          </a:p>
        </p:txBody>
      </p:sp>
      <p:pic>
        <p:nvPicPr>
          <p:cNvPr id="9" name="Picture 8" descr="Screen Shot 2015-01-12 at 8.4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15" y="975840"/>
            <a:ext cx="678237" cy="461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4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Example #2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What is the name of Ti</a:t>
            </a:r>
            <a:r>
              <a:rPr lang="en-US" sz="4000" baseline="-25000" dirty="0" smtClean="0">
                <a:solidFill>
                  <a:srgbClr val="0000FF"/>
                </a:solidFill>
              </a:rPr>
              <a:t>3</a:t>
            </a:r>
            <a:r>
              <a:rPr lang="en-US" sz="4000" dirty="0" smtClean="0">
                <a:solidFill>
                  <a:srgbClr val="0000FF"/>
                </a:solidFill>
              </a:rPr>
              <a:t>N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?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5631" y="2645819"/>
            <a:ext cx="5602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Ni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N</a:t>
            </a:r>
            <a:r>
              <a:rPr lang="en-US" sz="4000" baseline="30000" dirty="0" smtClean="0">
                <a:solidFill>
                  <a:srgbClr val="0000FF"/>
                </a:solidFill>
              </a:rPr>
              <a:t>3-</a:t>
            </a:r>
            <a:endParaRPr lang="en-US" sz="4000" dirty="0" smtClean="0">
              <a:solidFill>
                <a:srgbClr val="0000FF"/>
              </a:solidFill>
            </a:endParaRPr>
          </a:p>
          <a:p>
            <a:r>
              <a:rPr lang="en-US" sz="4000" dirty="0" smtClean="0">
                <a:solidFill>
                  <a:srgbClr val="0000FF"/>
                </a:solidFill>
              </a:rPr>
              <a:t>Ni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N</a:t>
            </a:r>
            <a:r>
              <a:rPr lang="en-US" sz="4000" baseline="30000" dirty="0" smtClean="0">
                <a:solidFill>
                  <a:srgbClr val="0000FF"/>
                </a:solidFill>
              </a:rPr>
              <a:t>3-</a:t>
            </a:r>
            <a:endParaRPr lang="en-US" sz="4000" dirty="0" smtClean="0">
              <a:solidFill>
                <a:srgbClr val="0000FF"/>
              </a:solidFill>
            </a:endParaRPr>
          </a:p>
          <a:p>
            <a:r>
              <a:rPr lang="en-US" sz="4000" dirty="0" smtClean="0">
                <a:solidFill>
                  <a:srgbClr val="0000FF"/>
                </a:solidFill>
              </a:rPr>
              <a:t>Ni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4936" y="4367666"/>
            <a:ext cx="41167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+___________________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7192" y="4923707"/>
            <a:ext cx="4974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-6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6436" y="5849164"/>
            <a:ext cx="15007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6 ÷ 3 = 2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4406" y="4919803"/>
            <a:ext cx="571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</a:rPr>
              <a:t>+</a:t>
            </a:r>
            <a:r>
              <a:rPr lang="en-US" sz="3000" dirty="0" smtClean="0">
                <a:solidFill>
                  <a:srgbClr val="0000FF"/>
                </a:solidFill>
              </a:rPr>
              <a:t>6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3543" y="5618331"/>
            <a:ext cx="45229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D0D0D"/>
                </a:solidFill>
              </a:rPr>
              <a:t>Each individual titanium ion</a:t>
            </a:r>
            <a:br>
              <a:rPr lang="en-US" sz="3000" dirty="0" smtClean="0">
                <a:solidFill>
                  <a:srgbClr val="0D0D0D"/>
                </a:solidFill>
              </a:rPr>
            </a:br>
            <a:r>
              <a:rPr lang="en-US" sz="3000" dirty="0" smtClean="0">
                <a:solidFill>
                  <a:srgbClr val="0D0D0D"/>
                </a:solidFill>
              </a:rPr>
              <a:t>has a +2 charge</a:t>
            </a:r>
            <a:endParaRPr lang="en-US" sz="3000" dirty="0">
              <a:solidFill>
                <a:srgbClr val="0D0D0D"/>
              </a:solidFill>
            </a:endParaRPr>
          </a:p>
        </p:txBody>
      </p:sp>
      <p:pic>
        <p:nvPicPr>
          <p:cNvPr id="11" name="Picture 10" descr="Screen Shot 2015-01-12 at 8.4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15" y="975840"/>
            <a:ext cx="678237" cy="461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8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Example #2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What is the name of Ti</a:t>
            </a:r>
            <a:r>
              <a:rPr lang="en-US" sz="4000" baseline="-25000" dirty="0" smtClean="0">
                <a:solidFill>
                  <a:srgbClr val="0000FF"/>
                </a:solidFill>
              </a:rPr>
              <a:t>3</a:t>
            </a:r>
            <a:r>
              <a:rPr lang="en-US" sz="4000" dirty="0" smtClean="0">
                <a:solidFill>
                  <a:srgbClr val="0000FF"/>
                </a:solidFill>
              </a:rPr>
              <a:t>N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?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5631" y="2645819"/>
            <a:ext cx="5602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Ni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N</a:t>
            </a:r>
            <a:r>
              <a:rPr lang="en-US" sz="4000" baseline="30000" dirty="0" smtClean="0">
                <a:solidFill>
                  <a:srgbClr val="0000FF"/>
                </a:solidFill>
              </a:rPr>
              <a:t>3-</a:t>
            </a:r>
            <a:endParaRPr lang="en-US" sz="4000" dirty="0" smtClean="0">
              <a:solidFill>
                <a:srgbClr val="0000FF"/>
              </a:solidFill>
            </a:endParaRPr>
          </a:p>
          <a:p>
            <a:r>
              <a:rPr lang="en-US" sz="4000" dirty="0" smtClean="0">
                <a:solidFill>
                  <a:srgbClr val="0000FF"/>
                </a:solidFill>
              </a:rPr>
              <a:t>Ni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N</a:t>
            </a:r>
            <a:r>
              <a:rPr lang="en-US" sz="4000" baseline="30000" dirty="0" smtClean="0">
                <a:solidFill>
                  <a:srgbClr val="0000FF"/>
                </a:solidFill>
              </a:rPr>
              <a:t>3-</a:t>
            </a:r>
            <a:endParaRPr lang="en-US" sz="4000" dirty="0" smtClean="0">
              <a:solidFill>
                <a:srgbClr val="0000FF"/>
              </a:solidFill>
            </a:endParaRPr>
          </a:p>
          <a:p>
            <a:r>
              <a:rPr lang="en-US" sz="4000" dirty="0" smtClean="0">
                <a:solidFill>
                  <a:srgbClr val="0000FF"/>
                </a:solidFill>
              </a:rPr>
              <a:t>Ni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4936" y="4367666"/>
            <a:ext cx="41167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+___________________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7192" y="4923707"/>
            <a:ext cx="4974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-6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6436" y="5849164"/>
            <a:ext cx="15007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6 ÷ 3 = 2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4406" y="4919803"/>
            <a:ext cx="571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</a:rPr>
              <a:t>+</a:t>
            </a:r>
            <a:r>
              <a:rPr lang="en-US" sz="3000" dirty="0" smtClean="0">
                <a:solidFill>
                  <a:srgbClr val="0000FF"/>
                </a:solidFill>
              </a:rPr>
              <a:t>6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3543" y="5844787"/>
            <a:ext cx="42980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</a:rPr>
              <a:t>T</a:t>
            </a:r>
            <a:r>
              <a:rPr lang="en-US" sz="3000" dirty="0" smtClean="0">
                <a:solidFill>
                  <a:srgbClr val="0000FF"/>
                </a:solidFill>
              </a:rPr>
              <a:t>i</a:t>
            </a:r>
            <a:r>
              <a:rPr lang="en-US" sz="3000" baseline="-25000" dirty="0" smtClean="0">
                <a:solidFill>
                  <a:srgbClr val="0000FF"/>
                </a:solidFill>
              </a:rPr>
              <a:t>3</a:t>
            </a:r>
            <a:r>
              <a:rPr lang="en-US" sz="3000" dirty="0" smtClean="0">
                <a:solidFill>
                  <a:srgbClr val="0000FF"/>
                </a:solidFill>
              </a:rPr>
              <a:t>N</a:t>
            </a:r>
            <a:r>
              <a:rPr lang="en-US" sz="3000" baseline="-25000" dirty="0" smtClean="0">
                <a:solidFill>
                  <a:srgbClr val="0000FF"/>
                </a:solidFill>
              </a:rPr>
              <a:t>2</a:t>
            </a:r>
            <a:r>
              <a:rPr lang="en-US" sz="3000" dirty="0" smtClean="0">
                <a:solidFill>
                  <a:srgbClr val="0000FF"/>
                </a:solidFill>
              </a:rPr>
              <a:t> = titanium (II) nitride</a:t>
            </a:r>
            <a:endParaRPr lang="en-US" sz="3000" dirty="0">
              <a:solidFill>
                <a:srgbClr val="0000FF"/>
              </a:solidFill>
            </a:endParaRPr>
          </a:p>
        </p:txBody>
      </p:sp>
      <p:pic>
        <p:nvPicPr>
          <p:cNvPr id="10" name="Picture 9" descr="Screen Shot 2015-01-12 at 8.4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15" y="975840"/>
            <a:ext cx="678237" cy="461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0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6600" b="1">
                <a:latin typeface="Calibri" charset="0"/>
                <a:ea typeface="MS PGothic" charset="0"/>
              </a:rPr>
              <a:t>Announcements</a:t>
            </a:r>
          </a:p>
        </p:txBody>
      </p:sp>
      <p:sp>
        <p:nvSpPr>
          <p:cNvPr id="20482" name="Content Placeholder 5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pPr defTabSz="457200">
              <a:defRPr/>
            </a:pPr>
            <a:r>
              <a:rPr lang="en-US" sz="3000" dirty="0">
                <a:latin typeface="Calibri" charset="0"/>
                <a:ea typeface="MS PGothic" charset="0"/>
              </a:rPr>
              <a:t>Tutoring this week</a:t>
            </a:r>
            <a:r>
              <a:rPr lang="en-US" sz="3000" dirty="0" smtClean="0">
                <a:latin typeface="Calibri" charset="0"/>
                <a:ea typeface="MS PGothic" charset="0"/>
              </a:rPr>
              <a:t>: TODAY is last day</a:t>
            </a:r>
            <a:endParaRPr lang="en-US" sz="3000" dirty="0">
              <a:latin typeface="Calibri" charset="0"/>
              <a:ea typeface="MS PGothic" charset="0"/>
            </a:endParaRPr>
          </a:p>
          <a:p>
            <a:pPr defTabSz="457200">
              <a:defRPr/>
            </a:pPr>
            <a:r>
              <a:rPr lang="en-US" sz="3000" dirty="0">
                <a:latin typeface="Calibri" charset="0"/>
                <a:ea typeface="MS PGothic" charset="0"/>
              </a:rPr>
              <a:t>Missed Unit 4 </a:t>
            </a:r>
            <a:r>
              <a:rPr lang="en-US" sz="3000" dirty="0" smtClean="0">
                <a:latin typeface="Calibri" charset="0"/>
                <a:ea typeface="MS PGothic" charset="0"/>
              </a:rPr>
              <a:t>Exam? </a:t>
            </a:r>
            <a:r>
              <a:rPr lang="en-US" sz="3000" dirty="0" smtClean="0">
                <a:solidFill>
                  <a:srgbClr val="FF0000"/>
                </a:solidFill>
                <a:latin typeface="Calibri" charset="0"/>
                <a:ea typeface="MS PGothic" charset="0"/>
              </a:rPr>
              <a:t>Must make up TODAY. NO MORE EXTENDED TIME WILL BE GIVEN</a:t>
            </a:r>
          </a:p>
        </p:txBody>
      </p:sp>
    </p:spTree>
    <p:extLst>
      <p:ext uri="{BB962C8B-B14F-4D97-AF65-F5344CB8AC3E}">
        <p14:creationId xmlns:p14="http://schemas.microsoft.com/office/powerpoint/2010/main" val="164262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Whiteboard Practice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the charge on the </a:t>
            </a:r>
            <a:r>
              <a:rPr lang="en-US" sz="4000" dirty="0" err="1" smtClean="0"/>
              <a:t>cation</a:t>
            </a:r>
            <a:r>
              <a:rPr lang="en-US" sz="4000" dirty="0" smtClean="0"/>
              <a:t> of copper (I) sulfide.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35631" y="3622742"/>
            <a:ext cx="560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FF"/>
                </a:solidFill>
              </a:rPr>
              <a:t>+1</a:t>
            </a:r>
            <a:endParaRPr lang="en-US" sz="4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2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Whiteboard Practice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the charge on the </a:t>
            </a:r>
            <a:r>
              <a:rPr lang="en-US" sz="4000" dirty="0" err="1" smtClean="0"/>
              <a:t>cation</a:t>
            </a:r>
            <a:r>
              <a:rPr lang="en-US" sz="4000" dirty="0" smtClean="0"/>
              <a:t> of copper (II) oxide.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35631" y="3622742"/>
            <a:ext cx="560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FF"/>
                </a:solidFill>
              </a:rPr>
              <a:t>+2</a:t>
            </a:r>
            <a:endParaRPr lang="en-US" sz="4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7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Whiteboard Practice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Write the compound name of </a:t>
            </a:r>
            <a:r>
              <a:rPr lang="en-US" sz="4000" dirty="0" err="1" smtClean="0"/>
              <a:t>CuO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35631" y="3622742"/>
            <a:ext cx="560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FF"/>
                </a:solidFill>
              </a:rPr>
              <a:t>Copper (II) Oxide</a:t>
            </a:r>
            <a:endParaRPr lang="en-US" sz="4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6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Whiteboard Practice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Write the compound name of PbCl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756839" y="3622742"/>
            <a:ext cx="560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FF"/>
                </a:solidFill>
              </a:rPr>
              <a:t>Lead (II) Chloride</a:t>
            </a:r>
            <a:endParaRPr lang="en-US" sz="4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Whiteboard Practice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Write the compound name of PbS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35631" y="3622742"/>
            <a:ext cx="560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FF"/>
                </a:solidFill>
              </a:rPr>
              <a:t>Lead (IV) Sulfide</a:t>
            </a:r>
            <a:endParaRPr lang="en-US" sz="4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3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Writing Chemical Formulae for ionic compounds with type II metals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1.) Write the </a:t>
            </a:r>
            <a:r>
              <a:rPr lang="en-US" dirty="0" err="1" smtClean="0">
                <a:solidFill>
                  <a:srgbClr val="0000FF"/>
                </a:solidFill>
              </a:rPr>
              <a:t>cation</a:t>
            </a:r>
            <a:r>
              <a:rPr lang="en-US" dirty="0" smtClean="0">
                <a:solidFill>
                  <a:srgbClr val="0000FF"/>
                </a:solidFill>
              </a:rPr>
              <a:t> and anion with their charges.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For example:		Iron (III) chloride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			Fe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baseline="30000" dirty="0" smtClean="0">
                <a:solidFill>
                  <a:srgbClr val="0000FF"/>
                </a:solidFill>
              </a:rPr>
              <a:t>+				</a:t>
            </a:r>
            <a:r>
              <a:rPr lang="en-US" dirty="0" smtClean="0">
                <a:solidFill>
                  <a:srgbClr val="0000FF"/>
                </a:solidFill>
              </a:rPr>
              <a:t>Cl</a:t>
            </a:r>
            <a:r>
              <a:rPr lang="en-US" baseline="30000" dirty="0" smtClean="0">
                <a:solidFill>
                  <a:srgbClr val="0000FF"/>
                </a:solidFill>
              </a:rPr>
              <a:t>1-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2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Writing Chemical Formulae for ionic compounds with type II metals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.) Add </a:t>
            </a:r>
            <a:r>
              <a:rPr lang="en-US" dirty="0" err="1" smtClean="0">
                <a:solidFill>
                  <a:srgbClr val="0000FF"/>
                </a:solidFill>
              </a:rPr>
              <a:t>cations</a:t>
            </a:r>
            <a:r>
              <a:rPr lang="en-US" dirty="0" smtClean="0">
                <a:solidFill>
                  <a:srgbClr val="0000FF"/>
                </a:solidFill>
              </a:rPr>
              <a:t> and anions until the charges equal zero.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For example:		Iron (III) chloride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			Fe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baseline="30000" dirty="0" smtClean="0">
                <a:solidFill>
                  <a:srgbClr val="0000FF"/>
                </a:solidFill>
              </a:rPr>
              <a:t>+				</a:t>
            </a:r>
            <a:r>
              <a:rPr lang="en-US" dirty="0" smtClean="0">
                <a:solidFill>
                  <a:srgbClr val="0000FF"/>
                </a:solidFill>
              </a:rPr>
              <a:t>Cl</a:t>
            </a:r>
            <a:r>
              <a:rPr lang="en-US" baseline="30000" dirty="0" smtClean="0">
                <a:solidFill>
                  <a:srgbClr val="0000FF"/>
                </a:solidFill>
              </a:rPr>
              <a:t>1-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									</a:t>
            </a:r>
            <a:r>
              <a:rPr lang="en-US" dirty="0">
                <a:solidFill>
                  <a:srgbClr val="0000FF"/>
                </a:solidFill>
              </a:rPr>
              <a:t>Cl</a:t>
            </a:r>
            <a:r>
              <a:rPr lang="en-US" baseline="30000" dirty="0">
                <a:solidFill>
                  <a:srgbClr val="0000FF"/>
                </a:solidFill>
              </a:rPr>
              <a:t>1</a:t>
            </a:r>
            <a:r>
              <a:rPr lang="en-US" baseline="30000" dirty="0" smtClean="0">
                <a:solidFill>
                  <a:srgbClr val="0000FF"/>
                </a:solidFill>
              </a:rPr>
              <a:t>-</a:t>
            </a:r>
          </a:p>
          <a:p>
            <a:pPr marL="0" indent="0">
              <a:buNone/>
            </a:pPr>
            <a:r>
              <a:rPr lang="en-US" baseline="30000" dirty="0">
                <a:solidFill>
                  <a:srgbClr val="0000FF"/>
                </a:solidFill>
              </a:rPr>
              <a:t>	</a:t>
            </a:r>
            <a:r>
              <a:rPr lang="en-US" baseline="30000" dirty="0" smtClean="0">
                <a:solidFill>
                  <a:srgbClr val="0000FF"/>
                </a:solidFill>
              </a:rPr>
              <a:t>																	</a:t>
            </a:r>
            <a:r>
              <a:rPr lang="en-US" dirty="0">
                <a:solidFill>
                  <a:srgbClr val="0000FF"/>
                </a:solidFill>
              </a:rPr>
              <a:t>Cl</a:t>
            </a:r>
            <a:r>
              <a:rPr lang="en-US" baseline="30000" dirty="0">
                <a:solidFill>
                  <a:srgbClr val="0000FF"/>
                </a:solidFill>
              </a:rPr>
              <a:t>1-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1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Writing Chemical Formulae for ionic compounds with type II metals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3.) Total the number of </a:t>
            </a:r>
            <a:r>
              <a:rPr lang="en-US" dirty="0" err="1" smtClean="0">
                <a:solidFill>
                  <a:srgbClr val="0000FF"/>
                </a:solidFill>
              </a:rPr>
              <a:t>cations</a:t>
            </a:r>
            <a:r>
              <a:rPr lang="en-US" dirty="0" smtClean="0">
                <a:solidFill>
                  <a:srgbClr val="0000FF"/>
                </a:solidFill>
              </a:rPr>
              <a:t> and anions to determine the subscripts in the formula.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For example:		Iron (III) chloride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			Fe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baseline="30000" dirty="0" smtClean="0">
                <a:solidFill>
                  <a:srgbClr val="0000FF"/>
                </a:solidFill>
              </a:rPr>
              <a:t>+				</a:t>
            </a:r>
            <a:r>
              <a:rPr lang="en-US" dirty="0" smtClean="0">
                <a:solidFill>
                  <a:srgbClr val="0000FF"/>
                </a:solidFill>
              </a:rPr>
              <a:t>Cl</a:t>
            </a:r>
            <a:r>
              <a:rPr lang="en-US" baseline="30000" dirty="0" smtClean="0">
                <a:solidFill>
                  <a:srgbClr val="0000FF"/>
                </a:solidFill>
              </a:rPr>
              <a:t>1-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									</a:t>
            </a:r>
            <a:r>
              <a:rPr lang="en-US" dirty="0">
                <a:solidFill>
                  <a:srgbClr val="0000FF"/>
                </a:solidFill>
              </a:rPr>
              <a:t>Cl</a:t>
            </a:r>
            <a:r>
              <a:rPr lang="en-US" baseline="30000" dirty="0">
                <a:solidFill>
                  <a:srgbClr val="0000FF"/>
                </a:solidFill>
              </a:rPr>
              <a:t>1</a:t>
            </a:r>
            <a:r>
              <a:rPr lang="en-US" baseline="30000" dirty="0" smtClean="0">
                <a:solidFill>
                  <a:srgbClr val="0000FF"/>
                </a:solidFill>
              </a:rPr>
              <a:t>-</a:t>
            </a:r>
          </a:p>
          <a:p>
            <a:pPr marL="0" indent="0">
              <a:buNone/>
            </a:pPr>
            <a:r>
              <a:rPr lang="en-US" baseline="30000" dirty="0">
                <a:solidFill>
                  <a:srgbClr val="0000FF"/>
                </a:solidFill>
              </a:rPr>
              <a:t>	</a:t>
            </a:r>
            <a:r>
              <a:rPr lang="en-US" baseline="30000" dirty="0" smtClean="0">
                <a:solidFill>
                  <a:srgbClr val="0000FF"/>
                </a:solidFill>
              </a:rPr>
              <a:t>																	</a:t>
            </a:r>
            <a:r>
              <a:rPr lang="en-US" dirty="0">
                <a:solidFill>
                  <a:srgbClr val="0000FF"/>
                </a:solidFill>
              </a:rPr>
              <a:t>Cl</a:t>
            </a:r>
            <a:r>
              <a:rPr lang="en-US" baseline="30000" dirty="0">
                <a:solidFill>
                  <a:srgbClr val="0000FF"/>
                </a:solidFill>
              </a:rPr>
              <a:t>1-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Iron (III) chloride = FeCl</a:t>
            </a:r>
            <a:r>
              <a:rPr lang="en-US" baseline="-25000" dirty="0" smtClean="0"/>
              <a:t>3</a:t>
            </a:r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Whiteboard Practice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Write the chemical formula of </a:t>
            </a:r>
            <a:br>
              <a:rPr lang="en-US" sz="4000" dirty="0" smtClean="0"/>
            </a:br>
            <a:r>
              <a:rPr lang="en-US" sz="4000" dirty="0" smtClean="0"/>
              <a:t>iron (II) chloride.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35631" y="3622742"/>
            <a:ext cx="560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FF"/>
                </a:solidFill>
              </a:rPr>
              <a:t>FeCl</a:t>
            </a:r>
            <a:r>
              <a:rPr lang="en-US" sz="4000" baseline="-25000" dirty="0" smtClean="0">
                <a:solidFill>
                  <a:srgbClr val="FF00FF"/>
                </a:solidFill>
              </a:rPr>
              <a:t>2</a:t>
            </a:r>
            <a:endParaRPr lang="en-US" sz="4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Whiteboard Practice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Write the chemical formula of </a:t>
            </a:r>
            <a:br>
              <a:rPr lang="en-US" sz="4000" dirty="0" smtClean="0"/>
            </a:br>
            <a:r>
              <a:rPr lang="en-US" sz="4000" dirty="0" smtClean="0"/>
              <a:t>chromium (III) oxide.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35631" y="3622742"/>
            <a:ext cx="560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FF"/>
                </a:solidFill>
              </a:rPr>
              <a:t>Cr</a:t>
            </a:r>
            <a:r>
              <a:rPr lang="en-US" sz="4000" baseline="-25000" dirty="0" smtClean="0">
                <a:solidFill>
                  <a:srgbClr val="FF00FF"/>
                </a:solidFill>
              </a:rPr>
              <a:t>2</a:t>
            </a:r>
            <a:r>
              <a:rPr lang="en-US" sz="4000" dirty="0">
                <a:solidFill>
                  <a:srgbClr val="FF00FF"/>
                </a:solidFill>
              </a:rPr>
              <a:t>O</a:t>
            </a:r>
            <a:r>
              <a:rPr lang="en-US" sz="4000" baseline="-25000" dirty="0" smtClean="0">
                <a:solidFill>
                  <a:srgbClr val="FF00FF"/>
                </a:solidFill>
              </a:rPr>
              <a:t>3</a:t>
            </a:r>
            <a:endParaRPr lang="en-US" sz="4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6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Semester 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Calibri" charset="0"/>
              <a:buNone/>
            </a:pPr>
            <a:endParaRPr lang="en-US" dirty="0">
              <a:latin typeface="Calibri" charset="0"/>
              <a:ea typeface="MS PGothic" charset="0"/>
            </a:endParaRPr>
          </a:p>
          <a:p>
            <a:pPr marL="0" indent="0" algn="ctr">
              <a:buFont typeface="Calibri" charset="0"/>
              <a:buNone/>
            </a:pPr>
            <a:endParaRPr lang="en-US" dirty="0">
              <a:latin typeface="Calibri" charset="0"/>
              <a:ea typeface="MS PGothic" charset="0"/>
            </a:endParaRPr>
          </a:p>
          <a:p>
            <a:pPr marL="0" indent="0" algn="ctr">
              <a:buFont typeface="Calibri" charset="0"/>
              <a:buNone/>
            </a:pPr>
            <a:r>
              <a:rPr lang="en-US" sz="8000" dirty="0" smtClean="0">
                <a:latin typeface="Calibri" charset="0"/>
                <a:ea typeface="MS PGothic" charset="0"/>
              </a:rPr>
              <a:t>8 </a:t>
            </a:r>
            <a:r>
              <a:rPr lang="en-US" sz="8000" dirty="0">
                <a:latin typeface="Calibri" charset="0"/>
                <a:ea typeface="MS PGothic" charset="0"/>
              </a:rPr>
              <a:t>days left!!!</a:t>
            </a:r>
          </a:p>
        </p:txBody>
      </p:sp>
    </p:spTree>
    <p:extLst>
      <p:ext uri="{BB962C8B-B14F-4D97-AF65-F5344CB8AC3E}">
        <p14:creationId xmlns:p14="http://schemas.microsoft.com/office/powerpoint/2010/main" val="16983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Whiteboard Practice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Write the chemical formula of </a:t>
            </a:r>
            <a:br>
              <a:rPr lang="en-US" sz="4000" dirty="0" smtClean="0"/>
            </a:br>
            <a:r>
              <a:rPr lang="en-US" sz="4000" dirty="0" smtClean="0"/>
              <a:t>tin (II) oxide.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35631" y="3622742"/>
            <a:ext cx="560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FF"/>
                </a:solidFill>
              </a:rPr>
              <a:t>SnO</a:t>
            </a:r>
            <a:endParaRPr lang="en-US" sz="4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Whiteboard Practice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Write the chemical formula of </a:t>
            </a:r>
            <a:br>
              <a:rPr lang="en-US" sz="4000" dirty="0" smtClean="0"/>
            </a:br>
            <a:r>
              <a:rPr lang="en-US" sz="4000" dirty="0" smtClean="0"/>
              <a:t>tin (IV) oxide.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35631" y="3622742"/>
            <a:ext cx="560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FF"/>
                </a:solidFill>
              </a:rPr>
              <a:t>SnO</a:t>
            </a:r>
            <a:r>
              <a:rPr lang="en-US" sz="4000" baseline="-25000" dirty="0" smtClean="0">
                <a:solidFill>
                  <a:srgbClr val="FF00FF"/>
                </a:solidFill>
              </a:rPr>
              <a:t>2</a:t>
            </a:r>
            <a:endParaRPr lang="en-US" sz="4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7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Whiteboard Practice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information is told by the roman numeral in the name of an ionic compound?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35631" y="3622742"/>
            <a:ext cx="5602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FF"/>
                </a:solidFill>
              </a:rPr>
              <a:t>The charge on an atom that has the potential</a:t>
            </a:r>
            <a:br>
              <a:rPr lang="en-US" sz="4000" dirty="0" smtClean="0">
                <a:solidFill>
                  <a:srgbClr val="FF00FF"/>
                </a:solidFill>
              </a:rPr>
            </a:br>
            <a:r>
              <a:rPr lang="en-US" sz="4000" dirty="0" smtClean="0">
                <a:solidFill>
                  <a:srgbClr val="FF00FF"/>
                </a:solidFill>
              </a:rPr>
              <a:t>to form multiple ions.</a:t>
            </a:r>
            <a:endParaRPr lang="en-US" sz="4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Exam Schedule</a:t>
            </a:r>
          </a:p>
        </p:txBody>
      </p:sp>
      <p:pic>
        <p:nvPicPr>
          <p:cNvPr id="62466" name="Content Placeholder 3" descr="Screen Shot 2015-01-11 at 6.29.4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1" b="6371"/>
          <a:stretch>
            <a:fillRect/>
          </a:stretch>
        </p:blipFill>
        <p:spPr>
          <a:xfrm>
            <a:off x="457200" y="1247922"/>
            <a:ext cx="8229600" cy="5325953"/>
          </a:xfrm>
        </p:spPr>
      </p:pic>
    </p:spTree>
    <p:extLst>
      <p:ext uri="{BB962C8B-B14F-4D97-AF65-F5344CB8AC3E}">
        <p14:creationId xmlns:p14="http://schemas.microsoft.com/office/powerpoint/2010/main" val="328605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>
          <a:xfrm>
            <a:off x="457200" y="26988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Agenda</a:t>
            </a:r>
          </a:p>
        </p:txBody>
      </p:sp>
      <p:sp>
        <p:nvSpPr>
          <p:cNvPr id="20482" name="Content Placeholder 5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257800"/>
          </a:xfrm>
        </p:spPr>
        <p:txBody>
          <a:bodyPr/>
          <a:lstStyle/>
          <a:p>
            <a:pPr eaLnBrk="1" hangingPunct="1"/>
            <a:r>
              <a:rPr lang="en-US" sz="4500" dirty="0">
                <a:latin typeface="Calibri" charset="0"/>
                <a:ea typeface="MS PGothic" charset="0"/>
              </a:rPr>
              <a:t>Catalyst/Announcements</a:t>
            </a:r>
          </a:p>
          <a:p>
            <a:pPr eaLnBrk="1" hangingPunct="1"/>
            <a:r>
              <a:rPr lang="en-US" sz="4500" dirty="0" smtClean="0">
                <a:latin typeface="Calibri" charset="0"/>
                <a:ea typeface="MS PGothic" charset="0"/>
              </a:rPr>
              <a:t>Exit Ticket Review</a:t>
            </a:r>
          </a:p>
          <a:p>
            <a:pPr eaLnBrk="1" hangingPunct="1"/>
            <a:r>
              <a:rPr lang="en-US" sz="4500" dirty="0" smtClean="0">
                <a:latin typeface="Calibri" charset="0"/>
                <a:ea typeface="MS PGothic" charset="0"/>
              </a:rPr>
              <a:t>Homework </a:t>
            </a:r>
            <a:r>
              <a:rPr lang="en-US" sz="4500" dirty="0">
                <a:latin typeface="Calibri" charset="0"/>
                <a:ea typeface="MS PGothic" charset="0"/>
              </a:rPr>
              <a:t>Check</a:t>
            </a:r>
          </a:p>
          <a:p>
            <a:pPr eaLnBrk="1" hangingPunct="1"/>
            <a:r>
              <a:rPr lang="en-US" sz="4500" dirty="0">
                <a:latin typeface="Calibri" charset="0"/>
                <a:ea typeface="MS PGothic" charset="0"/>
              </a:rPr>
              <a:t>Notes: </a:t>
            </a:r>
            <a:r>
              <a:rPr lang="en-US" sz="4500" dirty="0" smtClean="0">
                <a:latin typeface="Calibri" charset="0"/>
                <a:ea typeface="MS PGothic" charset="0"/>
              </a:rPr>
              <a:t>Drawing Ionic Compounds w/Transition Metals</a:t>
            </a:r>
            <a:endParaRPr lang="en-US" sz="4500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0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name and formula for Magnesium + Phosphorous and then draw the Lewis Dot Structure for the compound.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0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Agenda Problems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Font typeface="Calibri" charset="0"/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11a) KS</a:t>
            </a:r>
          </a:p>
          <a:p>
            <a:pPr marL="0" indent="0">
              <a:buFont typeface="Calibri" charset="0"/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11b) Na</a:t>
            </a:r>
            <a:r>
              <a:rPr lang="en-US" sz="2200" baseline="-250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2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O</a:t>
            </a:r>
          </a:p>
          <a:p>
            <a:pPr marL="0" indent="0">
              <a:buFont typeface="Calibri" charset="0"/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11c) </a:t>
            </a:r>
            <a:r>
              <a:rPr lang="en-US" sz="2200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CaO</a:t>
            </a:r>
            <a:endParaRPr lang="en-US" sz="2200" dirty="0" smtClean="0">
              <a:solidFill>
                <a:srgbClr val="0000FF"/>
              </a:solidFill>
              <a:latin typeface="Calibri" charset="0"/>
              <a:ea typeface="MS PGothic" charset="0"/>
            </a:endParaRPr>
          </a:p>
          <a:p>
            <a:pPr marL="0" indent="0">
              <a:buFont typeface="Calibri" charset="0"/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11d) Al</a:t>
            </a:r>
            <a:r>
              <a:rPr lang="en-US" sz="2200" baseline="-250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2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O</a:t>
            </a:r>
            <a:r>
              <a:rPr lang="en-US" sz="2200" baseline="-250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3</a:t>
            </a:r>
          </a:p>
          <a:p>
            <a:pPr marL="0" indent="0">
              <a:buFont typeface="Calibri" charset="0"/>
              <a:buNone/>
            </a:pPr>
            <a:endParaRPr lang="en-US" sz="2200" dirty="0">
              <a:solidFill>
                <a:srgbClr val="0000FF"/>
              </a:solidFill>
              <a:latin typeface="Calibri" charset="0"/>
              <a:ea typeface="MS PGothic" charset="0"/>
            </a:endParaRPr>
          </a:p>
          <a:p>
            <a:pPr marL="0" indent="0">
              <a:buFont typeface="Calibri" charset="0"/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12) a. Li</a:t>
            </a:r>
            <a:r>
              <a:rPr lang="en-US" sz="2200" baseline="-250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2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S</a:t>
            </a:r>
          </a:p>
          <a:p>
            <a:pPr marL="0" indent="0">
              <a:buFont typeface="Calibri" charset="0"/>
              <a:buNone/>
            </a:pPr>
            <a:r>
              <a:rPr lang="en-US" sz="2200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     c. Al</a:t>
            </a:r>
            <a:r>
              <a:rPr lang="en-US" sz="2200" baseline="-250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2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O</a:t>
            </a:r>
            <a:r>
              <a:rPr lang="en-US" sz="2200" baseline="-250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3</a:t>
            </a:r>
          </a:p>
          <a:p>
            <a:pPr marL="0" indent="0">
              <a:buFont typeface="Calibri" charset="0"/>
              <a:buNone/>
            </a:pPr>
            <a:r>
              <a:rPr lang="en-US" sz="2200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     e. KI</a:t>
            </a:r>
          </a:p>
          <a:p>
            <a:pPr marL="0" indent="0">
              <a:buFont typeface="Calibri" charset="0"/>
              <a:buNone/>
            </a:pPr>
            <a:endParaRPr lang="en-US" sz="2200" dirty="0">
              <a:solidFill>
                <a:srgbClr val="0000FF"/>
              </a:solidFill>
              <a:latin typeface="Calibri" charset="0"/>
              <a:ea typeface="MS PGothic" charset="0"/>
            </a:endParaRPr>
          </a:p>
          <a:p>
            <a:pPr marL="0" indent="0">
              <a:buFont typeface="Calibri" charset="0"/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13) a. CaF</a:t>
            </a:r>
            <a:r>
              <a:rPr lang="en-US" sz="2200" baseline="-250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2    </a:t>
            </a:r>
          </a:p>
          <a:p>
            <a:pPr marL="0" indent="0">
              <a:buFont typeface="Calibri" charset="0"/>
              <a:buNone/>
            </a:pPr>
            <a:r>
              <a:rPr lang="en-US" sz="2200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     b. AlBr</a:t>
            </a:r>
            <a:r>
              <a:rPr lang="en-US" sz="2200" baseline="-250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3</a:t>
            </a:r>
          </a:p>
          <a:p>
            <a:pPr marL="0" indent="0">
              <a:buFont typeface="Calibri" charset="0"/>
              <a:buNone/>
            </a:pPr>
            <a:r>
              <a:rPr lang="en-US" sz="2200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     c. Li</a:t>
            </a:r>
            <a:r>
              <a:rPr lang="en-US" sz="2200" baseline="-250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2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O</a:t>
            </a:r>
          </a:p>
          <a:p>
            <a:pPr marL="0" indent="0">
              <a:buFont typeface="Calibri" charset="0"/>
              <a:buNone/>
            </a:pPr>
            <a:r>
              <a:rPr lang="en-US" sz="2200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     d. Al</a:t>
            </a:r>
            <a:r>
              <a:rPr lang="en-US" sz="2200" baseline="-250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2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S</a:t>
            </a:r>
            <a:r>
              <a:rPr lang="en-US" sz="2200" baseline="-250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3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455302" y="1600200"/>
            <a:ext cx="523149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14)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24579" name="Picture 2" descr="istockphoto_1199095_composition_not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/>
          <a:stretch>
            <a:fillRect/>
          </a:stretch>
        </p:blipFill>
        <p:spPr bwMode="auto">
          <a:xfrm>
            <a:off x="0" y="0"/>
            <a:ext cx="939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itle 1"/>
          <p:cNvSpPr txBox="1">
            <a:spLocks/>
          </p:cNvSpPr>
          <p:nvPr/>
        </p:nvSpPr>
        <p:spPr bwMode="auto">
          <a:xfrm>
            <a:off x="4267200" y="685800"/>
            <a:ext cx="441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4000" b="1" u="sng" dirty="0" smtClean="0">
                <a:solidFill>
                  <a:srgbClr val="0000FF"/>
                </a:solidFill>
              </a:rPr>
              <a:t>Ionic Compounds with Transition Metals</a:t>
            </a:r>
            <a:endParaRPr lang="en-US" sz="4000" b="1" u="sng" dirty="0">
              <a:solidFill>
                <a:srgbClr val="0000FF"/>
              </a:solidFill>
            </a:endParaRPr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7581900" y="5600700"/>
            <a:ext cx="1295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3800" b="1" dirty="0" smtClean="0">
                <a:solidFill>
                  <a:srgbClr val="0000FF"/>
                </a:solidFill>
              </a:rPr>
              <a:t>101</a:t>
            </a:r>
            <a:endParaRPr lang="en-US" sz="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8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7970"/>
            <a:ext cx="8229600" cy="1143000"/>
          </a:xfrm>
        </p:spPr>
        <p:txBody>
          <a:bodyPr/>
          <a:lstStyle/>
          <a:p>
            <a:r>
              <a:rPr lang="en-US" dirty="0" smtClean="0"/>
              <a:t>Transition Metals</a:t>
            </a:r>
            <a:endParaRPr lang="en-US" dirty="0"/>
          </a:p>
        </p:txBody>
      </p:sp>
      <p:pic>
        <p:nvPicPr>
          <p:cNvPr id="4" name="Picture 3" descr="Screen Shot 2015-01-09 at 11.07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742"/>
            <a:ext cx="9144000" cy="3433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05" y="4299259"/>
            <a:ext cx="913189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1.) Consider the ions potassium (K) and sulfur (S). Write chemical</a:t>
            </a:r>
          </a:p>
          <a:p>
            <a:r>
              <a:rPr lang="en-US" sz="2500" dirty="0"/>
              <a:t>f</a:t>
            </a:r>
            <a:r>
              <a:rPr lang="en-US" sz="2500" dirty="0" smtClean="0"/>
              <a:t>ormulas for all possible ionic compounds these two ions, using</a:t>
            </a:r>
            <a:br>
              <a:rPr lang="en-US" sz="2500" dirty="0" smtClean="0"/>
            </a:br>
            <a:r>
              <a:rPr lang="en-US" sz="2500" dirty="0" smtClean="0"/>
              <a:t>the simplest ratios of potassium (K) and sulfur (S). (reduce if needed)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80803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4326</TotalTime>
  <Words>848</Words>
  <Application>Microsoft Macintosh PowerPoint</Application>
  <PresentationFormat>On-screen Show (4:3)</PresentationFormat>
  <Paragraphs>178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Tuesday, January 13th, 2015</vt:lpstr>
      <vt:lpstr>Announcements</vt:lpstr>
      <vt:lpstr>Semester Exams</vt:lpstr>
      <vt:lpstr>Exam Schedule</vt:lpstr>
      <vt:lpstr>Agenda</vt:lpstr>
      <vt:lpstr>Exit Ticket</vt:lpstr>
      <vt:lpstr>Agenda Problems </vt:lpstr>
      <vt:lpstr>PowerPoint Presentation</vt:lpstr>
      <vt:lpstr>Transition Metals</vt:lpstr>
      <vt:lpstr>Transition Metals</vt:lpstr>
      <vt:lpstr>Transition Metals</vt:lpstr>
      <vt:lpstr>Naming Ionic Compounds with Transition Metals</vt:lpstr>
      <vt:lpstr>Naming Ionic Compounds with Transition Metals</vt:lpstr>
      <vt:lpstr>Naming Ionic Compounds with Transition Metals</vt:lpstr>
      <vt:lpstr>Naming Ionic Compounds with Transition Metals</vt:lpstr>
      <vt:lpstr>Example #2</vt:lpstr>
      <vt:lpstr>Example #2</vt:lpstr>
      <vt:lpstr>Example #2</vt:lpstr>
      <vt:lpstr>Example #2</vt:lpstr>
      <vt:lpstr>Whiteboard Practice</vt:lpstr>
      <vt:lpstr>Whiteboard Practice</vt:lpstr>
      <vt:lpstr>Whiteboard Practice</vt:lpstr>
      <vt:lpstr>Whiteboard Practice</vt:lpstr>
      <vt:lpstr>Whiteboard Practice</vt:lpstr>
      <vt:lpstr>Writing Chemical Formulae for ionic compounds with type II metals</vt:lpstr>
      <vt:lpstr>Writing Chemical Formulae for ionic compounds with type II metals</vt:lpstr>
      <vt:lpstr>Writing Chemical Formulae for ionic compounds with type II metals</vt:lpstr>
      <vt:lpstr>Whiteboard Practice</vt:lpstr>
      <vt:lpstr>Whiteboard Practice</vt:lpstr>
      <vt:lpstr>Whiteboard Practice</vt:lpstr>
      <vt:lpstr>Whiteboard Practice</vt:lpstr>
      <vt:lpstr>Whiteboard Practice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Metals and Ionic Compounds</dc:title>
  <dc:creator>Lauren Beggs</dc:creator>
  <cp:lastModifiedBy>Leigha Ingham</cp:lastModifiedBy>
  <cp:revision>29</cp:revision>
  <dcterms:created xsi:type="dcterms:W3CDTF">2015-01-09T17:04:25Z</dcterms:created>
  <dcterms:modified xsi:type="dcterms:W3CDTF">2015-01-13T15:56:31Z</dcterms:modified>
</cp:coreProperties>
</file>