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1"/>
  </p:notesMasterIdLst>
  <p:sldIdLst>
    <p:sldId id="290" r:id="rId2"/>
    <p:sldId id="297" r:id="rId3"/>
    <p:sldId id="298" r:id="rId4"/>
    <p:sldId id="293" r:id="rId5"/>
    <p:sldId id="299" r:id="rId6"/>
    <p:sldId id="301" r:id="rId7"/>
    <p:sldId id="291" r:id="rId8"/>
    <p:sldId id="259" r:id="rId9"/>
    <p:sldId id="300" r:id="rId10"/>
    <p:sldId id="294" r:id="rId11"/>
    <p:sldId id="295" r:id="rId12"/>
    <p:sldId id="260" r:id="rId13"/>
    <p:sldId id="263" r:id="rId14"/>
    <p:sldId id="296" r:id="rId15"/>
    <p:sldId id="287" r:id="rId16"/>
    <p:sldId id="262" r:id="rId17"/>
    <p:sldId id="284" r:id="rId18"/>
    <p:sldId id="285" r:id="rId19"/>
    <p:sldId id="286" r:id="rId20"/>
    <p:sldId id="264" r:id="rId21"/>
    <p:sldId id="265" r:id="rId22"/>
    <p:sldId id="266" r:id="rId23"/>
    <p:sldId id="268" r:id="rId24"/>
    <p:sldId id="267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276" r:id="rId33"/>
    <p:sldId id="277" r:id="rId34"/>
    <p:sldId id="278" r:id="rId35"/>
    <p:sldId id="279" r:id="rId36"/>
    <p:sldId id="288" r:id="rId37"/>
    <p:sldId id="289" r:id="rId38"/>
    <p:sldId id="280" r:id="rId39"/>
    <p:sldId id="283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13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6EEE2-58F2-F348-A6AA-23F61C61DDB4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35778-E122-4941-AC6F-B9C0475D9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65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Placeholder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Placeholder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Placeholder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Placeholder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Placeholder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Placeholder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Placeholder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0" name="Placeholder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C71A-6FE0-5D4E-86A6-5D49EB8DFE71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0D62-1544-EA47-958C-E360217A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35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C71A-6FE0-5D4E-86A6-5D49EB8DFE71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0D62-1544-EA47-958C-E360217A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08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C71A-6FE0-5D4E-86A6-5D49EB8DFE71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0D62-1544-EA47-958C-E360217A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161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C71A-6FE0-5D4E-86A6-5D49EB8DFE71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0D62-1544-EA47-958C-E360217A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14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C71A-6FE0-5D4E-86A6-5D49EB8DFE71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0D62-1544-EA47-958C-E360217A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30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C71A-6FE0-5D4E-86A6-5D49EB8DFE71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0D62-1544-EA47-958C-E360217A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92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C71A-6FE0-5D4E-86A6-5D49EB8DFE71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0D62-1544-EA47-958C-E360217A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41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C71A-6FE0-5D4E-86A6-5D49EB8DFE71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0D62-1544-EA47-958C-E360217A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63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C71A-6FE0-5D4E-86A6-5D49EB8DFE71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0D62-1544-EA47-958C-E360217A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1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C71A-6FE0-5D4E-86A6-5D49EB8DFE71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0D62-1544-EA47-958C-E360217A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9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C71A-6FE0-5D4E-86A6-5D49EB8DFE71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0D62-1544-EA47-958C-E360217A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02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7C71A-6FE0-5D4E-86A6-5D49EB8DFE71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10D62-1544-EA47-958C-E360217A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3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152400" y="213265"/>
            <a:ext cx="8458200" cy="9969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400" dirty="0" smtClean="0">
                <a:latin typeface="Calibri" charset="0"/>
                <a:ea typeface="ＭＳ Ｐゴシック" charset="0"/>
                <a:cs typeface="ＭＳ Ｐゴシック" charset="0"/>
              </a:rPr>
              <a:t>Tuesday, </a:t>
            </a:r>
            <a:r>
              <a:rPr lang="en-US" sz="4400" dirty="0">
                <a:latin typeface="Calibri" charset="0"/>
                <a:ea typeface="ＭＳ Ｐゴシック" charset="0"/>
                <a:cs typeface="ＭＳ Ｐゴシック" charset="0"/>
              </a:rPr>
              <a:t>October </a:t>
            </a:r>
            <a:r>
              <a:rPr lang="en-US" sz="4400" dirty="0" smtClean="0">
                <a:latin typeface="Calibri" charset="0"/>
                <a:ea typeface="ＭＳ Ｐゴシック" charset="0"/>
                <a:cs typeface="ＭＳ Ｐゴシック" charset="0"/>
              </a:rPr>
              <a:t>14th</a:t>
            </a:r>
            <a:r>
              <a:rPr lang="en-US" sz="4400" dirty="0">
                <a:latin typeface="Calibri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4400" dirty="0" smtClean="0">
                <a:latin typeface="Calibri" charset="0"/>
                <a:ea typeface="ＭＳ Ｐゴシック" charset="0"/>
                <a:cs typeface="ＭＳ Ｐゴシック" charset="0"/>
              </a:rPr>
              <a:t>2014 (Week 7)</a:t>
            </a:r>
            <a:endParaRPr lang="en-US" sz="44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3048000" y="1489827"/>
            <a:ext cx="5908675" cy="59436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800" b="1" dirty="0">
                <a:solidFill>
                  <a:srgbClr val="0000FF"/>
                </a:solidFill>
                <a:latin typeface="Calibri" charset="0"/>
              </a:rPr>
              <a:t>Homework</a:t>
            </a:r>
            <a:r>
              <a:rPr lang="en-US" sz="2800" b="1" dirty="0" smtClean="0">
                <a:solidFill>
                  <a:srgbClr val="0000FF"/>
                </a:solidFill>
                <a:latin typeface="Calibri" charset="0"/>
              </a:rPr>
              <a:t>: Problems 1-4</a:t>
            </a:r>
            <a:endParaRPr lang="en-US" sz="2800" b="1" dirty="0">
              <a:solidFill>
                <a:srgbClr val="0000FF"/>
              </a:solidFill>
              <a:latin typeface="Calibri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800" b="1" dirty="0">
                <a:latin typeface="Calibri" charset="0"/>
              </a:rPr>
              <a:t>Objective: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: We will be able to determine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the identity of a substance by calculating the specific heat using a calorimeter.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 smtClean="0">
                <a:latin typeface="Calibri" charset="0"/>
              </a:rPr>
              <a:t>Catalyst: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100.0 g of 4.0°C water is heated until its temperature is 37°C. If the specific heat of water is 4.18J/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g°C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, calculate the amount of heat energy needed to cause this rise in temperature.</a:t>
            </a:r>
            <a:endParaRPr lang="en-US" sz="2800" u="sng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sz="2800" b="1" dirty="0" smtClean="0">
              <a:latin typeface="Calibri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>
              <a:latin typeface="Calibri" charset="0"/>
            </a:endParaRPr>
          </a:p>
          <a:p>
            <a:pPr marL="514350" indent="-514350" eaLnBrk="1" hangingPunct="1">
              <a:lnSpc>
                <a:spcPct val="90000"/>
              </a:lnSpc>
              <a:buFontTx/>
              <a:buAutoNum type="alphaLcParenR"/>
              <a:defRPr/>
            </a:pPr>
            <a:endParaRPr lang="en-US" dirty="0">
              <a:latin typeface="Calibri" charset="0"/>
            </a:endParaRPr>
          </a:p>
        </p:txBody>
      </p:sp>
      <p:sp>
        <p:nvSpPr>
          <p:cNvPr id="14339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13" y="1471638"/>
            <a:ext cx="2884487" cy="3810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000" b="1" u="sng" dirty="0">
                <a:latin typeface="Calibri" charset="0"/>
                <a:ea typeface="ＭＳ Ｐゴシック" charset="0"/>
                <a:cs typeface="ＭＳ Ｐゴシック" charset="0"/>
              </a:rPr>
              <a:t>Classroom expectations: 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ＭＳ Ｐゴシック" charset="0"/>
              </a:rPr>
              <a:t>Wear Kenwood ID.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ＭＳ Ｐゴシック" charset="0"/>
              </a:rPr>
              <a:t>Cell phones, music players,  and headphones are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ＭＳ Ｐゴシック" charset="0"/>
              </a:rPr>
              <a:t>Food is disposed of or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ＭＳ Ｐゴシック" charset="0"/>
              </a:rPr>
              <a:t>Dressed appropriately.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ＭＳ Ｐゴシック" charset="0"/>
              </a:rPr>
              <a:t>Notebook is out and you are ready for today’</a:t>
            </a:r>
            <a:r>
              <a:rPr lang="en-US" altLang="ja-JP" sz="2000" b="1" dirty="0">
                <a:latin typeface="Calibri" charset="0"/>
                <a:ea typeface="ＭＳ Ｐゴシック" charset="0"/>
                <a:cs typeface="ＭＳ Ｐゴシック" charset="0"/>
              </a:rPr>
              <a:t>s class.</a:t>
            </a:r>
          </a:p>
          <a:p>
            <a:pPr eaLnBrk="1" hangingPunct="1"/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834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5333"/>
            <a:ext cx="8686800" cy="5444067"/>
          </a:xfrm>
        </p:spPr>
        <p:txBody>
          <a:bodyPr>
            <a:normAutofit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u="sng" dirty="0" smtClean="0"/>
              <a:t>Page                           Title                                  Date</a:t>
            </a:r>
          </a:p>
          <a:p>
            <a:pPr marL="514350" indent="-514350">
              <a:buFont typeface="Wingdings" charset="2"/>
              <a:buAutoNum type="arabicPlain" startAt="33"/>
              <a:defRPr/>
            </a:pPr>
            <a:r>
              <a:rPr lang="en-US" dirty="0" smtClean="0"/>
              <a:t>     Heat, Thermal Energy, and Temp        10/7</a:t>
            </a:r>
          </a:p>
          <a:p>
            <a:pPr marL="514350" indent="-514350">
              <a:buFont typeface="Wingdings" charset="2"/>
              <a:buAutoNum type="arabicPlain" startAt="33"/>
              <a:defRPr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Introduction to Specific Heat                10/8</a:t>
            </a:r>
          </a:p>
          <a:p>
            <a:pPr marL="514350" indent="-514350">
              <a:buFont typeface="Wingdings" charset="2"/>
              <a:buAutoNum type="arabicPlain" startAt="33"/>
              <a:defRPr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Specific Heat Practice                             10/9</a:t>
            </a:r>
          </a:p>
          <a:p>
            <a:pPr marL="514350" indent="-514350">
              <a:buFont typeface="Wingdings" charset="2"/>
              <a:buAutoNum type="arabicPlain" startAt="33"/>
              <a:defRPr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Week 6 Reading                                      10/9</a:t>
            </a:r>
          </a:p>
          <a:p>
            <a:pPr marL="514350" indent="-514350">
              <a:buFont typeface="Wingdings" charset="2"/>
              <a:buAutoNum type="arabicPlain" startAt="33"/>
              <a:defRPr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Week 7 Catalyst Chart                           10/14</a:t>
            </a:r>
          </a:p>
          <a:p>
            <a:pPr marL="514350" indent="-514350">
              <a:buFont typeface="Wingdings" charset="2"/>
              <a:buAutoNum type="arabicPlain" startAt="33"/>
              <a:defRPr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Week 7 Agenda                                      10/14</a:t>
            </a:r>
          </a:p>
          <a:p>
            <a:pPr marL="514350" indent="-514350">
              <a:buFont typeface="Wingdings" charset="2"/>
              <a:buAutoNum type="arabicPlain" startAt="33"/>
              <a:defRPr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</a:t>
            </a:r>
            <a:r>
              <a:rPr lang="en-US" dirty="0" err="1" smtClean="0">
                <a:solidFill>
                  <a:srgbClr val="008000"/>
                </a:solidFill>
              </a:rPr>
              <a:t>Calorimetry</a:t>
            </a:r>
            <a:r>
              <a:rPr lang="en-US" dirty="0" smtClean="0">
                <a:solidFill>
                  <a:srgbClr val="008000"/>
                </a:solidFill>
              </a:rPr>
              <a:t> Lab                                     10/14</a:t>
            </a:r>
          </a:p>
          <a:p>
            <a:pPr marL="514350" indent="-514350">
              <a:buFont typeface="Wingdings" charset="2"/>
              <a:buAutoNum type="arabicPlain" startAt="33"/>
              <a:defRPr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Reading and Notes: Endothermic </a:t>
            </a:r>
            <a:r>
              <a:rPr lang="en-US" dirty="0" err="1" smtClean="0">
                <a:solidFill>
                  <a:srgbClr val="008000"/>
                </a:solidFill>
              </a:rPr>
              <a:t>vs</a:t>
            </a:r>
            <a:r>
              <a:rPr lang="en-US" dirty="0" smtClean="0">
                <a:solidFill>
                  <a:srgbClr val="008000"/>
                </a:solidFill>
              </a:rPr>
              <a:t>      10/16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 Exothermic Reactions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693817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847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7111"/>
            <a:ext cx="8686800" cy="5472289"/>
          </a:xfrm>
        </p:spPr>
        <p:txBody>
          <a:bodyPr>
            <a:normAutofit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u="sng" dirty="0" smtClean="0">
                <a:solidFill>
                  <a:srgbClr val="000000"/>
                </a:solidFill>
              </a:rPr>
              <a:t>Page                           Title                                  Date</a:t>
            </a:r>
            <a:endParaRPr lang="en-US" dirty="0" smtClean="0">
              <a:solidFill>
                <a:srgbClr val="000000"/>
              </a:solidFill>
            </a:endParaRPr>
          </a:p>
          <a:p>
            <a:pPr marL="514350" indent="-514350">
              <a:buFont typeface="Wingdings" charset="2"/>
              <a:buAutoNum type="arabicPlain" startAt="29"/>
              <a:defRPr/>
            </a:pPr>
            <a:r>
              <a:rPr lang="en-US" dirty="0" smtClean="0">
                <a:solidFill>
                  <a:srgbClr val="000000"/>
                </a:solidFill>
              </a:rPr>
              <a:t>           Potential vs. Kinetic Energy                 10/6</a:t>
            </a:r>
          </a:p>
          <a:p>
            <a:pPr marL="514350" indent="-514350">
              <a:buFont typeface="Wingdings" charset="2"/>
              <a:buAutoNum type="arabicPlain" startAt="29"/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      Heat, Thermal Energy, and Temp        10/7</a:t>
            </a:r>
          </a:p>
          <a:p>
            <a:pPr marL="514350" indent="-514350">
              <a:buFont typeface="Wingdings" charset="2"/>
              <a:buAutoNum type="arabicPlain" startAt="29"/>
              <a:defRPr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Introduction to Specific Heat                10/8</a:t>
            </a:r>
          </a:p>
          <a:p>
            <a:pPr marL="514350" indent="-514350">
              <a:buFont typeface="Wingdings" charset="2"/>
              <a:buAutoNum type="arabicPlain" startAt="29"/>
              <a:defRPr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Specific Heat Practice                              10/9</a:t>
            </a:r>
          </a:p>
          <a:p>
            <a:pPr marL="514350" indent="-514350">
              <a:buFont typeface="Wingdings" charset="2"/>
              <a:buAutoNum type="arabicPlain" startAt="29"/>
              <a:defRPr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 Week 6 Reading                                      10/9</a:t>
            </a:r>
          </a:p>
          <a:p>
            <a:pPr marL="514350" indent="-514350">
              <a:buFont typeface="Wingdings" charset="2"/>
              <a:buAutoNum type="arabicPlain" startAt="29"/>
              <a:defRPr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 Week 7 Catalyst Chart                            10/14</a:t>
            </a:r>
          </a:p>
          <a:p>
            <a:pPr marL="514350" indent="-514350">
              <a:buFont typeface="Wingdings" charset="2"/>
              <a:buAutoNum type="arabicPlain" startAt="29"/>
              <a:defRPr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  Week 7 Agenda Sheet                           10/14</a:t>
            </a:r>
          </a:p>
          <a:p>
            <a:pPr marL="514350" indent="-514350">
              <a:buFont typeface="Wingdings" charset="2"/>
              <a:buAutoNum type="arabicPlain" startAt="29"/>
              <a:defRPr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  </a:t>
            </a:r>
            <a:r>
              <a:rPr lang="en-US" dirty="0" err="1" smtClean="0">
                <a:solidFill>
                  <a:srgbClr val="008000"/>
                </a:solidFill>
              </a:rPr>
              <a:t>Calorimetry</a:t>
            </a:r>
            <a:r>
              <a:rPr lang="en-US" dirty="0" smtClean="0">
                <a:solidFill>
                  <a:srgbClr val="008000"/>
                </a:solidFill>
              </a:rPr>
              <a:t> Lab                                      10/14</a:t>
            </a:r>
          </a:p>
          <a:p>
            <a:pPr marL="514350" indent="-514350">
              <a:buFont typeface="Wingdings" charset="2"/>
              <a:buAutoNum type="arabicPlain" startAt="29"/>
              <a:defRPr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 Notes: Endothermic vs. Exothermic    10/16</a:t>
            </a:r>
          </a:p>
          <a:p>
            <a:pPr marL="0" indent="0">
              <a:buFontTx/>
              <a:buNone/>
              <a:defRPr/>
            </a:pPr>
            <a:endParaRPr lang="en-US" dirty="0">
              <a:solidFill>
                <a:srgbClr val="008000"/>
              </a:solidFill>
            </a:endParaRPr>
          </a:p>
          <a:p>
            <a:pPr marL="0" indent="0">
              <a:buFontTx/>
              <a:buNone/>
              <a:defRPr/>
            </a:pPr>
            <a:endParaRPr lang="en-US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474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HW Review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10301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3555" name="Picture 2" descr="istockphoto_1199095_composition_not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9"/>
          <a:stretch>
            <a:fillRect/>
          </a:stretch>
        </p:blipFill>
        <p:spPr bwMode="auto">
          <a:xfrm>
            <a:off x="0" y="0"/>
            <a:ext cx="914400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itle 1"/>
          <p:cNvSpPr txBox="1">
            <a:spLocks/>
          </p:cNvSpPr>
          <p:nvPr/>
        </p:nvSpPr>
        <p:spPr bwMode="auto">
          <a:xfrm>
            <a:off x="4267200" y="685800"/>
            <a:ext cx="441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4000" b="1" u="sng" dirty="0" smtClean="0">
                <a:solidFill>
                  <a:srgbClr val="0000FF"/>
                </a:solidFill>
                <a:latin typeface="Calibri" charset="0"/>
              </a:rPr>
              <a:t>Exothermic/ Endothermic Notes</a:t>
            </a:r>
            <a:endParaRPr lang="en-US" sz="4000" b="1" u="sng" dirty="0">
              <a:solidFill>
                <a:srgbClr val="0000FF"/>
              </a:solidFill>
              <a:latin typeface="Calibri" charset="0"/>
            </a:endParaRPr>
          </a:p>
        </p:txBody>
      </p:sp>
      <p:sp>
        <p:nvSpPr>
          <p:cNvPr id="23557" name="TextBox 8"/>
          <p:cNvSpPr txBox="1">
            <a:spLocks noChangeArrowheads="1"/>
          </p:cNvSpPr>
          <p:nvPr/>
        </p:nvSpPr>
        <p:spPr bwMode="auto">
          <a:xfrm>
            <a:off x="7423150" y="5410200"/>
            <a:ext cx="12954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3800" b="1" dirty="0" smtClean="0">
                <a:solidFill>
                  <a:srgbClr val="0000FF"/>
                </a:solidFill>
                <a:latin typeface="Calibri" charset="0"/>
              </a:rPr>
              <a:t>37</a:t>
            </a:r>
            <a:endParaRPr lang="en-US" sz="3800" b="1" dirty="0">
              <a:solidFill>
                <a:srgbClr val="0000FF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631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3555" name="Picture 2" descr="istockphoto_1199095_composition_not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9"/>
          <a:stretch>
            <a:fillRect/>
          </a:stretch>
        </p:blipFill>
        <p:spPr bwMode="auto">
          <a:xfrm>
            <a:off x="0" y="0"/>
            <a:ext cx="914400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itle 1"/>
          <p:cNvSpPr txBox="1">
            <a:spLocks/>
          </p:cNvSpPr>
          <p:nvPr/>
        </p:nvSpPr>
        <p:spPr bwMode="auto">
          <a:xfrm>
            <a:off x="4267200" y="685800"/>
            <a:ext cx="441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4000" b="1" u="sng" dirty="0" smtClean="0">
                <a:solidFill>
                  <a:srgbClr val="0000FF"/>
                </a:solidFill>
                <a:latin typeface="Calibri" charset="0"/>
              </a:rPr>
              <a:t>Exothermic/ Endothermic Notes</a:t>
            </a:r>
            <a:endParaRPr lang="en-US" sz="4000" b="1" u="sng" dirty="0">
              <a:solidFill>
                <a:srgbClr val="0000FF"/>
              </a:solidFill>
              <a:latin typeface="Calibri" charset="0"/>
            </a:endParaRPr>
          </a:p>
        </p:txBody>
      </p:sp>
      <p:sp>
        <p:nvSpPr>
          <p:cNvPr id="23557" name="TextBox 8"/>
          <p:cNvSpPr txBox="1">
            <a:spLocks noChangeArrowheads="1"/>
          </p:cNvSpPr>
          <p:nvPr/>
        </p:nvSpPr>
        <p:spPr bwMode="auto">
          <a:xfrm>
            <a:off x="7423150" y="5410200"/>
            <a:ext cx="12954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3800" b="1" dirty="0" smtClean="0">
                <a:solidFill>
                  <a:srgbClr val="0000FF"/>
                </a:solidFill>
                <a:latin typeface="Calibri" charset="0"/>
              </a:rPr>
              <a:t>40</a:t>
            </a:r>
            <a:endParaRPr lang="en-US" sz="3800" b="1" dirty="0">
              <a:solidFill>
                <a:srgbClr val="0000FF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9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Chemical Reactions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 smtClean="0">
                <a:solidFill>
                  <a:srgbClr val="0000FF"/>
                </a:solidFill>
              </a:rPr>
              <a:t>For any chemical reaction:</a:t>
            </a:r>
          </a:p>
          <a:p>
            <a:pPr lvl="1"/>
            <a:r>
              <a:rPr lang="en-US" sz="4400" u="sng" dirty="0" smtClean="0">
                <a:solidFill>
                  <a:srgbClr val="0000FF"/>
                </a:solidFill>
              </a:rPr>
              <a:t>Reactants</a:t>
            </a:r>
            <a:r>
              <a:rPr lang="en-US" sz="4400" dirty="0" smtClean="0">
                <a:solidFill>
                  <a:srgbClr val="0000FF"/>
                </a:solidFill>
              </a:rPr>
              <a:t>: What you’re starting with</a:t>
            </a:r>
          </a:p>
          <a:p>
            <a:pPr lvl="1"/>
            <a:r>
              <a:rPr lang="en-US" sz="4400" u="sng" dirty="0" smtClean="0">
                <a:solidFill>
                  <a:srgbClr val="0000FF"/>
                </a:solidFill>
              </a:rPr>
              <a:t>Products</a:t>
            </a:r>
            <a:r>
              <a:rPr lang="en-US" sz="4400" dirty="0" smtClean="0">
                <a:solidFill>
                  <a:srgbClr val="0000FF"/>
                </a:solidFill>
              </a:rPr>
              <a:t>: What you end up with</a:t>
            </a:r>
          </a:p>
          <a:p>
            <a:pPr marL="0" indent="0" algn="ctr">
              <a:buNone/>
            </a:pPr>
            <a:r>
              <a:rPr lang="en-US" sz="4800" dirty="0" smtClean="0">
                <a:solidFill>
                  <a:srgbClr val="0000FF"/>
                </a:solidFill>
              </a:rPr>
              <a:t>2H</a:t>
            </a:r>
            <a:r>
              <a:rPr lang="en-US" sz="4800" baseline="-25000" dirty="0" smtClean="0">
                <a:solidFill>
                  <a:srgbClr val="0000FF"/>
                </a:solidFill>
              </a:rPr>
              <a:t>2</a:t>
            </a:r>
            <a:r>
              <a:rPr lang="en-US" sz="4800" dirty="0" smtClean="0">
                <a:solidFill>
                  <a:srgbClr val="0000FF"/>
                </a:solidFill>
              </a:rPr>
              <a:t> + O</a:t>
            </a:r>
            <a:r>
              <a:rPr lang="en-US" sz="4800" baseline="-25000" dirty="0" smtClean="0">
                <a:solidFill>
                  <a:srgbClr val="0000FF"/>
                </a:solidFill>
              </a:rPr>
              <a:t>2</a:t>
            </a:r>
            <a:r>
              <a:rPr lang="en-US" sz="4800" dirty="0" smtClean="0">
                <a:solidFill>
                  <a:srgbClr val="0000FF"/>
                </a:solidFill>
              </a:rPr>
              <a:t> </a:t>
            </a:r>
            <a:r>
              <a:rPr lang="en-US" sz="4800" dirty="0" smtClean="0">
                <a:solidFill>
                  <a:srgbClr val="0000FF"/>
                </a:solidFill>
                <a:sym typeface="Wingdings"/>
              </a:rPr>
              <a:t> 2H</a:t>
            </a:r>
            <a:r>
              <a:rPr lang="en-US" sz="4800" baseline="-25000" dirty="0" smtClean="0">
                <a:solidFill>
                  <a:srgbClr val="0000FF"/>
                </a:solidFill>
                <a:sym typeface="Wingdings"/>
              </a:rPr>
              <a:t>2</a:t>
            </a:r>
            <a:r>
              <a:rPr lang="en-US" sz="4800" dirty="0" smtClean="0">
                <a:solidFill>
                  <a:srgbClr val="0000FF"/>
                </a:solidFill>
                <a:sym typeface="Wingdings"/>
              </a:rPr>
              <a:t>O</a:t>
            </a:r>
            <a:endParaRPr lang="en-US" sz="4800" dirty="0">
              <a:solidFill>
                <a:srgbClr val="0000FF"/>
              </a:solidFill>
            </a:endParaRPr>
          </a:p>
        </p:txBody>
      </p:sp>
      <p:sp>
        <p:nvSpPr>
          <p:cNvPr id="4" name="Left Brace 3"/>
          <p:cNvSpPr/>
          <p:nvPr/>
        </p:nvSpPr>
        <p:spPr>
          <a:xfrm rot="16200000">
            <a:off x="3055937" y="4818063"/>
            <a:ext cx="904875" cy="2159000"/>
          </a:xfrm>
          <a:prstGeom prst="leftBrac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5" name="Left Brace 4"/>
          <p:cNvSpPr/>
          <p:nvPr/>
        </p:nvSpPr>
        <p:spPr>
          <a:xfrm rot="16200000">
            <a:off x="5600702" y="5162548"/>
            <a:ext cx="904876" cy="1609727"/>
          </a:xfrm>
          <a:prstGeom prst="leftBrac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13026" y="6292851"/>
            <a:ext cx="23812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Reactants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05426" y="6350002"/>
            <a:ext cx="23812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Products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992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Chemical Reactions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58804"/>
          </a:xfrm>
        </p:spPr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0000FF"/>
                </a:solidFill>
              </a:rPr>
              <a:t>All chemical reactions involve changes in energy.</a:t>
            </a:r>
          </a:p>
          <a:p>
            <a:pPr marL="0" indent="0">
              <a:buNone/>
            </a:pPr>
            <a:endParaRPr lang="en-US" sz="55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000000"/>
                </a:solidFill>
              </a:rPr>
              <a:t>Chemical reactions involve the breaking of bonds and that takes energy!</a:t>
            </a:r>
            <a:endParaRPr lang="en-US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208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Word Parts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Think of an example of a word containing the word part “therm.” What does the word part “</a:t>
            </a:r>
            <a:r>
              <a:rPr lang="en-US" sz="5500" dirty="0" err="1" smtClean="0"/>
              <a:t>therm</a:t>
            </a:r>
            <a:r>
              <a:rPr lang="en-US" sz="5500" dirty="0" smtClean="0"/>
              <a:t>” mean? 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25487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Word Parts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Think of an example of a word containing the word part “</a:t>
            </a:r>
            <a:r>
              <a:rPr lang="en-US" sz="5500" dirty="0" err="1" smtClean="0"/>
              <a:t>exo</a:t>
            </a:r>
            <a:r>
              <a:rPr lang="en-US" sz="5500" dirty="0" smtClean="0"/>
              <a:t>-.” What does the word part “</a:t>
            </a:r>
            <a:r>
              <a:rPr lang="en-US" sz="5500" dirty="0" err="1" smtClean="0"/>
              <a:t>exo</a:t>
            </a:r>
            <a:r>
              <a:rPr lang="en-US" sz="5500" dirty="0" smtClean="0"/>
              <a:t>-” mean? 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159256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Word Parts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Think of an example of a word containing the word part “</a:t>
            </a:r>
            <a:r>
              <a:rPr lang="en-US" sz="5500" dirty="0" err="1" smtClean="0"/>
              <a:t>endo</a:t>
            </a:r>
            <a:r>
              <a:rPr lang="en-US" sz="5500" dirty="0" smtClean="0"/>
              <a:t>-.” What does the word part “</a:t>
            </a:r>
            <a:r>
              <a:rPr lang="en-US" sz="5500" dirty="0" err="1" smtClean="0"/>
              <a:t>endo</a:t>
            </a:r>
            <a:r>
              <a:rPr lang="en-US" sz="5500" dirty="0" smtClean="0"/>
              <a:t>-” mean? 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159256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152400" y="213265"/>
            <a:ext cx="8458200" cy="9969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400" dirty="0" smtClean="0">
                <a:latin typeface="Calibri" charset="0"/>
                <a:ea typeface="ＭＳ Ｐゴシック" charset="0"/>
                <a:cs typeface="ＭＳ Ｐゴシック" charset="0"/>
              </a:rPr>
              <a:t>Wednesday, </a:t>
            </a:r>
            <a:r>
              <a:rPr lang="en-US" sz="4400" dirty="0">
                <a:latin typeface="Calibri" charset="0"/>
                <a:ea typeface="ＭＳ Ｐゴシック" charset="0"/>
                <a:cs typeface="ＭＳ Ｐゴシック" charset="0"/>
              </a:rPr>
              <a:t>October </a:t>
            </a:r>
            <a:r>
              <a:rPr lang="en-US" sz="4400" dirty="0" smtClean="0">
                <a:latin typeface="Calibri" charset="0"/>
                <a:ea typeface="ＭＳ Ｐゴシック" charset="0"/>
                <a:cs typeface="ＭＳ Ｐゴシック" charset="0"/>
              </a:rPr>
              <a:t>15th</a:t>
            </a:r>
            <a:r>
              <a:rPr lang="en-US" sz="4400" dirty="0">
                <a:latin typeface="Calibri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4400" dirty="0" smtClean="0">
                <a:latin typeface="Calibri" charset="0"/>
                <a:ea typeface="ＭＳ Ｐゴシック" charset="0"/>
                <a:cs typeface="ＭＳ Ｐゴシック" charset="0"/>
              </a:rPr>
              <a:t>2014 (Week 7)</a:t>
            </a:r>
            <a:endParaRPr lang="en-US" sz="44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3048000" y="1489827"/>
            <a:ext cx="5908675" cy="59436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800" b="1" dirty="0">
                <a:solidFill>
                  <a:srgbClr val="0000FF"/>
                </a:solidFill>
                <a:latin typeface="Calibri" charset="0"/>
              </a:rPr>
              <a:t>Homework</a:t>
            </a:r>
            <a:r>
              <a:rPr lang="en-US" sz="2800" b="1" dirty="0" smtClean="0">
                <a:solidFill>
                  <a:srgbClr val="0000FF"/>
                </a:solidFill>
                <a:latin typeface="Calibri" charset="0"/>
              </a:rPr>
              <a:t>: Reading Activity (due Friday); Week 7 Agenda #5-9</a:t>
            </a:r>
            <a:endParaRPr lang="en-US" sz="2800" b="1" dirty="0">
              <a:solidFill>
                <a:srgbClr val="0000FF"/>
              </a:solidFill>
              <a:latin typeface="Calibri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800" b="1" dirty="0">
                <a:latin typeface="Calibri" charset="0"/>
              </a:rPr>
              <a:t>Objective: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: We will be able to determine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the identity of a substance by calculating the specific heat using a calorimeter.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 smtClean="0">
                <a:latin typeface="Calibri" charset="0"/>
              </a:rPr>
              <a:t>Catalyst: We need to get started RIGHT AWAY! No catalyst TODAY.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>
              <a:latin typeface="Calibri" charset="0"/>
            </a:endParaRPr>
          </a:p>
          <a:p>
            <a:pPr marL="514350" indent="-514350" eaLnBrk="1" hangingPunct="1">
              <a:lnSpc>
                <a:spcPct val="90000"/>
              </a:lnSpc>
              <a:buFontTx/>
              <a:buAutoNum type="alphaLcParenR"/>
              <a:defRPr/>
            </a:pPr>
            <a:endParaRPr lang="en-US" dirty="0">
              <a:latin typeface="Calibri" charset="0"/>
            </a:endParaRPr>
          </a:p>
        </p:txBody>
      </p:sp>
      <p:sp>
        <p:nvSpPr>
          <p:cNvPr id="14339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13" y="1471638"/>
            <a:ext cx="2884487" cy="3810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000" b="1" u="sng" dirty="0">
                <a:latin typeface="Calibri" charset="0"/>
                <a:ea typeface="ＭＳ Ｐゴシック" charset="0"/>
                <a:cs typeface="ＭＳ Ｐゴシック" charset="0"/>
              </a:rPr>
              <a:t>Classroom expectations: 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ＭＳ Ｐゴシック" charset="0"/>
              </a:rPr>
              <a:t>Wear Kenwood ID.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ＭＳ Ｐゴシック" charset="0"/>
              </a:rPr>
              <a:t>Cell phones, music players,  and headphones are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ＭＳ Ｐゴシック" charset="0"/>
              </a:rPr>
              <a:t>Food is disposed of or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ＭＳ Ｐゴシック" charset="0"/>
              </a:rPr>
              <a:t>Dressed appropriately.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ＭＳ Ｐゴシック" charset="0"/>
              </a:rPr>
              <a:t>Notebook is out and you are ready for today’</a:t>
            </a:r>
            <a:r>
              <a:rPr lang="en-US" altLang="ja-JP" sz="2000" b="1" dirty="0">
                <a:latin typeface="Calibri" charset="0"/>
                <a:ea typeface="ＭＳ Ｐゴシック" charset="0"/>
                <a:cs typeface="ＭＳ Ｐゴシック" charset="0"/>
              </a:rPr>
              <a:t>s class.</a:t>
            </a:r>
          </a:p>
          <a:p>
            <a:pPr eaLnBrk="1" hangingPunct="1"/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583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Exothermic Reactions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0000FF"/>
                </a:solidFill>
              </a:rPr>
              <a:t>In an Exothermic process,  a system </a:t>
            </a:r>
            <a:r>
              <a:rPr lang="en-US" sz="5500" u="sng" dirty="0" smtClean="0">
                <a:solidFill>
                  <a:srgbClr val="0000FF"/>
                </a:solidFill>
              </a:rPr>
              <a:t>releases</a:t>
            </a:r>
            <a:r>
              <a:rPr lang="en-US" sz="5500" dirty="0" smtClean="0">
                <a:solidFill>
                  <a:srgbClr val="0000FF"/>
                </a:solidFill>
              </a:rPr>
              <a:t> heat energy to its surroundings.</a:t>
            </a:r>
            <a:endParaRPr lang="en-US" sz="55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270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Endothermic Reactions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0000FF"/>
                </a:solidFill>
              </a:rPr>
              <a:t>In an Endothermic process, the system </a:t>
            </a:r>
            <a:r>
              <a:rPr lang="en-US" sz="5500" u="sng" dirty="0" smtClean="0">
                <a:solidFill>
                  <a:srgbClr val="0000FF"/>
                </a:solidFill>
              </a:rPr>
              <a:t>absorbs</a:t>
            </a:r>
            <a:r>
              <a:rPr lang="en-US" sz="5500" dirty="0" smtClean="0">
                <a:solidFill>
                  <a:srgbClr val="0000FF"/>
                </a:solidFill>
              </a:rPr>
              <a:t> heat energy from its surroundings.</a:t>
            </a:r>
            <a:endParaRPr lang="en-US" sz="55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478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Chemical Reactions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5500" dirty="0" smtClean="0">
                <a:solidFill>
                  <a:srgbClr val="0000FF"/>
                </a:solidFill>
              </a:rPr>
              <a:t>If the products have less energy than the reactants its an exothermic reaction (-Q)</a:t>
            </a:r>
          </a:p>
          <a:p>
            <a:r>
              <a:rPr lang="en-US" sz="5500" dirty="0" smtClean="0">
                <a:solidFill>
                  <a:srgbClr val="0000FF"/>
                </a:solidFill>
              </a:rPr>
              <a:t>If the products have more energy than the reactants its an endothermic reaction (+Q)</a:t>
            </a:r>
            <a:endParaRPr lang="en-US" sz="55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639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Predictions</a:t>
            </a:r>
            <a:endParaRPr lang="en-US" sz="6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1485688"/>
              </p:ext>
            </p:extLst>
          </p:nvPr>
        </p:nvGraphicFramePr>
        <p:xfrm>
          <a:off x="457200" y="1600198"/>
          <a:ext cx="8229600" cy="2864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3874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Exothermic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Endothermic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83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737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Predictions</a:t>
            </a:r>
            <a:endParaRPr lang="en-US" sz="6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6306310"/>
              </p:ext>
            </p:extLst>
          </p:nvPr>
        </p:nvGraphicFramePr>
        <p:xfrm>
          <a:off x="457200" y="3662036"/>
          <a:ext cx="8229600" cy="2864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3874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Exothermic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Endothermic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83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39905" y="1870673"/>
            <a:ext cx="3655887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dirty="0" smtClean="0"/>
              <a:t>A candle flame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525853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Predictions</a:t>
            </a:r>
            <a:endParaRPr lang="en-US" sz="6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9076336"/>
              </p:ext>
            </p:extLst>
          </p:nvPr>
        </p:nvGraphicFramePr>
        <p:xfrm>
          <a:off x="457200" y="3662036"/>
          <a:ext cx="8229600" cy="2864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3874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Exothermic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Endothermic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83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0838" y="4287530"/>
            <a:ext cx="211312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A candle flame</a:t>
            </a:r>
            <a:endParaRPr lang="en-US" sz="25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232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Predictions</a:t>
            </a:r>
            <a:endParaRPr lang="en-US" sz="6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2118678"/>
              </p:ext>
            </p:extLst>
          </p:nvPr>
        </p:nvGraphicFramePr>
        <p:xfrm>
          <a:off x="457200" y="3662036"/>
          <a:ext cx="8229600" cy="2864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3874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Exothermic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Endothermic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83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09020" y="1843363"/>
            <a:ext cx="2788012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dirty="0" smtClean="0"/>
              <a:t>Melting ice</a:t>
            </a:r>
            <a:endParaRPr lang="en-US" sz="4500" dirty="0"/>
          </a:p>
        </p:txBody>
      </p:sp>
      <p:sp>
        <p:nvSpPr>
          <p:cNvPr id="5" name="TextBox 4"/>
          <p:cNvSpPr txBox="1"/>
          <p:nvPr/>
        </p:nvSpPr>
        <p:spPr>
          <a:xfrm>
            <a:off x="600838" y="4287530"/>
            <a:ext cx="211312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A candle flame</a:t>
            </a:r>
            <a:endParaRPr lang="en-US" sz="25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379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Predictions</a:t>
            </a:r>
            <a:endParaRPr lang="en-US" sz="6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4792742"/>
              </p:ext>
            </p:extLst>
          </p:nvPr>
        </p:nvGraphicFramePr>
        <p:xfrm>
          <a:off x="457200" y="3662036"/>
          <a:ext cx="8229600" cy="2864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3874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Exothermic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Endothermic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83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0838" y="4287530"/>
            <a:ext cx="211312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A candle flame</a:t>
            </a:r>
            <a:endParaRPr lang="en-US" sz="25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3306" y="4332891"/>
            <a:ext cx="163096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Melting ice</a:t>
            </a:r>
            <a:endParaRPr lang="en-US" sz="25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166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Predictions</a:t>
            </a:r>
            <a:endParaRPr lang="en-US" sz="6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929851"/>
              </p:ext>
            </p:extLst>
          </p:nvPr>
        </p:nvGraphicFramePr>
        <p:xfrm>
          <a:off x="457200" y="3662036"/>
          <a:ext cx="8229600" cy="2864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3874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Exothermic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Endothermic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83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0838" y="4287530"/>
            <a:ext cx="211312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A candle flame</a:t>
            </a:r>
            <a:endParaRPr lang="en-US" sz="25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3306" y="4332891"/>
            <a:ext cx="163096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Melting ice</a:t>
            </a:r>
            <a:endParaRPr lang="en-US" sz="25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98093" y="2184729"/>
            <a:ext cx="3246182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dirty="0" smtClean="0"/>
              <a:t>Baking bread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1391501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Predictions</a:t>
            </a:r>
            <a:endParaRPr lang="en-US" sz="6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951945"/>
              </p:ext>
            </p:extLst>
          </p:nvPr>
        </p:nvGraphicFramePr>
        <p:xfrm>
          <a:off x="457200" y="3662036"/>
          <a:ext cx="8229600" cy="2864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3874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Exothermic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Endothermic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83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0838" y="4287530"/>
            <a:ext cx="211312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A candle flame</a:t>
            </a:r>
            <a:endParaRPr lang="en-US" sz="25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3306" y="4332891"/>
            <a:ext cx="188550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Melting ice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Baking bread</a:t>
            </a:r>
            <a:endParaRPr lang="en-US" sz="25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933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152400" y="213265"/>
            <a:ext cx="8458200" cy="9969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400" dirty="0" smtClean="0">
                <a:latin typeface="Calibri" charset="0"/>
                <a:ea typeface="ＭＳ Ｐゴシック" charset="0"/>
                <a:cs typeface="ＭＳ Ｐゴシック" charset="0"/>
              </a:rPr>
              <a:t>Wednesday, </a:t>
            </a:r>
            <a:r>
              <a:rPr lang="en-US" sz="4400" dirty="0">
                <a:latin typeface="Calibri" charset="0"/>
                <a:ea typeface="ＭＳ Ｐゴシック" charset="0"/>
                <a:cs typeface="ＭＳ Ｐゴシック" charset="0"/>
              </a:rPr>
              <a:t>October </a:t>
            </a:r>
            <a:r>
              <a:rPr lang="en-US" sz="4400" dirty="0" smtClean="0">
                <a:latin typeface="Calibri" charset="0"/>
                <a:ea typeface="ＭＳ Ｐゴシック" charset="0"/>
                <a:cs typeface="ＭＳ Ｐゴシック" charset="0"/>
              </a:rPr>
              <a:t>15th</a:t>
            </a:r>
            <a:r>
              <a:rPr lang="en-US" sz="4400" dirty="0">
                <a:latin typeface="Calibri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4400" dirty="0" smtClean="0">
                <a:latin typeface="Calibri" charset="0"/>
                <a:ea typeface="ＭＳ Ｐゴシック" charset="0"/>
                <a:cs typeface="ＭＳ Ｐゴシック" charset="0"/>
              </a:rPr>
              <a:t>2014 (Week 7)</a:t>
            </a:r>
            <a:endParaRPr lang="en-US" sz="44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3048000" y="1489827"/>
            <a:ext cx="5908675" cy="59436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800" b="1" dirty="0">
                <a:solidFill>
                  <a:srgbClr val="0000FF"/>
                </a:solidFill>
                <a:latin typeface="Calibri" charset="0"/>
              </a:rPr>
              <a:t>Homework</a:t>
            </a:r>
            <a:r>
              <a:rPr lang="en-US" sz="2800" b="1" dirty="0" smtClean="0">
                <a:solidFill>
                  <a:srgbClr val="0000FF"/>
                </a:solidFill>
                <a:latin typeface="Calibri" charset="0"/>
              </a:rPr>
              <a:t>: Study for Quiz; Week 7 Agenda #5-7</a:t>
            </a:r>
            <a:endParaRPr lang="en-US" sz="2800" b="1" dirty="0">
              <a:solidFill>
                <a:srgbClr val="0000FF"/>
              </a:solidFill>
              <a:latin typeface="Calibri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800" b="1" dirty="0">
                <a:latin typeface="Calibri" charset="0"/>
              </a:rPr>
              <a:t>Objective: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: We will be able to determine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the identity of a substance by calculating the specific heat using a calorimeter.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 smtClean="0">
                <a:latin typeface="Calibri" charset="0"/>
              </a:rPr>
              <a:t>Catalyst: We need to get started RIGHT AWAY! No catalyst TODAY.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>
              <a:latin typeface="Calibri" charset="0"/>
            </a:endParaRPr>
          </a:p>
          <a:p>
            <a:pPr marL="514350" indent="-514350" eaLnBrk="1" hangingPunct="1">
              <a:lnSpc>
                <a:spcPct val="90000"/>
              </a:lnSpc>
              <a:buFontTx/>
              <a:buAutoNum type="alphaLcParenR"/>
              <a:defRPr/>
            </a:pPr>
            <a:endParaRPr lang="en-US" dirty="0">
              <a:latin typeface="Calibri" charset="0"/>
            </a:endParaRPr>
          </a:p>
        </p:txBody>
      </p:sp>
      <p:sp>
        <p:nvSpPr>
          <p:cNvPr id="14339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13" y="1471638"/>
            <a:ext cx="2884487" cy="3810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000" b="1" u="sng" dirty="0">
                <a:latin typeface="Calibri" charset="0"/>
                <a:ea typeface="ＭＳ Ｐゴシック" charset="0"/>
                <a:cs typeface="ＭＳ Ｐゴシック" charset="0"/>
              </a:rPr>
              <a:t>Classroom expectations: 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ＭＳ Ｐゴシック" charset="0"/>
              </a:rPr>
              <a:t>Wear Kenwood ID.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ＭＳ Ｐゴシック" charset="0"/>
              </a:rPr>
              <a:t>Cell phones, music players,  and headphones are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ＭＳ Ｐゴシック" charset="0"/>
              </a:rPr>
              <a:t>Food is disposed of or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ＭＳ Ｐゴシック" charset="0"/>
              </a:rPr>
              <a:t>Dressed appropriately.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ＭＳ Ｐゴシック" charset="0"/>
              </a:rPr>
              <a:t>Notebook is out and you are ready for today’</a:t>
            </a:r>
            <a:r>
              <a:rPr lang="en-US" altLang="ja-JP" sz="2000" b="1" dirty="0">
                <a:latin typeface="Calibri" charset="0"/>
                <a:ea typeface="ＭＳ Ｐゴシック" charset="0"/>
                <a:cs typeface="ＭＳ Ｐゴシック" charset="0"/>
              </a:rPr>
              <a:t>s class.</a:t>
            </a:r>
          </a:p>
          <a:p>
            <a:pPr eaLnBrk="1" hangingPunct="1"/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960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Predictions</a:t>
            </a:r>
            <a:endParaRPr lang="en-US" sz="6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4960503"/>
              </p:ext>
            </p:extLst>
          </p:nvPr>
        </p:nvGraphicFramePr>
        <p:xfrm>
          <a:off x="457200" y="3662036"/>
          <a:ext cx="8229600" cy="2864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3874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Exothermic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Endothermic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83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0838" y="4287530"/>
            <a:ext cx="211312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A candle flame</a:t>
            </a:r>
            <a:endParaRPr lang="en-US" sz="25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3306" y="4332891"/>
            <a:ext cx="188550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Melting ice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Baking bread</a:t>
            </a:r>
            <a:endParaRPr lang="en-US" sz="25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13960" y="1993565"/>
            <a:ext cx="3661523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dirty="0" smtClean="0"/>
              <a:t>Freezing water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3339336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Predictions</a:t>
            </a:r>
            <a:endParaRPr lang="en-US" sz="6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2755464"/>
              </p:ext>
            </p:extLst>
          </p:nvPr>
        </p:nvGraphicFramePr>
        <p:xfrm>
          <a:off x="457200" y="3662036"/>
          <a:ext cx="8229600" cy="2864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3874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Exothermic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Endothermic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83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0838" y="4287530"/>
            <a:ext cx="211312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A candle flame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Freezing water</a:t>
            </a:r>
            <a:endParaRPr lang="en-US" sz="25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3306" y="4332891"/>
            <a:ext cx="188550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Melting ice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Baking bread</a:t>
            </a:r>
          </a:p>
        </p:txBody>
      </p:sp>
    </p:spTree>
    <p:extLst>
      <p:ext uri="{BB962C8B-B14F-4D97-AF65-F5344CB8AC3E}">
        <p14:creationId xmlns:p14="http://schemas.microsoft.com/office/powerpoint/2010/main" val="1108361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Predictions</a:t>
            </a:r>
            <a:endParaRPr lang="en-US" sz="6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4920810"/>
              </p:ext>
            </p:extLst>
          </p:nvPr>
        </p:nvGraphicFramePr>
        <p:xfrm>
          <a:off x="457200" y="3662036"/>
          <a:ext cx="8229600" cy="2864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3874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Exothermic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Endothermic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830">
                <a:tc>
                  <a:txBody>
                    <a:bodyPr/>
                    <a:lstStyle/>
                    <a:p>
                      <a:pPr algn="ctr"/>
                      <a:endParaRPr lang="en-US" sz="32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0838" y="4287530"/>
            <a:ext cx="211312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A candle flame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Freezing water</a:t>
            </a:r>
            <a:endParaRPr lang="en-US" sz="25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3306" y="4332891"/>
            <a:ext cx="188550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Melting ice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Baking bread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8513" y="1993565"/>
            <a:ext cx="5129586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dirty="0" smtClean="0"/>
              <a:t>Evaporation of water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1108361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Predictions</a:t>
            </a:r>
            <a:endParaRPr lang="en-US" sz="6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6978295"/>
              </p:ext>
            </p:extLst>
          </p:nvPr>
        </p:nvGraphicFramePr>
        <p:xfrm>
          <a:off x="457200" y="3662036"/>
          <a:ext cx="8229600" cy="2864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3874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Exothermic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Endothermic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830">
                <a:tc>
                  <a:txBody>
                    <a:bodyPr/>
                    <a:lstStyle/>
                    <a:p>
                      <a:pPr algn="ctr"/>
                      <a:endParaRPr lang="en-US" sz="32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0838" y="4287530"/>
            <a:ext cx="211312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A candle flame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Freezing water</a:t>
            </a:r>
            <a:endParaRPr lang="en-US" sz="25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3306" y="4332891"/>
            <a:ext cx="2931844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Melting ice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Baking bread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Evaporation of water</a:t>
            </a:r>
          </a:p>
        </p:txBody>
      </p:sp>
    </p:spTree>
    <p:extLst>
      <p:ext uri="{BB962C8B-B14F-4D97-AF65-F5344CB8AC3E}">
        <p14:creationId xmlns:p14="http://schemas.microsoft.com/office/powerpoint/2010/main" val="1085741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Predictions</a:t>
            </a:r>
            <a:endParaRPr lang="en-US" sz="6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6978295"/>
              </p:ext>
            </p:extLst>
          </p:nvPr>
        </p:nvGraphicFramePr>
        <p:xfrm>
          <a:off x="457200" y="3662036"/>
          <a:ext cx="8229600" cy="2864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3874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Exothermic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Endothermic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830">
                <a:tc>
                  <a:txBody>
                    <a:bodyPr/>
                    <a:lstStyle/>
                    <a:p>
                      <a:pPr algn="ctr"/>
                      <a:endParaRPr lang="en-US" sz="32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0838" y="4287530"/>
            <a:ext cx="211312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A candle flame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Freezing water</a:t>
            </a:r>
            <a:endParaRPr lang="en-US" sz="25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3306" y="4332891"/>
            <a:ext cx="2931844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Melting ice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Baking bread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Evaporation of water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15702" y="1993565"/>
            <a:ext cx="5995207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dirty="0" smtClean="0"/>
              <a:t>Combustion of hydrogen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1085741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Predictions</a:t>
            </a:r>
            <a:endParaRPr lang="en-US" sz="6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8267325"/>
              </p:ext>
            </p:extLst>
          </p:nvPr>
        </p:nvGraphicFramePr>
        <p:xfrm>
          <a:off x="457200" y="3662036"/>
          <a:ext cx="8229600" cy="2864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3874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Exothermic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Endothermic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830">
                <a:tc>
                  <a:txBody>
                    <a:bodyPr/>
                    <a:lstStyle/>
                    <a:p>
                      <a:pPr algn="ctr"/>
                      <a:endParaRPr lang="en-US" sz="32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0838" y="4287530"/>
            <a:ext cx="3412745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A candle flame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Freezing water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Combustion of hydrogen</a:t>
            </a:r>
            <a:endParaRPr lang="en-US" sz="25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3306" y="4332891"/>
            <a:ext cx="2931844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Melting ice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Baking bread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Evaporation of water</a:t>
            </a:r>
          </a:p>
        </p:txBody>
      </p:sp>
    </p:spTree>
    <p:extLst>
      <p:ext uri="{BB962C8B-B14F-4D97-AF65-F5344CB8AC3E}">
        <p14:creationId xmlns:p14="http://schemas.microsoft.com/office/powerpoint/2010/main" val="897188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Predictions</a:t>
            </a:r>
            <a:endParaRPr lang="en-US" sz="6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0303349"/>
              </p:ext>
            </p:extLst>
          </p:nvPr>
        </p:nvGraphicFramePr>
        <p:xfrm>
          <a:off x="457200" y="3662036"/>
          <a:ext cx="8229600" cy="2864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3874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Exothermic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Endothermic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830">
                <a:tc>
                  <a:txBody>
                    <a:bodyPr/>
                    <a:lstStyle/>
                    <a:p>
                      <a:pPr algn="ctr"/>
                      <a:endParaRPr lang="en-US" sz="32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0838" y="4287530"/>
            <a:ext cx="3412745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A candle flame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Freezing water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Combustion of hydrogen</a:t>
            </a:r>
            <a:endParaRPr lang="en-US" sz="25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3306" y="4332891"/>
            <a:ext cx="2931844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Melting ice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Baking bread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Evaporation of water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57292" y="1993565"/>
            <a:ext cx="450234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dirty="0" smtClean="0"/>
              <a:t>A person sweating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3714034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Predictions</a:t>
            </a:r>
            <a:endParaRPr lang="en-US" sz="6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1400698"/>
              </p:ext>
            </p:extLst>
          </p:nvPr>
        </p:nvGraphicFramePr>
        <p:xfrm>
          <a:off x="457200" y="3662036"/>
          <a:ext cx="8229600" cy="2864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3874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Exothermic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Endothermic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830">
                <a:tc>
                  <a:txBody>
                    <a:bodyPr/>
                    <a:lstStyle/>
                    <a:p>
                      <a:pPr algn="ctr"/>
                      <a:endParaRPr lang="en-US" sz="32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0838" y="4287530"/>
            <a:ext cx="341274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A candle flame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Freezing water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Combustion of hydrogen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A person sweating</a:t>
            </a:r>
            <a:endParaRPr lang="en-US" sz="25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3306" y="4332891"/>
            <a:ext cx="2931844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Melting ice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Baking bread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Evaporation of water</a:t>
            </a:r>
          </a:p>
        </p:txBody>
      </p:sp>
    </p:spTree>
    <p:extLst>
      <p:ext uri="{BB962C8B-B14F-4D97-AF65-F5344CB8AC3E}">
        <p14:creationId xmlns:p14="http://schemas.microsoft.com/office/powerpoint/2010/main" val="2274184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Predictions</a:t>
            </a:r>
            <a:endParaRPr lang="en-US" sz="6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499306"/>
              </p:ext>
            </p:extLst>
          </p:nvPr>
        </p:nvGraphicFramePr>
        <p:xfrm>
          <a:off x="457200" y="3662036"/>
          <a:ext cx="8229600" cy="2864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3874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Exothermic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Endothermic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830">
                <a:tc>
                  <a:txBody>
                    <a:bodyPr/>
                    <a:lstStyle/>
                    <a:p>
                      <a:pPr algn="ctr"/>
                      <a:endParaRPr lang="en-US" sz="32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0838" y="4287530"/>
            <a:ext cx="341274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A candle flame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Freezing water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Combustion of hydrogen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A person sweating</a:t>
            </a:r>
            <a:endParaRPr lang="en-US" sz="25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3306" y="4332891"/>
            <a:ext cx="2931844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Melting ice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Baking bread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Evaporation of water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" y="162283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UcPeriod"/>
            </a:pPr>
            <a:r>
              <a:rPr lang="en-US" sz="3600" dirty="0" smtClean="0"/>
              <a:t>Dissolving calcium chloride in water </a:t>
            </a:r>
          </a:p>
          <a:p>
            <a:r>
              <a:rPr lang="en-US" sz="3600" dirty="0" smtClean="0"/>
              <a:t>B.   Dissolving Ammonium nitrate in water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99350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Predictions</a:t>
            </a:r>
            <a:endParaRPr lang="en-US" sz="6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2233288"/>
              </p:ext>
            </p:extLst>
          </p:nvPr>
        </p:nvGraphicFramePr>
        <p:xfrm>
          <a:off x="457200" y="3662036"/>
          <a:ext cx="8229600" cy="30244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3874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Exothermic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Endothermic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5303">
                <a:tc>
                  <a:txBody>
                    <a:bodyPr/>
                    <a:lstStyle/>
                    <a:p>
                      <a:pPr algn="ctr"/>
                      <a:endParaRPr lang="en-US" sz="32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0838" y="4287530"/>
            <a:ext cx="400244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A candle flame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Freezing water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Combustion of hydrogen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A person sweating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Dissolving calcium chloride in </a:t>
            </a:r>
          </a:p>
          <a:p>
            <a:r>
              <a:rPr lang="en-US" sz="2500" dirty="0">
                <a:solidFill>
                  <a:srgbClr val="0000FF"/>
                </a:solidFill>
              </a:rPr>
              <a:t>	</a:t>
            </a:r>
            <a:r>
              <a:rPr lang="en-US" sz="2500" dirty="0" smtClean="0">
                <a:solidFill>
                  <a:srgbClr val="0000FF"/>
                </a:solidFill>
              </a:rPr>
              <a:t>water</a:t>
            </a:r>
            <a:endParaRPr lang="en-US" sz="25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3306" y="4332891"/>
            <a:ext cx="4014653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Melting ice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Baking bread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Evaporation of water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Dissolving ammonium nitrate </a:t>
            </a:r>
          </a:p>
          <a:p>
            <a:r>
              <a:rPr lang="en-US" sz="2500" dirty="0">
                <a:solidFill>
                  <a:srgbClr val="0000FF"/>
                </a:solidFill>
              </a:rPr>
              <a:t>	</a:t>
            </a:r>
            <a:r>
              <a:rPr lang="en-US" sz="2500" dirty="0" smtClean="0">
                <a:solidFill>
                  <a:srgbClr val="0000FF"/>
                </a:solidFill>
              </a:rPr>
              <a:t>in water</a:t>
            </a:r>
          </a:p>
        </p:txBody>
      </p:sp>
    </p:spTree>
    <p:extLst>
      <p:ext uri="{BB962C8B-B14F-4D97-AF65-F5344CB8AC3E}">
        <p14:creationId xmlns:p14="http://schemas.microsoft.com/office/powerpoint/2010/main" val="2789154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152400" y="213265"/>
            <a:ext cx="8458200" cy="9969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400" dirty="0" smtClean="0">
                <a:latin typeface="Calibri" charset="0"/>
                <a:ea typeface="ＭＳ Ｐゴシック" charset="0"/>
                <a:cs typeface="ＭＳ Ｐゴシック" charset="0"/>
              </a:rPr>
              <a:t>Tuesday, </a:t>
            </a:r>
            <a:r>
              <a:rPr lang="en-US" sz="4400" dirty="0">
                <a:latin typeface="Calibri" charset="0"/>
                <a:ea typeface="ＭＳ Ｐゴシック" charset="0"/>
                <a:cs typeface="ＭＳ Ｐゴシック" charset="0"/>
              </a:rPr>
              <a:t>October </a:t>
            </a:r>
            <a:r>
              <a:rPr lang="en-US" sz="4400" dirty="0" smtClean="0">
                <a:latin typeface="Calibri" charset="0"/>
                <a:ea typeface="ＭＳ Ｐゴシック" charset="0"/>
                <a:cs typeface="ＭＳ Ｐゴシック" charset="0"/>
              </a:rPr>
              <a:t>14th</a:t>
            </a:r>
            <a:r>
              <a:rPr lang="en-US" sz="4400" dirty="0">
                <a:latin typeface="Calibri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4400" dirty="0" smtClean="0">
                <a:latin typeface="Calibri" charset="0"/>
                <a:ea typeface="ＭＳ Ｐゴシック" charset="0"/>
                <a:cs typeface="ＭＳ Ｐゴシック" charset="0"/>
              </a:rPr>
              <a:t>2014 (Week 7)</a:t>
            </a:r>
            <a:endParaRPr lang="en-US" sz="44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3048000" y="1489827"/>
            <a:ext cx="5908675" cy="59436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800" b="1" dirty="0">
                <a:solidFill>
                  <a:srgbClr val="0000FF"/>
                </a:solidFill>
                <a:latin typeface="Calibri" charset="0"/>
              </a:rPr>
              <a:t>Homework</a:t>
            </a:r>
            <a:r>
              <a:rPr lang="en-US" sz="2800" b="1" dirty="0" smtClean="0">
                <a:solidFill>
                  <a:srgbClr val="0000FF"/>
                </a:solidFill>
                <a:latin typeface="Calibri" charset="0"/>
              </a:rPr>
              <a:t>: Agenda Problems 1-2</a:t>
            </a:r>
            <a:endParaRPr lang="en-US" sz="2800" b="1" dirty="0">
              <a:solidFill>
                <a:srgbClr val="0000FF"/>
              </a:solidFill>
              <a:latin typeface="Calibri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800" b="1" dirty="0">
                <a:latin typeface="Calibri" charset="0"/>
              </a:rPr>
              <a:t>Objective: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: We will be able to determine if a reaction is endothermic or exothermic.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 smtClean="0">
                <a:latin typeface="Calibri" charset="0"/>
              </a:rPr>
              <a:t>Catalyst: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100.0 g of 4.0°C water is heated until its temperature is 37°C. If the specific heat of water is 4.18J/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g°C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, calculate the amount of heat energy needed to cause this rise in temperature.</a:t>
            </a:r>
            <a:endParaRPr lang="en-US" sz="2800" u="sng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sz="2800" b="1" dirty="0" smtClean="0">
              <a:latin typeface="Calibri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>
              <a:latin typeface="Calibri" charset="0"/>
            </a:endParaRPr>
          </a:p>
          <a:p>
            <a:pPr marL="514350" indent="-514350" eaLnBrk="1" hangingPunct="1">
              <a:lnSpc>
                <a:spcPct val="90000"/>
              </a:lnSpc>
              <a:buFontTx/>
              <a:buAutoNum type="alphaLcParenR"/>
              <a:defRPr/>
            </a:pPr>
            <a:endParaRPr lang="en-US" dirty="0">
              <a:latin typeface="Calibri" charset="0"/>
            </a:endParaRPr>
          </a:p>
        </p:txBody>
      </p:sp>
      <p:sp>
        <p:nvSpPr>
          <p:cNvPr id="14339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13" y="1471638"/>
            <a:ext cx="2884487" cy="3810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000" b="1" u="sng" dirty="0">
                <a:latin typeface="Calibri" charset="0"/>
                <a:ea typeface="ＭＳ Ｐゴシック" charset="0"/>
                <a:cs typeface="ＭＳ Ｐゴシック" charset="0"/>
              </a:rPr>
              <a:t>Classroom expectations: 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ＭＳ Ｐゴシック" charset="0"/>
              </a:rPr>
              <a:t>Wear Kenwood ID.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ＭＳ Ｐゴシック" charset="0"/>
              </a:rPr>
              <a:t>Cell phones, music players,  and headphones are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ＭＳ Ｐゴシック" charset="0"/>
              </a:rPr>
              <a:t>Food is disposed of or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ＭＳ Ｐゴシック" charset="0"/>
              </a:rPr>
              <a:t>Dressed appropriately.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ＭＳ Ｐゴシック" charset="0"/>
              </a:rPr>
              <a:t>Notebook is out and you are ready for today’</a:t>
            </a:r>
            <a:r>
              <a:rPr lang="en-US" altLang="ja-JP" sz="2000" b="1" dirty="0">
                <a:latin typeface="Calibri" charset="0"/>
                <a:ea typeface="ＭＳ Ｐゴシック" charset="0"/>
                <a:cs typeface="ＭＳ Ｐゴシック" charset="0"/>
              </a:rPr>
              <a:t>s class.</a:t>
            </a:r>
          </a:p>
          <a:p>
            <a:pPr eaLnBrk="1" hangingPunct="1"/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472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152400" y="213265"/>
            <a:ext cx="8458200" cy="9969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400" dirty="0" smtClean="0">
                <a:latin typeface="Calibri" charset="0"/>
                <a:ea typeface="ＭＳ Ｐゴシック" charset="0"/>
                <a:cs typeface="ＭＳ Ｐゴシック" charset="0"/>
              </a:rPr>
              <a:t>Thursday, </a:t>
            </a:r>
            <a:r>
              <a:rPr lang="en-US" sz="4400" dirty="0">
                <a:latin typeface="Calibri" charset="0"/>
                <a:ea typeface="ＭＳ Ｐゴシック" charset="0"/>
                <a:cs typeface="ＭＳ Ｐゴシック" charset="0"/>
              </a:rPr>
              <a:t>October </a:t>
            </a:r>
            <a:r>
              <a:rPr lang="en-US" sz="4400" dirty="0" smtClean="0">
                <a:latin typeface="Calibri" charset="0"/>
                <a:ea typeface="ＭＳ Ｐゴシック" charset="0"/>
                <a:cs typeface="ＭＳ Ｐゴシック" charset="0"/>
              </a:rPr>
              <a:t>16th</a:t>
            </a:r>
            <a:r>
              <a:rPr lang="en-US" sz="4400" dirty="0">
                <a:latin typeface="Calibri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4400" dirty="0" smtClean="0">
                <a:latin typeface="Calibri" charset="0"/>
                <a:ea typeface="ＭＳ Ｐゴシック" charset="0"/>
                <a:cs typeface="ＭＳ Ｐゴシック" charset="0"/>
              </a:rPr>
              <a:t>2014 (Week 7)</a:t>
            </a:r>
            <a:endParaRPr lang="en-US" sz="44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3048000" y="1489827"/>
            <a:ext cx="5908675" cy="59436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800" b="1" dirty="0">
                <a:solidFill>
                  <a:srgbClr val="0000FF"/>
                </a:solidFill>
                <a:latin typeface="Calibri" charset="0"/>
              </a:rPr>
              <a:t>Homework</a:t>
            </a:r>
            <a:r>
              <a:rPr lang="en-US" sz="2800" b="1" dirty="0" smtClean="0">
                <a:solidFill>
                  <a:srgbClr val="0000FF"/>
                </a:solidFill>
                <a:latin typeface="Calibri" charset="0"/>
              </a:rPr>
              <a:t>: Textbook Reading; </a:t>
            </a:r>
            <a:r>
              <a:rPr lang="en-US" sz="2800" b="1" dirty="0" smtClean="0">
                <a:solidFill>
                  <a:srgbClr val="0000FF"/>
                </a:solidFill>
                <a:latin typeface="Calibri" charset="0"/>
              </a:rPr>
              <a:t>Agenda Problems 10-13</a:t>
            </a:r>
            <a:endParaRPr lang="en-US" sz="2800" b="1" dirty="0">
              <a:solidFill>
                <a:srgbClr val="0000FF"/>
              </a:solidFill>
              <a:latin typeface="Calibri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800" b="1" dirty="0">
                <a:latin typeface="Calibri" charset="0"/>
              </a:rPr>
              <a:t>Objective: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: We will be able to determine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the identity of an unknown substance using </a:t>
            </a:r>
            <a:r>
              <a:rPr lang="en-US" sz="2800" dirty="0" err="1" smtClean="0">
                <a:latin typeface="Arial" charset="0"/>
                <a:ea typeface="ＭＳ Ｐゴシック" charset="0"/>
                <a:cs typeface="ＭＳ Ｐゴシック" charset="0"/>
              </a:rPr>
              <a:t>calorimetry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 smtClean="0">
                <a:latin typeface="Calibri" charset="0"/>
              </a:rPr>
              <a:t>Catalyst: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150.0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g of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water at 5.0</a:t>
            </a:r>
            <a:r>
              <a:rPr lang="en-US" sz="2800" baseline="30000" dirty="0" smtClean="0">
                <a:latin typeface="Arial" charset="0"/>
                <a:ea typeface="ＭＳ Ｐゴシック" charset="0"/>
                <a:cs typeface="ＭＳ Ｐゴシック" charset="0"/>
              </a:rPr>
              <a:t>o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C is given 5670 J.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If the specific heat of water is 4.18J/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g°C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what is the final temperature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?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 (hint: find ΔT first)</a:t>
            </a:r>
            <a:endParaRPr lang="en-US" sz="2800" u="sng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sz="2800" b="1" dirty="0" smtClean="0">
              <a:latin typeface="Calibri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>
              <a:latin typeface="Calibri" charset="0"/>
            </a:endParaRPr>
          </a:p>
          <a:p>
            <a:pPr marL="514350" indent="-514350" eaLnBrk="1" hangingPunct="1">
              <a:lnSpc>
                <a:spcPct val="90000"/>
              </a:lnSpc>
              <a:buFontTx/>
              <a:buAutoNum type="alphaLcParenR"/>
              <a:defRPr/>
            </a:pPr>
            <a:endParaRPr lang="en-US" dirty="0">
              <a:latin typeface="Calibri" charset="0"/>
            </a:endParaRPr>
          </a:p>
        </p:txBody>
      </p:sp>
      <p:sp>
        <p:nvSpPr>
          <p:cNvPr id="14339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13" y="1471638"/>
            <a:ext cx="2884487" cy="3810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000" b="1" u="sng" dirty="0">
                <a:latin typeface="Calibri" charset="0"/>
                <a:ea typeface="ＭＳ Ｐゴシック" charset="0"/>
                <a:cs typeface="ＭＳ Ｐゴシック" charset="0"/>
              </a:rPr>
              <a:t>Classroom expectations: 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ＭＳ Ｐゴシック" charset="0"/>
              </a:rPr>
              <a:t>Wear Kenwood ID.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ＭＳ Ｐゴシック" charset="0"/>
              </a:rPr>
              <a:t>Cell phones, music players,  and headphones are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ＭＳ Ｐゴシック" charset="0"/>
              </a:rPr>
              <a:t>Food is disposed of or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ＭＳ Ｐゴシック" charset="0"/>
              </a:rPr>
              <a:t>Dressed appropriately.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ＭＳ Ｐゴシック" charset="0"/>
              </a:rPr>
              <a:t>Notebook is out and you are ready for today’</a:t>
            </a:r>
            <a:r>
              <a:rPr lang="en-US" altLang="ja-JP" sz="2000" b="1" dirty="0">
                <a:latin typeface="Calibri" charset="0"/>
                <a:ea typeface="ＭＳ Ｐゴシック" charset="0"/>
                <a:cs typeface="ＭＳ Ｐゴシック" charset="0"/>
              </a:rPr>
              <a:t>s class.</a:t>
            </a:r>
          </a:p>
          <a:p>
            <a:pPr eaLnBrk="1" hangingPunct="1"/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837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152400" y="213265"/>
            <a:ext cx="8458200" cy="9969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400" dirty="0" smtClean="0">
                <a:latin typeface="Calibri" charset="0"/>
                <a:ea typeface="ＭＳ Ｐゴシック" charset="0"/>
                <a:cs typeface="ＭＳ Ｐゴシック" charset="0"/>
              </a:rPr>
              <a:t>Thursday, </a:t>
            </a:r>
            <a:r>
              <a:rPr lang="en-US" sz="4400" dirty="0">
                <a:latin typeface="Calibri" charset="0"/>
                <a:ea typeface="ＭＳ Ｐゴシック" charset="0"/>
                <a:cs typeface="ＭＳ Ｐゴシック" charset="0"/>
              </a:rPr>
              <a:t>October </a:t>
            </a:r>
            <a:r>
              <a:rPr lang="en-US" sz="4400" dirty="0" smtClean="0">
                <a:latin typeface="Calibri" charset="0"/>
                <a:ea typeface="ＭＳ Ｐゴシック" charset="0"/>
                <a:cs typeface="ＭＳ Ｐゴシック" charset="0"/>
              </a:rPr>
              <a:t>16th</a:t>
            </a:r>
            <a:r>
              <a:rPr lang="en-US" sz="4400" dirty="0">
                <a:latin typeface="Calibri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4400" dirty="0" smtClean="0">
                <a:latin typeface="Calibri" charset="0"/>
                <a:ea typeface="ＭＳ Ｐゴシック" charset="0"/>
                <a:cs typeface="ＭＳ Ｐゴシック" charset="0"/>
              </a:rPr>
              <a:t>2014 (Week 7)</a:t>
            </a:r>
            <a:endParaRPr lang="en-US" sz="44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3048000" y="1489827"/>
            <a:ext cx="5908675" cy="59436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800" b="1" dirty="0">
                <a:solidFill>
                  <a:srgbClr val="0000FF"/>
                </a:solidFill>
                <a:latin typeface="Calibri" charset="0"/>
              </a:rPr>
              <a:t>Homework</a:t>
            </a:r>
            <a:r>
              <a:rPr lang="en-US" sz="2800" b="1" dirty="0" smtClean="0">
                <a:solidFill>
                  <a:srgbClr val="0000FF"/>
                </a:solidFill>
                <a:latin typeface="Calibri" charset="0"/>
              </a:rPr>
              <a:t>: Agenda 10-12</a:t>
            </a:r>
            <a:endParaRPr lang="en-US" sz="2800" b="1" dirty="0">
              <a:solidFill>
                <a:srgbClr val="0000FF"/>
              </a:solidFill>
              <a:latin typeface="Calibri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800" b="1" dirty="0">
                <a:latin typeface="Calibri" charset="0"/>
              </a:rPr>
              <a:t>Objective: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: We will be able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identify an unknown substance using </a:t>
            </a:r>
            <a:r>
              <a:rPr lang="en-US" sz="2800" dirty="0" err="1" smtClean="0">
                <a:latin typeface="Arial" charset="0"/>
                <a:ea typeface="ＭＳ Ｐゴシック" charset="0"/>
                <a:cs typeface="ＭＳ Ｐゴシック" charset="0"/>
              </a:rPr>
              <a:t>calorimetry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 smtClean="0">
                <a:latin typeface="Calibri" charset="0"/>
              </a:rPr>
              <a:t>Catalyst: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150.0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g of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water is given 5670 J.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If the specific heat of water is 4.18J/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g°C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what is the change in temperature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?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endParaRPr lang="en-US" sz="2800" u="sng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sz="2800" b="1" dirty="0" smtClean="0">
              <a:latin typeface="Calibri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>
              <a:latin typeface="Calibri" charset="0"/>
            </a:endParaRPr>
          </a:p>
          <a:p>
            <a:pPr marL="514350" indent="-514350" eaLnBrk="1" hangingPunct="1">
              <a:lnSpc>
                <a:spcPct val="90000"/>
              </a:lnSpc>
              <a:buFontTx/>
              <a:buAutoNum type="alphaLcParenR"/>
              <a:defRPr/>
            </a:pPr>
            <a:endParaRPr lang="en-US" dirty="0">
              <a:latin typeface="Calibri" charset="0"/>
            </a:endParaRPr>
          </a:p>
        </p:txBody>
      </p:sp>
      <p:sp>
        <p:nvSpPr>
          <p:cNvPr id="14339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13" y="1471638"/>
            <a:ext cx="2884487" cy="3810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000" b="1" u="sng" dirty="0">
                <a:latin typeface="Calibri" charset="0"/>
                <a:ea typeface="ＭＳ Ｐゴシック" charset="0"/>
                <a:cs typeface="ＭＳ Ｐゴシック" charset="0"/>
              </a:rPr>
              <a:t>Classroom expectations: 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ＭＳ Ｐゴシック" charset="0"/>
              </a:rPr>
              <a:t>Wear Kenwood ID.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ＭＳ Ｐゴシック" charset="0"/>
              </a:rPr>
              <a:t>Cell phones, music players,  and headphones are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ＭＳ Ｐゴシック" charset="0"/>
              </a:rPr>
              <a:t>Food is disposed of or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ＭＳ Ｐゴシック" charset="0"/>
              </a:rPr>
              <a:t>Dressed appropriately.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ＭＳ Ｐゴシック" charset="0"/>
              </a:rPr>
              <a:t>Notebook is out and you are ready for today’</a:t>
            </a:r>
            <a:r>
              <a:rPr lang="en-US" altLang="ja-JP" sz="2000" b="1" dirty="0">
                <a:latin typeface="Calibri" charset="0"/>
                <a:ea typeface="ＭＳ Ｐゴシック" charset="0"/>
                <a:cs typeface="ＭＳ Ｐゴシック" charset="0"/>
              </a:rPr>
              <a:t>s class.</a:t>
            </a:r>
          </a:p>
          <a:p>
            <a:pPr eaLnBrk="1" hangingPunct="1"/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488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609600" y="85725"/>
            <a:ext cx="7772400" cy="890588"/>
          </a:xfrm>
        </p:spPr>
        <p:txBody>
          <a:bodyPr/>
          <a:lstStyle/>
          <a:p>
            <a:pPr eaLnBrk="1" hangingPunct="1"/>
            <a:r>
              <a:rPr lang="en-US" sz="5100" b="1">
                <a:latin typeface="Calibri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312738" y="976313"/>
            <a:ext cx="8655050" cy="548798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400" b="1" dirty="0" smtClean="0"/>
              <a:t>HW</a:t>
            </a:r>
            <a:r>
              <a:rPr lang="en-US" sz="3400" b="1" dirty="0"/>
              <a:t>:</a:t>
            </a:r>
            <a:r>
              <a:rPr lang="en-US" sz="3400" dirty="0"/>
              <a:t> </a:t>
            </a:r>
            <a:r>
              <a:rPr lang="en-US" sz="3400" dirty="0" smtClean="0"/>
              <a:t>Week 7 Agenda Problems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400" b="1" dirty="0" smtClean="0"/>
              <a:t>Tutoring today (for lab assistance ONLY) </a:t>
            </a:r>
            <a:endParaRPr lang="en-US" sz="3400" b="1" dirty="0">
              <a:sym typeface="Wingdings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3200" b="1" dirty="0" smtClean="0">
                <a:sym typeface="Wingdings"/>
              </a:rPr>
              <a:t>TODAY 3:30-4:30</a:t>
            </a:r>
            <a:endParaRPr lang="en-US" sz="3200" b="1" dirty="0" smtClean="0"/>
          </a:p>
          <a:p>
            <a:pPr>
              <a:lnSpc>
                <a:spcPct val="90000"/>
              </a:lnSpc>
              <a:defRPr/>
            </a:pPr>
            <a:r>
              <a:rPr lang="en-US" sz="3400" b="1" dirty="0" smtClean="0"/>
              <a:t>Quiz TODAY</a:t>
            </a:r>
          </a:p>
          <a:p>
            <a:pPr>
              <a:lnSpc>
                <a:spcPct val="90000"/>
              </a:lnSpc>
              <a:defRPr/>
            </a:pPr>
            <a:r>
              <a:rPr lang="en-US" sz="3400" b="1" dirty="0" smtClean="0"/>
              <a:t>Lab Report due TOMORROW!!!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sz="3400" b="1" dirty="0" smtClean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US" sz="3400" dirty="0"/>
          </a:p>
          <a:p>
            <a:pPr lvl="1" eaLnBrk="1" hangingPunct="1">
              <a:lnSpc>
                <a:spcPct val="90000"/>
              </a:lnSpc>
              <a:defRPr/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671395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4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600" b="1">
                <a:latin typeface="Arial" charset="0"/>
                <a:ea typeface="ＭＳ Ｐゴシック" charset="0"/>
                <a:cs typeface="ＭＳ Ｐゴシック" charset="0"/>
              </a:rPr>
              <a:t>Agenda</a:t>
            </a:r>
          </a:p>
        </p:txBody>
      </p:sp>
      <p:sp>
        <p:nvSpPr>
          <p:cNvPr id="14338" name="Content Placeholder 5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400" dirty="0" smtClean="0"/>
              <a:t>Catalyst </a:t>
            </a:r>
          </a:p>
          <a:p>
            <a:pPr eaLnBrk="1" hangingPunct="1">
              <a:defRPr/>
            </a:pPr>
            <a:r>
              <a:rPr lang="en-US" sz="4400" dirty="0" smtClean="0"/>
              <a:t>Announcements</a:t>
            </a:r>
          </a:p>
          <a:p>
            <a:pPr eaLnBrk="1" hangingPunct="1">
              <a:defRPr/>
            </a:pPr>
            <a:r>
              <a:rPr lang="en-US" sz="4400" dirty="0" smtClean="0"/>
              <a:t>Quiz</a:t>
            </a:r>
          </a:p>
          <a:p>
            <a:pPr eaLnBrk="1" hangingPunct="1">
              <a:defRPr/>
            </a:pPr>
            <a:r>
              <a:rPr lang="en-US" sz="4400" dirty="0" smtClean="0"/>
              <a:t>Notes: Endothermic vs. Exothermic</a:t>
            </a:r>
          </a:p>
          <a:p>
            <a:pPr marL="0" indent="0" eaLnBrk="1" hangingPunct="1">
              <a:buFontTx/>
              <a:buNone/>
              <a:defRPr/>
            </a:pP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043736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4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600" b="1">
                <a:latin typeface="Arial" charset="0"/>
                <a:ea typeface="ＭＳ Ｐゴシック" charset="0"/>
                <a:cs typeface="ＭＳ Ｐゴシック" charset="0"/>
              </a:rPr>
              <a:t>Agenda</a:t>
            </a:r>
          </a:p>
        </p:txBody>
      </p:sp>
      <p:sp>
        <p:nvSpPr>
          <p:cNvPr id="14338" name="Content Placeholder 5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400" dirty="0" smtClean="0"/>
              <a:t>Catalyst </a:t>
            </a:r>
          </a:p>
          <a:p>
            <a:pPr eaLnBrk="1" hangingPunct="1">
              <a:defRPr/>
            </a:pPr>
            <a:r>
              <a:rPr lang="en-US" sz="4400" dirty="0" smtClean="0"/>
              <a:t>Announcements</a:t>
            </a:r>
          </a:p>
          <a:p>
            <a:pPr eaLnBrk="1" hangingPunct="1">
              <a:defRPr/>
            </a:pPr>
            <a:r>
              <a:rPr lang="en-US" sz="4400" dirty="0" err="1" smtClean="0"/>
              <a:t>Calorimetry</a:t>
            </a:r>
            <a:r>
              <a:rPr lang="en-US" sz="4400" dirty="0" smtClean="0"/>
              <a:t> Lab Write-Up</a:t>
            </a:r>
          </a:p>
          <a:p>
            <a:pPr marL="0" indent="0" eaLnBrk="1" hangingPunct="1">
              <a:buFontTx/>
              <a:buNone/>
              <a:defRPr/>
            </a:pP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1295785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2369</TotalTime>
  <Words>1367</Words>
  <Application>Microsoft Macintosh PowerPoint</Application>
  <PresentationFormat>On-screen Show (4:3)</PresentationFormat>
  <Paragraphs>258</Paragraphs>
  <Slides>39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Tuesday, October 14th, 2014 (Week 7)</vt:lpstr>
      <vt:lpstr>Wednesday, October 15th, 2014 (Week 7)</vt:lpstr>
      <vt:lpstr>Wednesday, October 15th, 2014 (Week 7)</vt:lpstr>
      <vt:lpstr>Tuesday, October 14th, 2014 (Week 7)</vt:lpstr>
      <vt:lpstr>Thursday, October 16th, 2014 (Week 7)</vt:lpstr>
      <vt:lpstr>Thursday, October 16th, 2014 (Week 7)</vt:lpstr>
      <vt:lpstr>Announcements</vt:lpstr>
      <vt:lpstr>Agenda</vt:lpstr>
      <vt:lpstr>Agenda</vt:lpstr>
      <vt:lpstr>Table of Contents</vt:lpstr>
      <vt:lpstr>Table of Contents</vt:lpstr>
      <vt:lpstr>HW Review</vt:lpstr>
      <vt:lpstr>PowerPoint Presentation</vt:lpstr>
      <vt:lpstr>PowerPoint Presentation</vt:lpstr>
      <vt:lpstr>Chemical Reactions</vt:lpstr>
      <vt:lpstr>Chemical Reactions</vt:lpstr>
      <vt:lpstr>Word Parts</vt:lpstr>
      <vt:lpstr>Word Parts</vt:lpstr>
      <vt:lpstr>Word Parts</vt:lpstr>
      <vt:lpstr>Exothermic Reactions</vt:lpstr>
      <vt:lpstr>Endothermic Reactions</vt:lpstr>
      <vt:lpstr>Chemical Reactions</vt:lpstr>
      <vt:lpstr>Predictions</vt:lpstr>
      <vt:lpstr>Predictions</vt:lpstr>
      <vt:lpstr>Predictions</vt:lpstr>
      <vt:lpstr>Predictions</vt:lpstr>
      <vt:lpstr>Predictions</vt:lpstr>
      <vt:lpstr>Predictions</vt:lpstr>
      <vt:lpstr>Predictions</vt:lpstr>
      <vt:lpstr>Predictions</vt:lpstr>
      <vt:lpstr>Predictions</vt:lpstr>
      <vt:lpstr>Predictions</vt:lpstr>
      <vt:lpstr>Predictions</vt:lpstr>
      <vt:lpstr>Predictions</vt:lpstr>
      <vt:lpstr>Predictions</vt:lpstr>
      <vt:lpstr>Predictions</vt:lpstr>
      <vt:lpstr>Predictions</vt:lpstr>
      <vt:lpstr>Predictions</vt:lpstr>
      <vt:lpstr>Predictions</vt:lpstr>
    </vt:vector>
  </TitlesOfParts>
  <Company>Chicago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5/2/14</dc:title>
  <dc:creator>Betsy Miller</dc:creator>
  <cp:lastModifiedBy>Leigha Ingham</cp:lastModifiedBy>
  <cp:revision>42</cp:revision>
  <dcterms:created xsi:type="dcterms:W3CDTF">2014-05-02T12:33:03Z</dcterms:created>
  <dcterms:modified xsi:type="dcterms:W3CDTF">2014-10-16T20:27:05Z</dcterms:modified>
</cp:coreProperties>
</file>