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94" r:id="rId2"/>
    <p:sldId id="288" r:id="rId3"/>
    <p:sldId id="289" r:id="rId4"/>
    <p:sldId id="290" r:id="rId5"/>
    <p:sldId id="291" r:id="rId6"/>
    <p:sldId id="293" r:id="rId7"/>
    <p:sldId id="292" r:id="rId8"/>
    <p:sldId id="275" r:id="rId9"/>
    <p:sldId id="257" r:id="rId10"/>
    <p:sldId id="260" r:id="rId11"/>
    <p:sldId id="272" r:id="rId12"/>
    <p:sldId id="27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1" r:id="rId21"/>
    <p:sldId id="271" r:id="rId22"/>
    <p:sldId id="265" r:id="rId23"/>
    <p:sldId id="267" r:id="rId24"/>
    <p:sldId id="266" r:id="rId25"/>
    <p:sldId id="283" r:id="rId26"/>
    <p:sldId id="284" r:id="rId27"/>
    <p:sldId id="285" r:id="rId28"/>
    <p:sldId id="270" r:id="rId29"/>
    <p:sldId id="262" r:id="rId30"/>
    <p:sldId id="263" r:id="rId31"/>
    <p:sldId id="264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D320E-112F-5A41-8FCC-438720CDB52B}" type="datetimeFigureOut">
              <a:rPr lang="en-US" smtClean="0"/>
              <a:t>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E7EAD-9AB3-B54D-9023-BF9C9EA20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2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2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6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9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4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A06D4-DCB9-754C-962C-3FC550A9CDE1}" type="datetimeFigureOut">
              <a:rPr lang="en-US" smtClean="0"/>
              <a:t>1/14/15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E263-C443-4C45-B02B-CA6274D16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838200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latin typeface="Calibri" charset="0"/>
                <a:ea typeface="MS PGothic" charset="0"/>
              </a:rPr>
              <a:t>Wednesday, </a:t>
            </a:r>
            <a:r>
              <a:rPr lang="en-US" sz="4400" dirty="0">
                <a:latin typeface="Calibri" charset="0"/>
                <a:ea typeface="MS PGothic" charset="0"/>
              </a:rPr>
              <a:t>January </a:t>
            </a:r>
            <a:r>
              <a:rPr lang="en-US" sz="4400" dirty="0" smtClean="0">
                <a:latin typeface="Calibri" charset="0"/>
                <a:ea typeface="MS PGothic" charset="0"/>
              </a:rPr>
              <a:t>14</a:t>
            </a:r>
            <a:r>
              <a:rPr lang="en-US" sz="4400" baseline="30000" dirty="0" smtClean="0">
                <a:latin typeface="Calibri" charset="0"/>
                <a:ea typeface="MS PGothic" charset="0"/>
              </a:rPr>
              <a:t>th</a:t>
            </a:r>
            <a:r>
              <a:rPr lang="en-US" sz="4400" dirty="0">
                <a:latin typeface="Calibri" charset="0"/>
                <a:ea typeface="MS PGothic" charset="0"/>
              </a:rPr>
              <a:t>, </a:t>
            </a:r>
            <a:r>
              <a:rPr lang="en-US" sz="4400" dirty="0" smtClean="0">
                <a:latin typeface="Calibri" charset="0"/>
                <a:ea typeface="MS PGothic" charset="0"/>
              </a:rPr>
              <a:t>2015</a:t>
            </a:r>
            <a:endParaRPr lang="en-US" sz="4400" dirty="0">
              <a:latin typeface="Calibri" charset="0"/>
              <a:ea typeface="MS PGothic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48000" y="762000"/>
            <a:ext cx="6248400" cy="48006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r>
              <a:rPr lang="en-US" sz="2400" b="1" dirty="0">
                <a:solidFill>
                  <a:srgbClr val="3366FF"/>
                </a:solidFill>
                <a:latin typeface="Calibri" charset="0"/>
                <a:ea typeface="MS PGothic" charset="0"/>
              </a:rPr>
              <a:t>HW: </a:t>
            </a:r>
            <a:r>
              <a:rPr lang="en-US" sz="2400" b="1" dirty="0" smtClean="0">
                <a:solidFill>
                  <a:srgbClr val="3366FF"/>
                </a:solidFill>
                <a:latin typeface="Calibri" charset="0"/>
                <a:ea typeface="MS PGothic" charset="0"/>
              </a:rPr>
              <a:t>Week 18 Agenda #2-4</a:t>
            </a:r>
            <a:endParaRPr lang="en-US" sz="2400" b="1" dirty="0">
              <a:solidFill>
                <a:srgbClr val="3366FF"/>
              </a:solidFill>
              <a:latin typeface="Calibri" charset="0"/>
              <a:ea typeface="MS PGothic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Calibri" charset="0"/>
                <a:ea typeface="MS PGothic" charset="0"/>
              </a:rPr>
              <a:t>Objective:</a:t>
            </a:r>
            <a:r>
              <a:rPr lang="en-US" sz="2400" dirty="0">
                <a:latin typeface="Calibri" charset="0"/>
                <a:ea typeface="MS PGothic" charset="0"/>
              </a:rPr>
              <a:t> </a:t>
            </a:r>
            <a:r>
              <a:rPr lang="en-US" sz="2400" dirty="0"/>
              <a:t>We will understand how draw ionic compounds and write their </a:t>
            </a:r>
            <a:r>
              <a:rPr lang="en-US" sz="2400" dirty="0" smtClean="0"/>
              <a:t>formulae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Calibri" charset="0"/>
              <a:ea typeface="MS PGothic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Calibri" charset="0"/>
                <a:ea typeface="MS PGothic" charset="0"/>
              </a:rPr>
              <a:t>Catalyst:</a:t>
            </a:r>
          </a:p>
          <a:p>
            <a:pPr marL="0" indent="0">
              <a:buNone/>
            </a:pPr>
            <a:r>
              <a:rPr lang="en-US" sz="2400" b="1" dirty="0"/>
              <a:t>F. </a:t>
            </a:r>
            <a:r>
              <a:rPr lang="en-US" sz="2400" dirty="0"/>
              <a:t>No; the acceleration factor is dependent on enzyme concentration, but not on substrate </a:t>
            </a:r>
            <a:r>
              <a:rPr lang="en-US" sz="2400" dirty="0" err="1" smtClean="0"/>
              <a:t>cncentration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/>
              <a:t>G. </a:t>
            </a:r>
            <a:r>
              <a:rPr lang="en-US" sz="2400" dirty="0"/>
              <a:t>No; the acceleration factor is not dependent on either enzyme or substrate concentration.</a:t>
            </a:r>
          </a:p>
          <a:p>
            <a:pPr marL="0" indent="0">
              <a:buNone/>
            </a:pPr>
            <a:r>
              <a:rPr lang="en-US" sz="2400" b="1" dirty="0"/>
              <a:t>H. </a:t>
            </a:r>
            <a:r>
              <a:rPr lang="en-US" sz="2400" dirty="0"/>
              <a:t>Yes; the acceleration factor is dependent on enzyme concentration, but not on substrate concentration.</a:t>
            </a:r>
          </a:p>
          <a:p>
            <a:pPr marL="0" indent="0">
              <a:buNone/>
            </a:pPr>
            <a:r>
              <a:rPr lang="en-US" sz="2400" b="1" dirty="0"/>
              <a:t>J. </a:t>
            </a:r>
            <a:r>
              <a:rPr lang="en-US" sz="2400" dirty="0"/>
              <a:t>Yes; the acceleration factor is dependent on both enzyme and substrate concentration.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 smtClean="0"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endParaRPr lang="en-US" sz="2200" dirty="0"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endParaRPr lang="en-US" sz="2200" dirty="0">
              <a:latin typeface="Calibri" charset="0"/>
              <a:ea typeface="MS PGothic" charset="0"/>
            </a:endParaRPr>
          </a:p>
        </p:txBody>
      </p:sp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71600"/>
            <a:ext cx="2971800" cy="3810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000" b="1" u="sng">
                <a:latin typeface="Calibri" charset="0"/>
                <a:ea typeface="MS PGothic" charset="0"/>
              </a:rPr>
              <a:t>Classroom expectations: 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>
                <a:latin typeface="Calibri" charset="0"/>
                <a:ea typeface="MS PGothic" charset="0"/>
              </a:rPr>
              <a:t>Wear Kenwood ID.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>
                <a:latin typeface="Calibri" charset="0"/>
                <a:ea typeface="MS PGothic" charset="0"/>
              </a:rPr>
              <a:t>Cell phones, music players,  and headphones are put away.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>
                <a:latin typeface="Calibri" charset="0"/>
                <a:ea typeface="MS PGothic" charset="0"/>
              </a:rPr>
              <a:t>Food is disposed of or put away.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>
                <a:latin typeface="Calibri" charset="0"/>
                <a:ea typeface="MS PGothic" charset="0"/>
              </a:rPr>
              <a:t>Dressed appropriately.</a:t>
            </a:r>
          </a:p>
          <a:p>
            <a:pPr eaLnBrk="1" hangingPunct="1">
              <a:buFont typeface="Calibri" charset="0"/>
              <a:buAutoNum type="arabicPeriod"/>
            </a:pPr>
            <a:r>
              <a:rPr lang="en-US" sz="2000" b="1">
                <a:latin typeface="Calibri" charset="0"/>
                <a:ea typeface="MS PGothic" charset="0"/>
              </a:rPr>
              <a:t>Notebook is out and you are ready for today</a:t>
            </a:r>
            <a:r>
              <a:rPr lang="ja-JP" altLang="en-US" sz="2000" b="1">
                <a:latin typeface="Calibri" charset="0"/>
                <a:ea typeface="MS PGothic" charset="0"/>
              </a:rPr>
              <a:t>’</a:t>
            </a:r>
            <a:r>
              <a:rPr lang="en-US" altLang="ja-JP" sz="2000" b="1">
                <a:latin typeface="Calibri" charset="0"/>
                <a:ea typeface="MS PGothic" charset="0"/>
              </a:rPr>
              <a:t>s class.</a:t>
            </a:r>
          </a:p>
          <a:p>
            <a:pPr eaLnBrk="1" hangingPunct="1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buFont typeface="Calibri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1/13            Classwork: Ionic Compounds Practice                                                            94</a:t>
            </a:r>
          </a:p>
          <a:p>
            <a:pPr defTabSz="457200">
              <a:buFont typeface="Calibri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ea typeface="MS PGothic" charset="0"/>
                <a:cs typeface="MS PGothic" charset="0"/>
              </a:rPr>
              <a:t>1/14            Notes: Ionic Compounds w/Transition Metals                                              95      </a:t>
            </a:r>
            <a:r>
              <a:rPr lang="en-US" dirty="0">
                <a:solidFill>
                  <a:schemeClr val="tx1"/>
                </a:solidFill>
                <a:ea typeface="MS PGothic" charset="0"/>
                <a:cs typeface="MS PGothic" charset="0"/>
              </a:rPr>
              <a:t>	                                                                  </a:t>
            </a:r>
          </a:p>
          <a:p>
            <a:pPr defTabSz="457200">
              <a:buFont typeface="Calibri" charset="0"/>
              <a:buNone/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0" y="5181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b="1" u="sng"/>
              <a:t>***Table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91018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970"/>
            <a:ext cx="8229600" cy="1143000"/>
          </a:xfrm>
        </p:spPr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4" name="Picture 3" descr="Screen Shot 2015-01-09 at 11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42"/>
            <a:ext cx="9144000" cy="343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99259"/>
            <a:ext cx="886499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2</a:t>
            </a:r>
            <a:r>
              <a:rPr lang="en-US" sz="2500" dirty="0" smtClean="0"/>
              <a:t>.) Consider the ions iron (Fe) and sulfur (S). Write chemical</a:t>
            </a:r>
          </a:p>
          <a:p>
            <a:r>
              <a:rPr lang="en-US" sz="2500" dirty="0"/>
              <a:t>f</a:t>
            </a:r>
            <a:r>
              <a:rPr lang="en-US" sz="2500" dirty="0" smtClean="0"/>
              <a:t>ormulas for all possible ionic compounds for these tow ions, using</a:t>
            </a:r>
            <a:br>
              <a:rPr lang="en-US" sz="2500" dirty="0" smtClean="0"/>
            </a:br>
            <a:r>
              <a:rPr lang="en-US" sz="2500" dirty="0" smtClean="0"/>
              <a:t>the simplest ratios of iron (Fe) and sulfur (S).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6668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970"/>
            <a:ext cx="8229600" cy="1143000"/>
          </a:xfrm>
        </p:spPr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4" name="Picture 3" descr="Screen Shot 2015-01-09 at 11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42"/>
            <a:ext cx="9144000" cy="343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159" y="4299259"/>
            <a:ext cx="84658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2</a:t>
            </a:r>
            <a:r>
              <a:rPr lang="en-US" sz="2500" dirty="0" smtClean="0"/>
              <a:t>.) Using what you know about naming ionic compounds name:</a:t>
            </a:r>
          </a:p>
          <a:p>
            <a:r>
              <a:rPr lang="en-US" sz="2500" dirty="0"/>
              <a:t>	</a:t>
            </a:r>
            <a:r>
              <a:rPr lang="en-US" sz="2500" dirty="0" smtClean="0"/>
              <a:t>a.) K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S</a:t>
            </a:r>
          </a:p>
          <a:p>
            <a:r>
              <a:rPr lang="en-US" sz="2500" dirty="0"/>
              <a:t>	</a:t>
            </a:r>
            <a:r>
              <a:rPr lang="en-US" sz="2500" dirty="0" smtClean="0"/>
              <a:t>b.) </a:t>
            </a:r>
            <a:r>
              <a:rPr lang="en-US" sz="2500" dirty="0" err="1" smtClean="0"/>
              <a:t>FeS</a:t>
            </a:r>
            <a:endParaRPr lang="en-US" sz="2500" dirty="0" smtClean="0"/>
          </a:p>
          <a:p>
            <a:r>
              <a:rPr lang="en-US" sz="2500" dirty="0" smtClean="0"/>
              <a:t>	c.) Fe</a:t>
            </a:r>
            <a:r>
              <a:rPr lang="en-US" sz="2500" baseline="-25000" dirty="0" smtClean="0"/>
              <a:t>2</a:t>
            </a:r>
            <a:r>
              <a:rPr lang="en-US" sz="2500" dirty="0" smtClean="0"/>
              <a:t>S</a:t>
            </a:r>
            <a:r>
              <a:rPr lang="en-US" sz="2500" baseline="-25000" dirty="0" smtClean="0"/>
              <a:t>3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930475"/>
            <a:ext cx="91465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</a:rPr>
              <a:t>Notice anything in the names that could lead to some confusion??</a:t>
            </a:r>
            <a:endParaRPr lang="en-US" sz="26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2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Naming Ionic Compounds with Transition Metals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1.) When a metal can form multiple </a:t>
            </a:r>
            <a:r>
              <a:rPr lang="en-US" dirty="0" err="1" smtClean="0">
                <a:solidFill>
                  <a:srgbClr val="0000FF"/>
                </a:solidFill>
              </a:rPr>
              <a:t>cations</a:t>
            </a:r>
            <a:r>
              <a:rPr lang="en-US" dirty="0" smtClean="0">
                <a:solidFill>
                  <a:srgbClr val="0000FF"/>
                </a:solidFill>
              </a:rPr>
              <a:t>, the charge must be indicated in the name by a roman numeral.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Fe</a:t>
            </a:r>
            <a:r>
              <a:rPr lang="en-US" baseline="30000" dirty="0" smtClean="0">
                <a:solidFill>
                  <a:srgbClr val="0000FF"/>
                </a:solidFill>
              </a:rPr>
              <a:t>2+ </a:t>
            </a:r>
            <a:r>
              <a:rPr lang="en-US" dirty="0" smtClean="0">
                <a:solidFill>
                  <a:srgbClr val="0000FF"/>
                </a:solidFill>
              </a:rPr>
              <a:t>= Iron (II) ion</a:t>
            </a:r>
            <a:endParaRPr lang="en-US" baseline="30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aseline="30000" dirty="0" smtClean="0">
                <a:solidFill>
                  <a:srgbClr val="0000FF"/>
                </a:solidFill>
              </a:rPr>
              <a:t>					</a:t>
            </a:r>
            <a:r>
              <a:rPr lang="en-US" dirty="0" smtClean="0">
                <a:solidFill>
                  <a:srgbClr val="0000FF"/>
                </a:solidFill>
              </a:rPr>
              <a:t>Fe</a:t>
            </a:r>
            <a:r>
              <a:rPr lang="en-US" baseline="30000" dirty="0" smtClean="0">
                <a:solidFill>
                  <a:srgbClr val="0000FF"/>
                </a:solidFill>
              </a:rPr>
              <a:t>3+</a:t>
            </a:r>
            <a:r>
              <a:rPr lang="en-US" dirty="0" smtClean="0">
                <a:solidFill>
                  <a:srgbClr val="0000FF"/>
                </a:solidFill>
              </a:rPr>
              <a:t> = Iron (III) ion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1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Naming Ionic Compounds with Transition Metals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.) Write a list of your ions and write in the charges of the anion(s).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	PbO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3306" y="3968206"/>
            <a:ext cx="2989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00FF"/>
                </a:solidFill>
              </a:rPr>
              <a:t>Pb</a:t>
            </a:r>
            <a:r>
              <a:rPr lang="en-US" sz="3000" baseline="30000" dirty="0" smtClean="0">
                <a:solidFill>
                  <a:srgbClr val="0000FF"/>
                </a:solidFill>
              </a:rPr>
              <a:t>?</a:t>
            </a:r>
            <a:r>
              <a:rPr lang="en-US" sz="3000" dirty="0" smtClean="0">
                <a:solidFill>
                  <a:srgbClr val="0000FF"/>
                </a:solidFill>
              </a:rPr>
              <a:t>	O</a:t>
            </a:r>
            <a:r>
              <a:rPr lang="en-US" sz="3000" baseline="30000" dirty="0" smtClean="0">
                <a:solidFill>
                  <a:srgbClr val="0000FF"/>
                </a:solidFill>
              </a:rPr>
              <a:t>2-</a:t>
            </a:r>
            <a:endParaRPr lang="en-US" sz="3000" dirty="0" smtClean="0">
              <a:solidFill>
                <a:srgbClr val="0000FF"/>
              </a:solidFill>
            </a:endParaRPr>
          </a:p>
          <a:p>
            <a:r>
              <a:rPr lang="en-US" sz="3000" dirty="0">
                <a:solidFill>
                  <a:srgbClr val="0000FF"/>
                </a:solidFill>
              </a:rPr>
              <a:t>	</a:t>
            </a:r>
            <a:r>
              <a:rPr lang="en-US" sz="3000" dirty="0" smtClean="0">
                <a:solidFill>
                  <a:srgbClr val="0000FF"/>
                </a:solidFill>
              </a:rPr>
              <a:t>	O</a:t>
            </a:r>
            <a:r>
              <a:rPr lang="en-US" sz="3000" baseline="30000" dirty="0" smtClean="0">
                <a:solidFill>
                  <a:srgbClr val="0000FF"/>
                </a:solidFill>
              </a:rPr>
              <a:t>2-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 descr="Screen Shot 2015-01-12 at 8.3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60" y="4210003"/>
            <a:ext cx="3039440" cy="2647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7250" y="3517606"/>
            <a:ext cx="1232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PbO</a:t>
            </a:r>
            <a:r>
              <a:rPr lang="en-US" sz="4000" baseline="-25000" dirty="0" smtClean="0"/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25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Naming Ionic Compounds with Transition Metals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3.) Add up the charges of the anions and determine the charge of the type II metal.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PbO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3306" y="3968206"/>
            <a:ext cx="2989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Pb</a:t>
            </a:r>
            <a:r>
              <a:rPr lang="en-US" sz="3000" baseline="30000" dirty="0" smtClean="0"/>
              <a:t>?</a:t>
            </a:r>
            <a:r>
              <a:rPr lang="en-US" sz="3000" dirty="0" smtClean="0"/>
              <a:t>	O</a:t>
            </a:r>
            <a:r>
              <a:rPr lang="en-US" sz="3000" baseline="30000" dirty="0" smtClean="0"/>
              <a:t>2-</a:t>
            </a:r>
            <a:endParaRPr lang="en-US" sz="3000" dirty="0" smtClean="0"/>
          </a:p>
          <a:p>
            <a:r>
              <a:rPr lang="en-US" sz="3000" dirty="0"/>
              <a:t>	</a:t>
            </a:r>
            <a:r>
              <a:rPr lang="en-US" sz="3000" dirty="0" smtClean="0"/>
              <a:t>	O</a:t>
            </a:r>
            <a:r>
              <a:rPr lang="en-US" sz="3000" baseline="30000" dirty="0" smtClean="0"/>
              <a:t>2-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0629" y="4644665"/>
            <a:ext cx="2989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   +____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1842" y="5040935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-4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631675"/>
            <a:ext cx="5402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needs a charge of +4 to cancel</a:t>
            </a:r>
            <a:b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 the -4 charges.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Screen Shot 2015-01-12 at 8.3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60" y="4210003"/>
            <a:ext cx="3039440" cy="26479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7250" y="3517606"/>
            <a:ext cx="1232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PbO</a:t>
            </a:r>
            <a:r>
              <a:rPr lang="en-US" sz="4000" baseline="-25000" dirty="0" smtClean="0"/>
              <a:t>2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911429" y="4657655"/>
            <a:ext cx="2989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   +____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99106" y="5069415"/>
            <a:ext cx="57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+</a:t>
            </a:r>
            <a:r>
              <a:rPr lang="en-US" sz="3000" dirty="0" smtClean="0">
                <a:solidFill>
                  <a:srgbClr val="0000FF"/>
                </a:solidFill>
              </a:rPr>
              <a:t>4</a:t>
            </a:r>
            <a:endParaRPr 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7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Naming Ionic Compounds with Transition Metals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.) Name the compound by including roman numerals to denote the charge.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baseline="-25000" dirty="0" smtClean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2352" y="3282462"/>
            <a:ext cx="3575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PbO</a:t>
            </a:r>
            <a:r>
              <a:rPr lang="en-US" sz="3000" baseline="-25000" dirty="0" smtClean="0">
                <a:solidFill>
                  <a:srgbClr val="0000FF"/>
                </a:solidFill>
              </a:rPr>
              <a:t>2</a:t>
            </a:r>
            <a:r>
              <a:rPr lang="en-US" sz="3000" dirty="0" smtClean="0">
                <a:solidFill>
                  <a:srgbClr val="0000FF"/>
                </a:solidFill>
              </a:rPr>
              <a:t> = lead (IV) oxide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 Shot 2015-01-12 at 8.3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13" y="3962170"/>
            <a:ext cx="3345907" cy="2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4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Example #2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What is the name of Ti</a:t>
            </a:r>
            <a:r>
              <a:rPr lang="en-US" sz="4000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631" y="2645819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Ti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936" y="4367666"/>
            <a:ext cx="411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192" y="4923707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154" y="5900615"/>
            <a:ext cx="7734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All of the titanium ions need a total charge of +6</a:t>
            </a:r>
            <a:endParaRPr lang="en-US" sz="3000" dirty="0"/>
          </a:p>
        </p:txBody>
      </p:sp>
      <p:pic>
        <p:nvPicPr>
          <p:cNvPr id="8" name="Picture 7" descr="Screen Shot 2015-01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5" y="975840"/>
            <a:ext cx="678237" cy="46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Example #2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What is the name of Ti</a:t>
            </a:r>
            <a:r>
              <a:rPr lang="en-US" sz="4000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631" y="2645819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>
                <a:solidFill>
                  <a:srgbClr val="0000FF"/>
                </a:solidFill>
              </a:rPr>
              <a:t>T</a:t>
            </a:r>
            <a:r>
              <a:rPr lang="en-US" sz="4000" dirty="0" smtClean="0">
                <a:solidFill>
                  <a:srgbClr val="0000FF"/>
                </a:solidFill>
              </a:rPr>
              <a:t>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936" y="4367666"/>
            <a:ext cx="411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192" y="4923707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436" y="5849164"/>
            <a:ext cx="1500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6 ÷ 3 = 2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06" y="4919803"/>
            <a:ext cx="57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+</a:t>
            </a:r>
            <a:r>
              <a:rPr lang="en-US" sz="3000" dirty="0" smtClean="0">
                <a:solidFill>
                  <a:srgbClr val="0000FF"/>
                </a:solidFill>
              </a:rPr>
              <a:t>6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9" name="Picture 8" descr="Screen Shot 2015-01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5" y="975840"/>
            <a:ext cx="678237" cy="46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Example #2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What is the name of Ti</a:t>
            </a:r>
            <a:r>
              <a:rPr lang="en-US" sz="4000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631" y="2645819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936" y="4367666"/>
            <a:ext cx="411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192" y="4923707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436" y="5849164"/>
            <a:ext cx="1500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6 ÷ 3 = 2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06" y="4919803"/>
            <a:ext cx="57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+</a:t>
            </a:r>
            <a:r>
              <a:rPr lang="en-US" sz="3000" dirty="0" smtClean="0">
                <a:solidFill>
                  <a:srgbClr val="0000FF"/>
                </a:solidFill>
              </a:rPr>
              <a:t>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543" y="5618331"/>
            <a:ext cx="4522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D0D0D"/>
                </a:solidFill>
              </a:rPr>
              <a:t>Each individual titanium ion</a:t>
            </a:r>
            <a:br>
              <a:rPr lang="en-US" sz="3000" dirty="0" smtClean="0">
                <a:solidFill>
                  <a:srgbClr val="0D0D0D"/>
                </a:solidFill>
              </a:rPr>
            </a:br>
            <a:r>
              <a:rPr lang="en-US" sz="3000" dirty="0" smtClean="0">
                <a:solidFill>
                  <a:srgbClr val="0D0D0D"/>
                </a:solidFill>
              </a:rPr>
              <a:t>has a +2 charge</a:t>
            </a:r>
            <a:endParaRPr lang="en-US" sz="3000" dirty="0">
              <a:solidFill>
                <a:srgbClr val="0D0D0D"/>
              </a:solidFill>
            </a:endParaRPr>
          </a:p>
        </p:txBody>
      </p:sp>
      <p:pic>
        <p:nvPicPr>
          <p:cNvPr id="11" name="Picture 10" descr="Screen Shot 2015-01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5" y="975840"/>
            <a:ext cx="678237" cy="46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8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Example #2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FF"/>
                </a:solidFill>
              </a:rPr>
              <a:t>What is the name of Ti</a:t>
            </a:r>
            <a:r>
              <a:rPr lang="en-US" sz="4000" baseline="-25000" dirty="0" smtClean="0">
                <a:solidFill>
                  <a:srgbClr val="0000FF"/>
                </a:solidFill>
              </a:rPr>
              <a:t>3</a:t>
            </a:r>
            <a:r>
              <a:rPr lang="en-US" sz="4000" dirty="0" smtClean="0">
                <a:solidFill>
                  <a:srgbClr val="0000FF"/>
                </a:solidFill>
              </a:rPr>
              <a:t>N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631" y="2645819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N</a:t>
            </a:r>
            <a:r>
              <a:rPr lang="en-US" sz="4000" baseline="30000" dirty="0" smtClean="0">
                <a:solidFill>
                  <a:srgbClr val="0000FF"/>
                </a:solidFill>
              </a:rPr>
              <a:t>3-</a:t>
            </a:r>
            <a:endParaRPr lang="en-US" sz="4000" dirty="0" smtClean="0">
              <a:solidFill>
                <a:srgbClr val="0000FF"/>
              </a:solidFill>
            </a:endParaRPr>
          </a:p>
          <a:p>
            <a:r>
              <a:rPr lang="en-US" sz="4000" dirty="0" smtClean="0">
                <a:solidFill>
                  <a:srgbClr val="0000FF"/>
                </a:solidFill>
              </a:rPr>
              <a:t>Ni	</a:t>
            </a:r>
            <a:r>
              <a:rPr lang="en-US" sz="4000" baseline="30000" dirty="0" smtClean="0">
                <a:solidFill>
                  <a:srgbClr val="0000FF"/>
                </a:solidFill>
              </a:rPr>
              <a:t>?</a:t>
            </a:r>
            <a:r>
              <a:rPr lang="en-US" sz="4000" dirty="0" smtClean="0">
                <a:solidFill>
                  <a:srgbClr val="0000FF"/>
                </a:solidFill>
              </a:rPr>
              <a:t>			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936" y="4367666"/>
            <a:ext cx="4116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+___________________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7192" y="4923707"/>
            <a:ext cx="4974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6436" y="5849164"/>
            <a:ext cx="15007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6 ÷ 3 = 2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06" y="4919803"/>
            <a:ext cx="571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+</a:t>
            </a:r>
            <a:r>
              <a:rPr lang="en-US" sz="3000" dirty="0" smtClean="0">
                <a:solidFill>
                  <a:srgbClr val="0000FF"/>
                </a:solidFill>
              </a:rPr>
              <a:t>6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543" y="5844787"/>
            <a:ext cx="42980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</a:rPr>
              <a:t>T</a:t>
            </a:r>
            <a:r>
              <a:rPr lang="en-US" sz="3000" dirty="0" smtClean="0">
                <a:solidFill>
                  <a:srgbClr val="0000FF"/>
                </a:solidFill>
              </a:rPr>
              <a:t>i</a:t>
            </a:r>
            <a:r>
              <a:rPr lang="en-US" sz="3000" baseline="-25000" dirty="0" smtClean="0">
                <a:solidFill>
                  <a:srgbClr val="0000FF"/>
                </a:solidFill>
              </a:rPr>
              <a:t>3</a:t>
            </a:r>
            <a:r>
              <a:rPr lang="en-US" sz="3000" dirty="0" smtClean="0">
                <a:solidFill>
                  <a:srgbClr val="0000FF"/>
                </a:solidFill>
              </a:rPr>
              <a:t>N</a:t>
            </a:r>
            <a:r>
              <a:rPr lang="en-US" sz="3000" baseline="-25000" dirty="0" smtClean="0">
                <a:solidFill>
                  <a:srgbClr val="0000FF"/>
                </a:solidFill>
              </a:rPr>
              <a:t>2</a:t>
            </a:r>
            <a:r>
              <a:rPr lang="en-US" sz="3000" dirty="0" smtClean="0">
                <a:solidFill>
                  <a:srgbClr val="0000FF"/>
                </a:solidFill>
              </a:rPr>
              <a:t> = titanium (II) nitride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 Shot 2015-01-12 at 8.4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15" y="975840"/>
            <a:ext cx="678237" cy="46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6600" b="1">
                <a:latin typeface="Calibri" charset="0"/>
                <a:ea typeface="MS PGothic" charset="0"/>
              </a:rPr>
              <a:t>Announcements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defTabSz="457200">
              <a:defRPr/>
            </a:pPr>
            <a:r>
              <a:rPr lang="en-US" sz="3000" dirty="0">
                <a:latin typeface="Calibri" charset="0"/>
                <a:ea typeface="MS PGothic" charset="0"/>
              </a:rPr>
              <a:t>Tutoring this week</a:t>
            </a:r>
            <a:r>
              <a:rPr lang="en-US" sz="3000" dirty="0" smtClean="0">
                <a:latin typeface="Calibri" charset="0"/>
                <a:ea typeface="MS PGothic" charset="0"/>
              </a:rPr>
              <a:t>: TODAY is last day</a:t>
            </a:r>
            <a:endParaRPr lang="en-US" sz="3000" dirty="0">
              <a:latin typeface="Calibri" charset="0"/>
              <a:ea typeface="MS PGothic" charset="0"/>
            </a:endParaRPr>
          </a:p>
          <a:p>
            <a:pPr defTabSz="457200">
              <a:defRPr/>
            </a:pPr>
            <a:r>
              <a:rPr lang="en-US" sz="3000" dirty="0">
                <a:latin typeface="Calibri" charset="0"/>
                <a:ea typeface="MS PGothic" charset="0"/>
              </a:rPr>
              <a:t>Missed Unit 4 </a:t>
            </a:r>
            <a:r>
              <a:rPr lang="en-US" sz="3000" dirty="0" smtClean="0">
                <a:latin typeface="Calibri" charset="0"/>
                <a:ea typeface="MS PGothic" charset="0"/>
              </a:rPr>
              <a:t>Exam? </a:t>
            </a:r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MS PGothic" charset="0"/>
              </a:rPr>
              <a:t>Must make up TODAY. NO MORE EXTENDED TIME WILL BE GIVEN</a:t>
            </a:r>
          </a:p>
        </p:txBody>
      </p:sp>
    </p:spTree>
    <p:extLst>
      <p:ext uri="{BB962C8B-B14F-4D97-AF65-F5344CB8AC3E}">
        <p14:creationId xmlns:p14="http://schemas.microsoft.com/office/powerpoint/2010/main" val="164262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charge on the </a:t>
            </a:r>
            <a:r>
              <a:rPr lang="en-US" sz="4000" dirty="0" err="1" smtClean="0"/>
              <a:t>cation</a:t>
            </a:r>
            <a:r>
              <a:rPr lang="en-US" sz="4000" dirty="0" smtClean="0"/>
              <a:t> of copper (I) sulfide.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+1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2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charge on the </a:t>
            </a:r>
            <a:r>
              <a:rPr lang="en-US" sz="4000" dirty="0" err="1" smtClean="0"/>
              <a:t>cation</a:t>
            </a:r>
            <a:r>
              <a:rPr lang="en-US" sz="4000" dirty="0" smtClean="0"/>
              <a:t> of copper (II) oxide.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+2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7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compound name of </a:t>
            </a:r>
            <a:r>
              <a:rPr lang="en-US" sz="4000" dirty="0" err="1" smtClean="0"/>
              <a:t>CuO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Copper (II) Oxide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compound name of PbCl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56839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Lead (II) Chloride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compound name of PbS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Lead (IV) Sulfide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Writing Chemical Formulae for ionic compounds with type II metals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1.) Write the </a:t>
            </a:r>
            <a:r>
              <a:rPr lang="en-US" dirty="0" err="1" smtClean="0">
                <a:solidFill>
                  <a:srgbClr val="0000FF"/>
                </a:solidFill>
              </a:rPr>
              <a:t>cation</a:t>
            </a:r>
            <a:r>
              <a:rPr lang="en-US" dirty="0" smtClean="0">
                <a:solidFill>
                  <a:srgbClr val="0000FF"/>
                </a:solidFill>
              </a:rPr>
              <a:t> and anion with their charges.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		Iron (III) chloride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		Fe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baseline="30000" dirty="0" smtClean="0">
                <a:solidFill>
                  <a:srgbClr val="0000FF"/>
                </a:solidFill>
              </a:rPr>
              <a:t>+				</a:t>
            </a: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30000" dirty="0" smtClean="0">
                <a:solidFill>
                  <a:srgbClr val="0000FF"/>
                </a:solidFill>
              </a:rPr>
              <a:t>1-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2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Writing Chemical Formulae for ionic compounds with type II metals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.) Add </a:t>
            </a:r>
            <a:r>
              <a:rPr lang="en-US" dirty="0" err="1" smtClean="0">
                <a:solidFill>
                  <a:srgbClr val="0000FF"/>
                </a:solidFill>
              </a:rPr>
              <a:t>cations</a:t>
            </a:r>
            <a:r>
              <a:rPr lang="en-US" dirty="0" smtClean="0">
                <a:solidFill>
                  <a:srgbClr val="0000FF"/>
                </a:solidFill>
              </a:rPr>
              <a:t> and anions until the charges equal zero.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		Iron (III) chloride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		Fe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baseline="30000" dirty="0" smtClean="0">
                <a:solidFill>
                  <a:srgbClr val="0000FF"/>
                </a:solidFill>
              </a:rPr>
              <a:t>+				</a:t>
            </a: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30000" dirty="0" smtClean="0">
                <a:solidFill>
                  <a:srgbClr val="0000FF"/>
                </a:solidFill>
              </a:rPr>
              <a:t>1-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				</a:t>
            </a:r>
            <a:r>
              <a:rPr lang="en-US" dirty="0">
                <a:solidFill>
                  <a:srgbClr val="0000FF"/>
                </a:solidFill>
              </a:rPr>
              <a:t>Cl</a:t>
            </a:r>
            <a:r>
              <a:rPr lang="en-US" baseline="30000" dirty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0000FF"/>
                </a:solidFill>
              </a:rPr>
              <a:t>	</a:t>
            </a:r>
            <a:r>
              <a:rPr lang="en-US" baseline="30000" dirty="0" smtClean="0">
                <a:solidFill>
                  <a:srgbClr val="0000FF"/>
                </a:solidFill>
              </a:rPr>
              <a:t>																	</a:t>
            </a:r>
            <a:r>
              <a:rPr lang="en-US" dirty="0">
                <a:solidFill>
                  <a:srgbClr val="0000FF"/>
                </a:solidFill>
              </a:rPr>
              <a:t>Cl</a:t>
            </a:r>
            <a:r>
              <a:rPr lang="en-US" baseline="30000" dirty="0">
                <a:solidFill>
                  <a:srgbClr val="0000FF"/>
                </a:solidFill>
              </a:rPr>
              <a:t>1-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Writing Chemical Formulae for ionic compounds with type II metals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3.) Total the number of </a:t>
            </a:r>
            <a:r>
              <a:rPr lang="en-US" dirty="0" err="1" smtClean="0">
                <a:solidFill>
                  <a:srgbClr val="0000FF"/>
                </a:solidFill>
              </a:rPr>
              <a:t>cations</a:t>
            </a:r>
            <a:r>
              <a:rPr lang="en-US" dirty="0" smtClean="0">
                <a:solidFill>
                  <a:srgbClr val="0000FF"/>
                </a:solidFill>
              </a:rPr>
              <a:t> and anions to determine the subscripts in the formula.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For example:		Iron (III) chloride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			Fe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baseline="30000" dirty="0" smtClean="0">
                <a:solidFill>
                  <a:srgbClr val="0000FF"/>
                </a:solidFill>
              </a:rPr>
              <a:t>+				</a:t>
            </a:r>
            <a:r>
              <a:rPr lang="en-US" dirty="0" smtClean="0">
                <a:solidFill>
                  <a:srgbClr val="0000FF"/>
                </a:solidFill>
              </a:rPr>
              <a:t>Cl</a:t>
            </a:r>
            <a:r>
              <a:rPr lang="en-US" baseline="30000" dirty="0" smtClean="0">
                <a:solidFill>
                  <a:srgbClr val="0000FF"/>
                </a:solidFill>
              </a:rPr>
              <a:t>1-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smtClean="0">
                <a:solidFill>
                  <a:srgbClr val="0000FF"/>
                </a:solidFill>
              </a:rPr>
              <a:t>									</a:t>
            </a:r>
            <a:r>
              <a:rPr lang="en-US" dirty="0">
                <a:solidFill>
                  <a:srgbClr val="0000FF"/>
                </a:solidFill>
              </a:rPr>
              <a:t>Cl</a:t>
            </a:r>
            <a:r>
              <a:rPr lang="en-US" baseline="30000" dirty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</a:p>
          <a:p>
            <a:pPr marL="0" indent="0">
              <a:buNone/>
            </a:pPr>
            <a:r>
              <a:rPr lang="en-US" baseline="30000" dirty="0">
                <a:solidFill>
                  <a:srgbClr val="0000FF"/>
                </a:solidFill>
              </a:rPr>
              <a:t>	</a:t>
            </a:r>
            <a:r>
              <a:rPr lang="en-US" baseline="30000" dirty="0" smtClean="0">
                <a:solidFill>
                  <a:srgbClr val="0000FF"/>
                </a:solidFill>
              </a:rPr>
              <a:t>																	</a:t>
            </a:r>
            <a:r>
              <a:rPr lang="en-US" dirty="0">
                <a:solidFill>
                  <a:srgbClr val="0000FF"/>
                </a:solidFill>
              </a:rPr>
              <a:t>Cl</a:t>
            </a:r>
            <a:r>
              <a:rPr lang="en-US" baseline="30000" dirty="0">
                <a:solidFill>
                  <a:srgbClr val="0000FF"/>
                </a:solidFill>
              </a:rPr>
              <a:t>1-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Iron (III) chloride = FeCl</a:t>
            </a:r>
            <a:r>
              <a:rPr lang="en-US" baseline="-25000" dirty="0" smtClean="0"/>
              <a:t>3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chemical formula of </a:t>
            </a:r>
            <a:br>
              <a:rPr lang="en-US" sz="4000" dirty="0" smtClean="0"/>
            </a:br>
            <a:r>
              <a:rPr lang="en-US" sz="4000" dirty="0" smtClean="0"/>
              <a:t>iron (II) chloride.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FeCl</a:t>
            </a:r>
            <a:r>
              <a:rPr lang="en-US" sz="4000" baseline="-25000" dirty="0" smtClean="0">
                <a:solidFill>
                  <a:srgbClr val="FF00FF"/>
                </a:solidFill>
              </a:rPr>
              <a:t>2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chemical formula of </a:t>
            </a:r>
            <a:br>
              <a:rPr lang="en-US" sz="4000" dirty="0" smtClean="0"/>
            </a:br>
            <a:r>
              <a:rPr lang="en-US" sz="4000" dirty="0" smtClean="0"/>
              <a:t>chromium (III) oxide.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Cr</a:t>
            </a:r>
            <a:r>
              <a:rPr lang="en-US" sz="4000" baseline="-25000" dirty="0" smtClean="0">
                <a:solidFill>
                  <a:srgbClr val="FF00FF"/>
                </a:solidFill>
              </a:rPr>
              <a:t>2</a:t>
            </a:r>
            <a:r>
              <a:rPr lang="en-US" sz="4000" dirty="0">
                <a:solidFill>
                  <a:srgbClr val="FF00FF"/>
                </a:solidFill>
              </a:rPr>
              <a:t>O</a:t>
            </a:r>
            <a:r>
              <a:rPr lang="en-US" sz="4000" baseline="-25000" dirty="0" smtClean="0">
                <a:solidFill>
                  <a:srgbClr val="FF00FF"/>
                </a:solidFill>
              </a:rPr>
              <a:t>3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6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Semester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Calibri" charset="0"/>
              <a:buNone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 algn="ctr">
              <a:buFont typeface="Calibri" charset="0"/>
              <a:buNone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 algn="ctr">
              <a:buFont typeface="Calibri" charset="0"/>
              <a:buNone/>
            </a:pPr>
            <a:r>
              <a:rPr lang="en-US" sz="8000" dirty="0">
                <a:latin typeface="Calibri" charset="0"/>
                <a:ea typeface="MS PGothic" charset="0"/>
              </a:rPr>
              <a:t>7</a:t>
            </a:r>
            <a:r>
              <a:rPr lang="en-US" sz="8000" dirty="0" smtClean="0">
                <a:latin typeface="Calibri" charset="0"/>
                <a:ea typeface="MS PGothic" charset="0"/>
              </a:rPr>
              <a:t> </a:t>
            </a:r>
            <a:r>
              <a:rPr lang="en-US" sz="8000" dirty="0">
                <a:latin typeface="Calibri" charset="0"/>
                <a:ea typeface="MS PGothic" charset="0"/>
              </a:rPr>
              <a:t>days left!!!</a:t>
            </a:r>
          </a:p>
        </p:txBody>
      </p:sp>
    </p:spTree>
    <p:extLst>
      <p:ext uri="{BB962C8B-B14F-4D97-AF65-F5344CB8AC3E}">
        <p14:creationId xmlns:p14="http://schemas.microsoft.com/office/powerpoint/2010/main" val="16983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chemical formula of </a:t>
            </a:r>
            <a:br>
              <a:rPr lang="en-US" sz="4000" dirty="0" smtClean="0"/>
            </a:br>
            <a:r>
              <a:rPr lang="en-US" sz="4000" dirty="0" smtClean="0"/>
              <a:t>tin (II) oxide.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FF"/>
                </a:solidFill>
              </a:rPr>
              <a:t>SnO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Write the chemical formula of </a:t>
            </a:r>
            <a:br>
              <a:rPr lang="en-US" sz="4000" dirty="0" smtClean="0"/>
            </a:br>
            <a:r>
              <a:rPr lang="en-US" sz="4000" dirty="0" smtClean="0"/>
              <a:t>tin (IV) oxide.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SnO</a:t>
            </a:r>
            <a:r>
              <a:rPr lang="en-US" sz="4000" baseline="-25000" dirty="0" smtClean="0">
                <a:solidFill>
                  <a:srgbClr val="FF00FF"/>
                </a:solidFill>
              </a:rPr>
              <a:t>2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7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Whiteboard Practice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information is told by the roman numeral in the name of an ionic compound?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35631" y="3622742"/>
            <a:ext cx="56026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The charge on an atom that has the potential</a:t>
            </a:r>
            <a:br>
              <a:rPr lang="en-US" sz="4000" dirty="0" smtClean="0">
                <a:solidFill>
                  <a:srgbClr val="FF00FF"/>
                </a:solidFill>
              </a:rPr>
            </a:br>
            <a:r>
              <a:rPr lang="en-US" sz="4000" dirty="0" smtClean="0">
                <a:solidFill>
                  <a:srgbClr val="FF00FF"/>
                </a:solidFill>
              </a:rPr>
              <a:t>to form multiple ions.</a:t>
            </a:r>
            <a:endParaRPr lang="en-US" sz="4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Exam Schedule</a:t>
            </a:r>
          </a:p>
        </p:txBody>
      </p:sp>
      <p:pic>
        <p:nvPicPr>
          <p:cNvPr id="62466" name="Content Placeholder 3" descr="Screen Shot 2015-01-11 at 6.29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b="6371"/>
          <a:stretch>
            <a:fillRect/>
          </a:stretch>
        </p:blipFill>
        <p:spPr>
          <a:xfrm>
            <a:off x="457200" y="1247922"/>
            <a:ext cx="8229600" cy="5325953"/>
          </a:xfrm>
        </p:spPr>
      </p:pic>
    </p:spTree>
    <p:extLst>
      <p:ext uri="{BB962C8B-B14F-4D97-AF65-F5344CB8AC3E}">
        <p14:creationId xmlns:p14="http://schemas.microsoft.com/office/powerpoint/2010/main" val="328605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MS PGothic" charset="0"/>
              </a:rPr>
              <a:t>Agenda</a:t>
            </a:r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sz="4500" dirty="0">
                <a:latin typeface="Calibri" charset="0"/>
                <a:ea typeface="MS PGothic" charset="0"/>
              </a:rPr>
              <a:t>Catalyst/Announcements</a:t>
            </a:r>
          </a:p>
          <a:p>
            <a:pPr eaLnBrk="1" hangingPunct="1"/>
            <a:r>
              <a:rPr lang="en-US" sz="4500" dirty="0" smtClean="0">
                <a:latin typeface="Calibri" charset="0"/>
                <a:ea typeface="MS PGothic" charset="0"/>
              </a:rPr>
              <a:t>Homework </a:t>
            </a:r>
            <a:r>
              <a:rPr lang="en-US" sz="4500" dirty="0">
                <a:latin typeface="Calibri" charset="0"/>
                <a:ea typeface="MS PGothic" charset="0"/>
              </a:rPr>
              <a:t>Check</a:t>
            </a:r>
          </a:p>
          <a:p>
            <a:pPr eaLnBrk="1" hangingPunct="1"/>
            <a:r>
              <a:rPr lang="en-US" sz="4500" dirty="0">
                <a:latin typeface="Calibri" charset="0"/>
                <a:ea typeface="MS PGothic" charset="0"/>
              </a:rPr>
              <a:t>Notes: </a:t>
            </a:r>
            <a:r>
              <a:rPr lang="en-US" sz="4500" dirty="0" smtClean="0">
                <a:latin typeface="Calibri" charset="0"/>
                <a:ea typeface="MS PGothic" charset="0"/>
              </a:rPr>
              <a:t>Drawing Ionic Compounds w/Transition Metals</a:t>
            </a:r>
            <a:endParaRPr lang="en-US" sz="4500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0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name and formula for Magnesium + Phosphorous and then draw the Lewis Dot Structure for the compound.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0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Agenda Problems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11a) KS</a:t>
            </a: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11b) Na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</a:t>
            </a: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11c) </a:t>
            </a:r>
            <a:r>
              <a:rPr lang="en-US" sz="2200" dirty="0" err="1" smtClean="0">
                <a:solidFill>
                  <a:srgbClr val="0000FF"/>
                </a:solidFill>
                <a:latin typeface="Calibri" charset="0"/>
                <a:ea typeface="MS PGothic" charset="0"/>
              </a:rPr>
              <a:t>CaO</a:t>
            </a:r>
            <a:endParaRPr lang="en-US" sz="2200" dirty="0" smtClean="0">
              <a:solidFill>
                <a:srgbClr val="0000FF"/>
              </a:solidFill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11d) Al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3</a:t>
            </a:r>
          </a:p>
          <a:p>
            <a:pPr marL="0" indent="0">
              <a:buFont typeface="Calibri" charset="0"/>
              <a:buNone/>
            </a:pPr>
            <a:endParaRPr lang="en-US" sz="2200" dirty="0">
              <a:solidFill>
                <a:srgbClr val="0000FF"/>
              </a:solidFill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12) a. Li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c. Al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3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e. KI</a:t>
            </a:r>
          </a:p>
          <a:p>
            <a:pPr marL="0" indent="0">
              <a:buFont typeface="Calibri" charset="0"/>
              <a:buNone/>
            </a:pPr>
            <a:endParaRPr lang="en-US" sz="2200" dirty="0">
              <a:solidFill>
                <a:srgbClr val="0000FF"/>
              </a:solidFill>
              <a:latin typeface="Calibri" charset="0"/>
              <a:ea typeface="MS PGothic" charset="0"/>
            </a:endParaRPr>
          </a:p>
          <a:p>
            <a:pPr marL="0" indent="0">
              <a:buFont typeface="Calibri" charset="0"/>
              <a:buNone/>
            </a:pP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13) a. CaF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    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b. AlBr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3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c. Li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O</a:t>
            </a:r>
          </a:p>
          <a:p>
            <a:pPr marL="0" indent="0">
              <a:buFont typeface="Calibri" charset="0"/>
              <a:buNone/>
            </a:pPr>
            <a:r>
              <a:rPr lang="en-US" sz="2200" dirty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     d. Al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2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S</a:t>
            </a:r>
            <a:r>
              <a:rPr lang="en-US" sz="2200" baseline="-250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3</a:t>
            </a:r>
            <a:r>
              <a:rPr lang="en-US" sz="2200" dirty="0" smtClean="0">
                <a:solidFill>
                  <a:srgbClr val="0000FF"/>
                </a:solidFill>
                <a:latin typeface="Calibri" charset="0"/>
                <a:ea typeface="MS PGothic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455302" y="1600200"/>
            <a:ext cx="523149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24579" name="Picture 2" descr="istockphoto_1199095_composition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0" y="0"/>
            <a:ext cx="939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 txBox="1">
            <a:spLocks/>
          </p:cNvSpPr>
          <p:nvPr/>
        </p:nvSpPr>
        <p:spPr bwMode="auto">
          <a:xfrm>
            <a:off x="4267200" y="685800"/>
            <a:ext cx="441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0000FF"/>
                </a:solidFill>
              </a:rPr>
              <a:t>Ionic Compounds with Transition Metals</a:t>
            </a:r>
            <a:endParaRPr lang="en-US" sz="4000" b="1" u="sng" dirty="0">
              <a:solidFill>
                <a:srgbClr val="0000FF"/>
              </a:solidFill>
            </a:endParaRP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7581900" y="5600700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0000FF"/>
                </a:solidFill>
              </a:rPr>
              <a:t>95</a:t>
            </a:r>
            <a:endParaRPr lang="en-US" sz="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8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970"/>
            <a:ext cx="8229600" cy="1143000"/>
          </a:xfrm>
        </p:spPr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4" name="Picture 3" descr="Screen Shot 2015-01-09 at 11.0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42"/>
            <a:ext cx="9144000" cy="343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05" y="4299259"/>
            <a:ext cx="913189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1.) Consider the ions potassium (K) and sulfur (S). Write chemical</a:t>
            </a:r>
          </a:p>
          <a:p>
            <a:r>
              <a:rPr lang="en-US" sz="2500" dirty="0"/>
              <a:t>f</a:t>
            </a:r>
            <a:r>
              <a:rPr lang="en-US" sz="2500" dirty="0" smtClean="0"/>
              <a:t>ormulas for all possible ionic compounds these two ions, using</a:t>
            </a:r>
            <a:br>
              <a:rPr lang="en-US" sz="2500" dirty="0" smtClean="0"/>
            </a:br>
            <a:r>
              <a:rPr lang="en-US" sz="2500" dirty="0" smtClean="0"/>
              <a:t>the simplest ratios of potassium (K) and sulfur (S). (reduce if needed)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0803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856</Words>
  <Application>Microsoft Macintosh PowerPoint</Application>
  <PresentationFormat>On-screen Show (4:3)</PresentationFormat>
  <Paragraphs>175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Wednesday, January 14th, 2015</vt:lpstr>
      <vt:lpstr>Announcements</vt:lpstr>
      <vt:lpstr>Semester Exams</vt:lpstr>
      <vt:lpstr>Exam Schedule</vt:lpstr>
      <vt:lpstr>Agenda</vt:lpstr>
      <vt:lpstr>Exit Ticket</vt:lpstr>
      <vt:lpstr>Agenda Problems </vt:lpstr>
      <vt:lpstr>PowerPoint Presentation</vt:lpstr>
      <vt:lpstr>Transition Metals</vt:lpstr>
      <vt:lpstr>Transition Metals</vt:lpstr>
      <vt:lpstr>Transition Metals</vt:lpstr>
      <vt:lpstr>Naming Ionic Compounds with Transition Metals</vt:lpstr>
      <vt:lpstr>Naming Ionic Compounds with Transition Metals</vt:lpstr>
      <vt:lpstr>Naming Ionic Compounds with Transition Metals</vt:lpstr>
      <vt:lpstr>Naming Ionic Compounds with Transition Metals</vt:lpstr>
      <vt:lpstr>Example #2</vt:lpstr>
      <vt:lpstr>Example #2</vt:lpstr>
      <vt:lpstr>Example #2</vt:lpstr>
      <vt:lpstr>Example #2</vt:lpstr>
      <vt:lpstr>Whiteboard Practice</vt:lpstr>
      <vt:lpstr>Whiteboard Practice</vt:lpstr>
      <vt:lpstr>Whiteboard Practice</vt:lpstr>
      <vt:lpstr>Whiteboard Practice</vt:lpstr>
      <vt:lpstr>Whiteboard Practice</vt:lpstr>
      <vt:lpstr>Writing Chemical Formulae for ionic compounds with type II metals</vt:lpstr>
      <vt:lpstr>Writing Chemical Formulae for ionic compounds with type II metals</vt:lpstr>
      <vt:lpstr>Writing Chemical Formulae for ionic compounds with type II metals</vt:lpstr>
      <vt:lpstr>Whiteboard Practice</vt:lpstr>
      <vt:lpstr>Whiteboard Practice</vt:lpstr>
      <vt:lpstr>Whiteboard Practice</vt:lpstr>
      <vt:lpstr>Whiteboard Practice</vt:lpstr>
      <vt:lpstr>Whiteboard 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Metals and Ionic Compounds</dc:title>
  <dc:creator>Lauren Beggs</dc:creator>
  <cp:lastModifiedBy>Leigha Ingham</cp:lastModifiedBy>
  <cp:revision>32</cp:revision>
  <dcterms:created xsi:type="dcterms:W3CDTF">2015-01-09T17:04:25Z</dcterms:created>
  <dcterms:modified xsi:type="dcterms:W3CDTF">2015-01-14T13:39:33Z</dcterms:modified>
</cp:coreProperties>
</file>