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88" r:id="rId3"/>
    <p:sldId id="258" r:id="rId4"/>
    <p:sldId id="286" r:id="rId5"/>
    <p:sldId id="287" r:id="rId6"/>
    <p:sldId id="259" r:id="rId7"/>
    <p:sldId id="269" r:id="rId8"/>
    <p:sldId id="261" r:id="rId9"/>
    <p:sldId id="260" r:id="rId10"/>
    <p:sldId id="289" r:id="rId11"/>
    <p:sldId id="262" r:id="rId12"/>
    <p:sldId id="271" r:id="rId13"/>
    <p:sldId id="272" r:id="rId14"/>
    <p:sldId id="265" r:id="rId15"/>
    <p:sldId id="270" r:id="rId16"/>
    <p:sldId id="273" r:id="rId17"/>
    <p:sldId id="274" r:id="rId18"/>
    <p:sldId id="264" r:id="rId19"/>
    <p:sldId id="276" r:id="rId20"/>
    <p:sldId id="263" r:id="rId21"/>
    <p:sldId id="275" r:id="rId22"/>
    <p:sldId id="277" r:id="rId23"/>
    <p:sldId id="278" r:id="rId24"/>
    <p:sldId id="266" r:id="rId25"/>
    <p:sldId id="279" r:id="rId26"/>
    <p:sldId id="268" r:id="rId27"/>
    <p:sldId id="280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408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7FCD-05DF-674E-876F-AC9BC0BF23C6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6203-4C39-7F46-8A00-FE644165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examples.yourdictionary.com</a:t>
            </a:r>
            <a:r>
              <a:rPr lang="en-US" dirty="0" smtClean="0"/>
              <a:t>/examples-of-homogeneous-</a:t>
            </a:r>
            <a:r>
              <a:rPr lang="en-US" dirty="0" err="1" smtClean="0"/>
              <a:t>mixture.html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203-4C39-7F46-8A00-FE64416505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examples.yourdictionary.com</a:t>
            </a:r>
            <a:r>
              <a:rPr lang="en-US" dirty="0" smtClean="0"/>
              <a:t>/examples-of-heterogeneous-</a:t>
            </a:r>
            <a:r>
              <a:rPr lang="en-US" dirty="0" err="1" smtClean="0"/>
              <a:t>mixture.html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203-4C39-7F46-8A00-FE64416505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Calibri" charset="0"/>
                <a:ea typeface="ＭＳ Ｐゴシック" charset="0"/>
                <a:cs typeface="MS PGothic" charset="0"/>
              </a:rPr>
              <a:t>Wed, November 5</a:t>
            </a:r>
            <a:r>
              <a:rPr lang="en-US" sz="4400" baseline="30000" dirty="0" smtClean="0">
                <a:latin typeface="Calibri" charset="0"/>
                <a:ea typeface="ＭＳ Ｐゴシック" charset="0"/>
                <a:cs typeface="MS PGothic" charset="0"/>
              </a:rPr>
              <a:t>th</a:t>
            </a:r>
            <a:r>
              <a:rPr lang="en-US" sz="4400" dirty="0">
                <a:latin typeface="Calibri" charset="0"/>
                <a:ea typeface="ＭＳ Ｐゴシック" charset="0"/>
                <a:cs typeface="MS PGothic" charset="0"/>
              </a:rPr>
              <a:t>, 2014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895600" y="762000"/>
            <a:ext cx="6248400" cy="47545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HW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Week 10 Agenda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Questions,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and Extension Problem</a:t>
            </a:r>
            <a:endParaRPr lang="en-US" b="1" dirty="0">
              <a:solidFill>
                <a:srgbClr val="0000FF"/>
              </a:solidFill>
              <a:latin typeface="Calibri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Tx/>
              <a:buNone/>
            </a:pP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Objective</a:t>
            </a:r>
            <a:r>
              <a:rPr lang="en-US" b="1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en-US" dirty="0" smtClean="0">
                <a:latin typeface="Calibri"/>
                <a:cs typeface="Calibri"/>
              </a:rPr>
              <a:t>We will be able to identify if a substance is a homogenous or heterogeneous mixture.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Standard</a:t>
            </a:r>
            <a:r>
              <a:rPr lang="en-US" b="1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EMI 301</a:t>
            </a:r>
            <a:endParaRPr lang="en-US" b="1" dirty="0">
              <a:latin typeface="Calibri"/>
              <a:ea typeface="ＭＳ Ｐゴシック" charset="0"/>
              <a:cs typeface="Calibri"/>
            </a:endParaRPr>
          </a:p>
          <a:p>
            <a:pPr marL="0" indent="0" defTabSz="457200" eaLnBrk="1" hangingPunct="1">
              <a:spcBef>
                <a:spcPct val="0"/>
              </a:spcBef>
              <a:buNone/>
              <a:defRPr/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Catalyst: </a:t>
            </a:r>
            <a:r>
              <a:rPr lang="en-US" kern="1200" dirty="0">
                <a:latin typeface="Calibri"/>
                <a:ea typeface="ＭＳ Ｐゴシック" charset="0"/>
                <a:cs typeface="Calibri"/>
              </a:rPr>
              <a:t>Based on the data provided, could the scientists determine, with certainty, that as atomic number increases, electron affinity decreases?  Why or why not?</a:t>
            </a:r>
          </a:p>
        </p:txBody>
      </p:sp>
      <p:sp>
        <p:nvSpPr>
          <p:cNvPr id="6349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3" y="990600"/>
            <a:ext cx="2884487" cy="3810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000" b="1" u="sng" dirty="0">
                <a:latin typeface="Calibri" charset="0"/>
                <a:ea typeface="ＭＳ Ｐゴシック" charset="0"/>
                <a:cs typeface="MS PGothic" charset="0"/>
              </a:rPr>
              <a:t>Classroom expectations: 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Wear Kenwood ID.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Cell phones, music players,  and headphones are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Food is disposed of or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Dressed appropriately.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Notebook is out and you are ready for today</a:t>
            </a:r>
            <a:r>
              <a:rPr lang="ja-JP" altLang="en-US" sz="2000" b="1" dirty="0">
                <a:latin typeface="Calibri" charset="0"/>
                <a:ea typeface="ＭＳ Ｐゴシック" charset="0"/>
                <a:cs typeface="MS PGothic" charset="0"/>
              </a:rPr>
              <a:t>’</a:t>
            </a:r>
            <a:r>
              <a:rPr lang="en-US" altLang="ja-JP" sz="2000" b="1" dirty="0">
                <a:latin typeface="Calibri" charset="0"/>
                <a:ea typeface="ＭＳ Ｐゴシック" charset="0"/>
                <a:cs typeface="MS PGothic" charset="0"/>
              </a:rPr>
              <a:t>s class.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Calibri" charset="0"/>
              <a:buNone/>
              <a:defRPr/>
            </a:pPr>
            <a:endParaRPr lang="en-US" dirty="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defTabSz="457200">
              <a:buFont typeface="Calibri" charset="0"/>
              <a:buNone/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3493" name="TextBox 1"/>
          <p:cNvSpPr txBox="1">
            <a:spLocks noChangeArrowheads="1"/>
          </p:cNvSpPr>
          <p:nvPr/>
        </p:nvSpPr>
        <p:spPr bwMode="auto">
          <a:xfrm>
            <a:off x="0" y="4884738"/>
            <a:ext cx="286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b="1" u="sng" dirty="0">
              <a:latin typeface="Calibri" charset="0"/>
              <a:cs typeface="MS PGothic" charset="0"/>
            </a:endParaRPr>
          </a:p>
          <a:p>
            <a:pPr eaLnBrk="1" hangingPunct="1"/>
            <a:r>
              <a:rPr lang="en-US" b="1" u="sng" dirty="0">
                <a:latin typeface="Calibri" charset="0"/>
                <a:cs typeface="MS PGothic" charset="0"/>
              </a:rPr>
              <a:t>Table of Contents: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Calibri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11/4         POGIL: Classification of Matter                                62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11/5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Notes: Mixtures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		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						  63</a:t>
            </a:r>
            <a:endParaRPr lang="en-US" sz="2800" dirty="0">
              <a:solidFill>
                <a:schemeClr val="tx1"/>
              </a:solidFill>
              <a:latin typeface="Calibri"/>
              <a:ea typeface="MS PGothic" charset="0"/>
              <a:cs typeface="Calibri"/>
            </a:endParaRPr>
          </a:p>
          <a:p>
            <a:pPr defTabSz="457200">
              <a:buFont typeface="Calibri" charset="0"/>
              <a:buNone/>
              <a:defRPr/>
            </a:pPr>
            <a:endParaRPr lang="en-US" sz="2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1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Mixtures</a:t>
            </a:r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423150" y="54102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  <a:latin typeface="Calibri" charset="0"/>
              </a:rPr>
              <a:t>59</a:t>
            </a:r>
            <a:endParaRPr lang="en-US" sz="3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43827"/>
              </p:ext>
            </p:extLst>
          </p:nvPr>
        </p:nvGraphicFramePr>
        <p:xfrm>
          <a:off x="457200" y="2203448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0" y="1430338"/>
            <a:ext cx="513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Copy this table into your notes!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11942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43552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Glucose (C</a:t>
            </a:r>
            <a:r>
              <a:rPr lang="en-US" sz="4500" baseline="-25000" dirty="0" smtClean="0"/>
              <a:t>6</a:t>
            </a:r>
            <a:r>
              <a:rPr lang="en-US" sz="4500" dirty="0" smtClean="0"/>
              <a:t>H</a:t>
            </a:r>
            <a:r>
              <a:rPr lang="en-US" sz="4500" baseline="-25000" dirty="0" smtClean="0"/>
              <a:t>12</a:t>
            </a:r>
            <a:r>
              <a:rPr lang="en-US" sz="4500" dirty="0" smtClean="0"/>
              <a:t>O</a:t>
            </a:r>
            <a:r>
              <a:rPr lang="en-US" sz="4500" baseline="-25000" dirty="0" smtClean="0"/>
              <a:t>6</a:t>
            </a:r>
            <a:r>
              <a:rPr lang="en-US" sz="4500" dirty="0" smtClean="0"/>
              <a:t>) 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24401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Glucose-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83786"/>
            <a:ext cx="1790700" cy="1790700"/>
          </a:xfrm>
          <a:prstGeom prst="rect">
            <a:avLst/>
          </a:prstGeom>
        </p:spPr>
      </p:pic>
      <p:pic>
        <p:nvPicPr>
          <p:cNvPr id="4" name="Picture 3" descr="Photosynthes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826822"/>
            <a:ext cx="1536700" cy="21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0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06249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Glucose-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83786"/>
            <a:ext cx="1790700" cy="1790700"/>
          </a:xfrm>
          <a:prstGeom prst="rect">
            <a:avLst/>
          </a:prstGeom>
        </p:spPr>
      </p:pic>
      <p:pic>
        <p:nvPicPr>
          <p:cNvPr id="5" name="Picture 4" descr="Photosynthes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826822"/>
            <a:ext cx="1536700" cy="21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32523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Platinum (</a:t>
            </a:r>
            <a:r>
              <a:rPr lang="en-US" sz="4500" dirty="0" err="1" smtClean="0"/>
              <a:t>Pt</a:t>
            </a:r>
            <a:r>
              <a:rPr lang="en-US" sz="4500" dirty="0" smtClean="0"/>
              <a:t>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171895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platin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87" y="621066"/>
            <a:ext cx="2499213" cy="24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199189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platin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87" y="621066"/>
            <a:ext cx="2499213" cy="24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42932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Pure Water (H</a:t>
            </a:r>
            <a:r>
              <a:rPr lang="en-US" sz="4500" baseline="-25000" dirty="0" smtClean="0"/>
              <a:t>2</a:t>
            </a:r>
            <a:r>
              <a:rPr lang="en-US" sz="4500" dirty="0" smtClean="0"/>
              <a:t>O)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16294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1061"/>
            <a:ext cx="2265631" cy="1699223"/>
          </a:xfrm>
          <a:prstGeom prst="rect">
            <a:avLst/>
          </a:prstGeom>
        </p:spPr>
      </p:pic>
      <p:pic>
        <p:nvPicPr>
          <p:cNvPr id="8" name="Picture 7" descr="WaterMoleculeH2Ox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4" y="675591"/>
            <a:ext cx="1979912" cy="19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42932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Pure Water (H</a:t>
            </a:r>
            <a:r>
              <a:rPr lang="en-US" sz="4500" baseline="-25000" dirty="0" smtClean="0"/>
              <a:t>2</a:t>
            </a:r>
            <a:r>
              <a:rPr lang="en-US" sz="4500" dirty="0" smtClean="0"/>
              <a:t>O)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947368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1061"/>
            <a:ext cx="2265631" cy="1699223"/>
          </a:xfrm>
          <a:prstGeom prst="rect">
            <a:avLst/>
          </a:prstGeom>
        </p:spPr>
      </p:pic>
      <p:pic>
        <p:nvPicPr>
          <p:cNvPr id="4" name="Picture 3" descr="WaterMoleculeH2Ox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4" y="675591"/>
            <a:ext cx="1979912" cy="19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7155" y="1870673"/>
            <a:ext cx="26152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Sea Water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15115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ea 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7321"/>
            <a:ext cx="2705427" cy="24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266093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 Water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ea 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7321"/>
            <a:ext cx="2705427" cy="24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Calibri" charset="0"/>
                <a:ea typeface="ＭＳ Ｐゴシック" charset="0"/>
                <a:cs typeface="MS PGothic" charset="0"/>
              </a:rPr>
              <a:t>Wed, November 5</a:t>
            </a:r>
            <a:r>
              <a:rPr lang="en-US" sz="4400" baseline="30000" dirty="0" smtClean="0">
                <a:latin typeface="Calibri" charset="0"/>
                <a:ea typeface="ＭＳ Ｐゴシック" charset="0"/>
                <a:cs typeface="MS PGothic" charset="0"/>
              </a:rPr>
              <a:t>th</a:t>
            </a:r>
            <a:r>
              <a:rPr lang="en-US" sz="4400" dirty="0">
                <a:latin typeface="Calibri" charset="0"/>
                <a:ea typeface="ＭＳ Ｐゴシック" charset="0"/>
                <a:cs typeface="MS PGothic" charset="0"/>
              </a:rPr>
              <a:t>, 2014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895600" y="762000"/>
            <a:ext cx="6248400" cy="47545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HW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Week 10 Agenda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Questions,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MS PGothic" charset="0"/>
              </a:rPr>
              <a:t>and Extension Problem</a:t>
            </a:r>
            <a:endParaRPr lang="en-US" b="1" dirty="0">
              <a:solidFill>
                <a:srgbClr val="0000FF"/>
              </a:solidFill>
              <a:latin typeface="Calibri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Tx/>
              <a:buNone/>
            </a:pP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Objective</a:t>
            </a:r>
            <a:r>
              <a:rPr lang="en-US" b="1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en-US" dirty="0" smtClean="0">
                <a:latin typeface="Calibri"/>
                <a:cs typeface="Calibri"/>
              </a:rPr>
              <a:t>We will be able to identify if a substance is a homogenous or heterogeneous mixture.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Standard</a:t>
            </a:r>
            <a:r>
              <a:rPr lang="en-US" b="1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EMI 301</a:t>
            </a:r>
            <a:endParaRPr lang="en-US" b="1" dirty="0">
              <a:latin typeface="Calibri"/>
              <a:ea typeface="ＭＳ Ｐゴシック" charset="0"/>
              <a:cs typeface="Calibri"/>
            </a:endParaRPr>
          </a:p>
          <a:p>
            <a:pPr marL="0" indent="0" defTabSz="457200" eaLnBrk="1" hangingPunct="1">
              <a:spcBef>
                <a:spcPct val="0"/>
              </a:spcBef>
              <a:buNone/>
              <a:defRPr/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Catalyst: </a:t>
            </a:r>
            <a:r>
              <a:rPr lang="en-US" kern="1200" dirty="0">
                <a:latin typeface="Calibri"/>
                <a:ea typeface="ＭＳ Ｐゴシック" charset="0"/>
                <a:cs typeface="Calibri"/>
              </a:rPr>
              <a:t>Based on the data provided, could the scientists determine, with certainty, that as atomic number increases, electron affinity decreases?  Why or why not?</a:t>
            </a:r>
          </a:p>
        </p:txBody>
      </p:sp>
      <p:sp>
        <p:nvSpPr>
          <p:cNvPr id="6349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3" y="990600"/>
            <a:ext cx="2884487" cy="3810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000" b="1" u="sng" dirty="0">
                <a:latin typeface="Calibri" charset="0"/>
                <a:ea typeface="ＭＳ Ｐゴシック" charset="0"/>
                <a:cs typeface="MS PGothic" charset="0"/>
              </a:rPr>
              <a:t>Classroom expectations: 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Wear Kenwood ID.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Cell phones, music players,  and headphones are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Food is disposed of or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Dressed appropriately.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ＭＳ Ｐゴシック" charset="0"/>
                <a:cs typeface="MS PGothic" charset="0"/>
              </a:rPr>
              <a:t>Notebook is out and you are ready for today</a:t>
            </a:r>
            <a:r>
              <a:rPr lang="ja-JP" altLang="en-US" sz="2000" b="1" dirty="0">
                <a:latin typeface="Calibri" charset="0"/>
                <a:ea typeface="ＭＳ Ｐゴシック" charset="0"/>
                <a:cs typeface="MS PGothic" charset="0"/>
              </a:rPr>
              <a:t>’</a:t>
            </a:r>
            <a:r>
              <a:rPr lang="en-US" altLang="ja-JP" sz="2000" b="1" dirty="0">
                <a:latin typeface="Calibri" charset="0"/>
                <a:ea typeface="ＭＳ Ｐゴシック" charset="0"/>
                <a:cs typeface="MS PGothic" charset="0"/>
              </a:rPr>
              <a:t>s class.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Calibri" charset="0"/>
              <a:buNone/>
              <a:defRPr/>
            </a:pPr>
            <a:endParaRPr lang="en-US" dirty="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defTabSz="457200">
              <a:buFont typeface="Calibri" charset="0"/>
              <a:buNone/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3493" name="TextBox 1"/>
          <p:cNvSpPr txBox="1">
            <a:spLocks noChangeArrowheads="1"/>
          </p:cNvSpPr>
          <p:nvPr/>
        </p:nvSpPr>
        <p:spPr bwMode="auto">
          <a:xfrm>
            <a:off x="0" y="4884738"/>
            <a:ext cx="286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b="1" u="sng" dirty="0">
              <a:latin typeface="Calibri" charset="0"/>
              <a:cs typeface="MS PGothic" charset="0"/>
            </a:endParaRPr>
          </a:p>
          <a:p>
            <a:pPr eaLnBrk="1" hangingPunct="1"/>
            <a:r>
              <a:rPr lang="en-US" b="1" u="sng" dirty="0">
                <a:latin typeface="Calibri" charset="0"/>
                <a:cs typeface="MS PGothic" charset="0"/>
              </a:rPr>
              <a:t>Table of Contents: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Calibri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11/4   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11/5         POGIL: Classification of Matter                           58                            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11/5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Notes: Mixtures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                                                59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							  </a:t>
            </a:r>
            <a:endParaRPr lang="en-US" sz="2800" dirty="0">
              <a:solidFill>
                <a:schemeClr val="tx1"/>
              </a:solidFill>
              <a:latin typeface="Calibri"/>
              <a:ea typeface="MS PGothic" charset="0"/>
              <a:cs typeface="Calibri"/>
            </a:endParaRPr>
          </a:p>
          <a:p>
            <a:pPr defTabSz="457200">
              <a:buFont typeface="Calibri" charset="0"/>
              <a:buNone/>
              <a:defRPr/>
            </a:pPr>
            <a:endParaRPr lang="en-US" sz="2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7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2405" y="1870673"/>
            <a:ext cx="21717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Kool-Aid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10955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 Water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koo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73788"/>
            <a:ext cx="2921000" cy="3061048"/>
          </a:xfrm>
          <a:prstGeom prst="rect">
            <a:avLst/>
          </a:prstGeom>
        </p:spPr>
      </p:pic>
      <p:pic>
        <p:nvPicPr>
          <p:cNvPr id="3" name="Picture 2" descr="Kool-Aid-Lexies-Kitch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0" y="427038"/>
            <a:ext cx="1614393" cy="24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898126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koo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73788"/>
            <a:ext cx="2921000" cy="3061048"/>
          </a:xfrm>
          <a:prstGeom prst="rect">
            <a:avLst/>
          </a:prstGeom>
        </p:spPr>
      </p:pic>
      <p:pic>
        <p:nvPicPr>
          <p:cNvPr id="6" name="Picture 5" descr="Kool-Aid-Lexies-Kitch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0" y="427038"/>
            <a:ext cx="1614393" cy="24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305" y="1870673"/>
            <a:ext cx="39999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Neptunium (</a:t>
            </a:r>
            <a:r>
              <a:rPr lang="en-US" sz="4500" dirty="0" err="1" smtClean="0"/>
              <a:t>Np</a:t>
            </a:r>
            <a:r>
              <a:rPr lang="en-US" sz="4500" dirty="0" smtClean="0"/>
              <a:t>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336098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neptun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" y="368299"/>
            <a:ext cx="2677013" cy="26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043801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neptun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" y="368299"/>
            <a:ext cx="2677013" cy="26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1155" y="1870673"/>
            <a:ext cx="13326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Sand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971255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and_from_Gobi_Des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82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82671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Sand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and_from_Gobi_Des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82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09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733"/>
            <a:ext cx="8229600" cy="5520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A </a:t>
            </a:r>
            <a:r>
              <a:rPr lang="en-US" sz="2800" u="sng" dirty="0" smtClean="0">
                <a:solidFill>
                  <a:srgbClr val="3366FF"/>
                </a:solidFill>
              </a:rPr>
              <a:t>pure substance </a:t>
            </a:r>
            <a:r>
              <a:rPr lang="en-US" sz="2800" dirty="0" smtClean="0">
                <a:solidFill>
                  <a:srgbClr val="3366FF"/>
                </a:solidFill>
              </a:rPr>
              <a:t>is when all of the particles are identical.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Two main types: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Elements</a:t>
            </a:r>
          </a:p>
          <a:p>
            <a:pPr lvl="2"/>
            <a:r>
              <a:rPr lang="en-US" sz="2800" dirty="0" smtClean="0">
                <a:solidFill>
                  <a:srgbClr val="3366FF"/>
                </a:solidFill>
              </a:rPr>
              <a:t>An element is a substance that is composed of the same type of atom. It cannot be broken down into simpler substances.</a:t>
            </a:r>
          </a:p>
          <a:p>
            <a:pPr lvl="3"/>
            <a:r>
              <a:rPr lang="en-US" dirty="0" smtClean="0">
                <a:solidFill>
                  <a:srgbClr val="3366FF"/>
                </a:solidFill>
              </a:rPr>
              <a:t>Ex: Copper (Cu) and Chlorine (</a:t>
            </a:r>
            <a:r>
              <a:rPr lang="en-US" dirty="0" err="1" smtClean="0">
                <a:solidFill>
                  <a:srgbClr val="3366FF"/>
                </a:solidFill>
              </a:rPr>
              <a:t>Cl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Compounds</a:t>
            </a:r>
          </a:p>
          <a:p>
            <a:pPr lvl="2"/>
            <a:r>
              <a:rPr lang="en-US" sz="2800" dirty="0" smtClean="0">
                <a:solidFill>
                  <a:srgbClr val="3366FF"/>
                </a:solidFill>
              </a:rPr>
              <a:t>A substance that is composed of two or more elements. </a:t>
            </a:r>
          </a:p>
          <a:p>
            <a:pPr lvl="3"/>
            <a:r>
              <a:rPr lang="en-US" dirty="0" smtClean="0">
                <a:solidFill>
                  <a:srgbClr val="3366FF"/>
                </a:solidFill>
              </a:rPr>
              <a:t>Ex: Copper Chloride CuCl</a:t>
            </a:r>
            <a:r>
              <a:rPr lang="en-US" baseline="-25000" dirty="0" smtClean="0">
                <a:solidFill>
                  <a:srgbClr val="3366FF"/>
                </a:solidFill>
              </a:rPr>
              <a:t>2</a:t>
            </a:r>
          </a:p>
          <a:p>
            <a:pPr lvl="1"/>
            <a:endParaRPr lang="en-US" sz="3600" dirty="0" smtClean="0">
              <a:solidFill>
                <a:srgbClr val="3366FF"/>
              </a:solidFill>
            </a:endParaRPr>
          </a:p>
          <a:p>
            <a:pPr lvl="1"/>
            <a:endParaRPr lang="en-US" sz="40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Mixtures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mixture</a:t>
            </a:r>
            <a:r>
              <a:rPr lang="en-US" sz="4400" dirty="0" smtClean="0">
                <a:solidFill>
                  <a:srgbClr val="3366FF"/>
                </a:solidFill>
              </a:rPr>
              <a:t> is when you have different types of particles present.</a:t>
            </a:r>
          </a:p>
          <a:p>
            <a:r>
              <a:rPr lang="en-US" sz="4000" dirty="0" smtClean="0">
                <a:solidFill>
                  <a:srgbClr val="3366FF"/>
                </a:solidFill>
              </a:rPr>
              <a:t>Two main types: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Homogeneous Mixture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Heterogeneous Mixture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Mixtures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homogeneous </a:t>
            </a:r>
            <a:r>
              <a:rPr lang="en-US" sz="4400" dirty="0" smtClean="0">
                <a:solidFill>
                  <a:srgbClr val="3366FF"/>
                </a:solidFill>
              </a:rPr>
              <a:t>mixture is when particles are evenly distributed throughout.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Examples: coffee, laundry detergent, </a:t>
            </a:r>
            <a:r>
              <a:rPr lang="en-US" sz="4000" dirty="0" err="1" smtClean="0">
                <a:solidFill>
                  <a:srgbClr val="3366FF"/>
                </a:solidFill>
              </a:rPr>
              <a:t>Jello</a:t>
            </a:r>
            <a:endParaRPr lang="en-US" sz="4000" dirty="0" smtClean="0">
              <a:solidFill>
                <a:srgbClr val="3366FF"/>
              </a:solidFill>
            </a:endParaRPr>
          </a:p>
        </p:txBody>
      </p:sp>
      <p:pic>
        <p:nvPicPr>
          <p:cNvPr id="4" name="Picture 3" descr="cup-of-black-coffe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8" y="5041901"/>
            <a:ext cx="2372895" cy="1803400"/>
          </a:xfrm>
          <a:prstGeom prst="rect">
            <a:avLst/>
          </a:prstGeom>
        </p:spPr>
      </p:pic>
      <p:pic>
        <p:nvPicPr>
          <p:cNvPr id="5" name="Picture 4" descr="c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5041901"/>
            <a:ext cx="1371600" cy="1640434"/>
          </a:xfrm>
          <a:prstGeom prst="rect">
            <a:avLst/>
          </a:prstGeom>
        </p:spPr>
      </p:pic>
      <p:pic>
        <p:nvPicPr>
          <p:cNvPr id="6" name="Picture 5" descr="AH-deterg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4908780"/>
            <a:ext cx="1206500" cy="1773555"/>
          </a:xfrm>
          <a:prstGeom prst="rect">
            <a:avLst/>
          </a:prstGeom>
        </p:spPr>
      </p:pic>
      <p:pic>
        <p:nvPicPr>
          <p:cNvPr id="7" name="Picture 6" descr="jell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92" y="4858039"/>
            <a:ext cx="2734308" cy="1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Mixtures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heterogeneous </a:t>
            </a:r>
            <a:r>
              <a:rPr lang="en-US" sz="4400" dirty="0" smtClean="0">
                <a:solidFill>
                  <a:srgbClr val="3366FF"/>
                </a:solidFill>
              </a:rPr>
              <a:t>mixture is when particles are </a:t>
            </a:r>
            <a:r>
              <a:rPr lang="en-US" sz="4400" b="1" dirty="0" smtClean="0">
                <a:solidFill>
                  <a:srgbClr val="3366FF"/>
                </a:solidFill>
              </a:rPr>
              <a:t>not </a:t>
            </a:r>
            <a:r>
              <a:rPr lang="en-US" sz="4400" dirty="0" smtClean="0">
                <a:solidFill>
                  <a:srgbClr val="3366FF"/>
                </a:solidFill>
              </a:rPr>
              <a:t>evenly distributed throughout.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Examples: mixed nuts, oil and water, soil</a:t>
            </a:r>
          </a:p>
        </p:txBody>
      </p:sp>
      <p:pic>
        <p:nvPicPr>
          <p:cNvPr id="4" name="Picture 3" descr="Screen Shot 2014-11-02 at 8.2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03927"/>
            <a:ext cx="2714625" cy="2221057"/>
          </a:xfrm>
          <a:prstGeom prst="rect">
            <a:avLst/>
          </a:prstGeom>
        </p:spPr>
      </p:pic>
      <p:pic>
        <p:nvPicPr>
          <p:cNvPr id="5" name="Picture 4" descr="Screen Shot 2014-11-02 at 8.31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803927"/>
            <a:ext cx="1435100" cy="2054073"/>
          </a:xfrm>
          <a:prstGeom prst="rect">
            <a:avLst/>
          </a:prstGeom>
        </p:spPr>
      </p:pic>
      <p:pic>
        <p:nvPicPr>
          <p:cNvPr id="7" name="Picture 6" descr="o-SOIL-facebo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4803927"/>
            <a:ext cx="3429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Catalyst/Homework Check </a:t>
            </a:r>
          </a:p>
          <a:p>
            <a:pPr eaLnBrk="1" hangingPunct="1">
              <a:defRPr/>
            </a:pPr>
            <a:r>
              <a:rPr lang="en-US" sz="4400" dirty="0" smtClean="0"/>
              <a:t>Finish POGIL</a:t>
            </a:r>
          </a:p>
          <a:p>
            <a:pPr eaLnBrk="1" hangingPunct="1">
              <a:defRPr/>
            </a:pPr>
            <a:r>
              <a:rPr lang="en-US" sz="4400" dirty="0" smtClean="0"/>
              <a:t>Discuss POGIL</a:t>
            </a:r>
          </a:p>
          <a:p>
            <a:pPr eaLnBrk="1" hangingPunct="1">
              <a:defRPr/>
            </a:pPr>
            <a:r>
              <a:rPr lang="en-US" sz="4400" dirty="0" smtClean="0"/>
              <a:t>Notes: Mixtures</a:t>
            </a:r>
          </a:p>
        </p:txBody>
      </p:sp>
    </p:spTree>
    <p:extLst>
      <p:ext uri="{BB962C8B-B14F-4D97-AF65-F5344CB8AC3E}">
        <p14:creationId xmlns:p14="http://schemas.microsoft.com/office/powerpoint/2010/main" val="19302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Recap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101919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Sand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3248" y="1417638"/>
            <a:ext cx="700866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i="1" dirty="0" smtClean="0"/>
              <a:t>Which of the mixtures we identified </a:t>
            </a:r>
          </a:p>
          <a:p>
            <a:pPr algn="ctr"/>
            <a:r>
              <a:rPr lang="en-US" sz="3500" i="1" dirty="0" smtClean="0"/>
              <a:t>earlier were homogeneous mixtures?</a:t>
            </a:r>
          </a:p>
          <a:p>
            <a:pPr algn="ctr"/>
            <a:r>
              <a:rPr lang="en-US" sz="3500" i="1" dirty="0" smtClean="0"/>
              <a:t> </a:t>
            </a:r>
            <a:r>
              <a:rPr lang="en-US" sz="3500" i="1" dirty="0" err="1" smtClean="0"/>
              <a:t>Heterogenous</a:t>
            </a:r>
            <a:r>
              <a:rPr lang="en-US" sz="3500" i="1" dirty="0" smtClean="0"/>
              <a:t> mixtures?</a:t>
            </a:r>
          </a:p>
        </p:txBody>
      </p:sp>
    </p:spTree>
    <p:extLst>
      <p:ext uri="{BB962C8B-B14F-4D97-AF65-F5344CB8AC3E}">
        <p14:creationId xmlns:p14="http://schemas.microsoft.com/office/powerpoint/2010/main" val="396020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Announcements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5549900"/>
          </a:xfrm>
        </p:spPr>
        <p:txBody>
          <a:bodyPr>
            <a:normAutofit/>
          </a:bodyPr>
          <a:lstStyle/>
          <a:p>
            <a:r>
              <a:rPr lang="en-US" sz="3500" b="1" i="1" dirty="0" smtClean="0"/>
              <a:t>Quiz Retakes (Conversion Quiz ONLY): </a:t>
            </a:r>
            <a:br>
              <a:rPr lang="en-US" sz="3500" b="1" i="1" dirty="0" smtClean="0"/>
            </a:br>
            <a:r>
              <a:rPr lang="en-US" sz="3500" dirty="0" smtClean="0"/>
              <a:t>TODAY BEFORE or AFTER school, ONLY.</a:t>
            </a:r>
          </a:p>
          <a:p>
            <a:r>
              <a:rPr lang="en-US" sz="3500" dirty="0" smtClean="0"/>
              <a:t>Tutoring this week: TODAY </a:t>
            </a:r>
          </a:p>
          <a:p>
            <a:r>
              <a:rPr lang="en-US" sz="3500" dirty="0" smtClean="0"/>
              <a:t>Elements Quiz #2: first 5 </a:t>
            </a:r>
            <a:r>
              <a:rPr lang="en-US" sz="3500" dirty="0" err="1" smtClean="0"/>
              <a:t>mins</a:t>
            </a:r>
            <a:r>
              <a:rPr lang="en-US" sz="3500" dirty="0" smtClean="0"/>
              <a:t> of class on THURSDAY</a:t>
            </a:r>
          </a:p>
          <a:p>
            <a:r>
              <a:rPr lang="en-US" sz="3500" dirty="0" smtClean="0"/>
              <a:t>Last day for late work in TOMORROW </a:t>
            </a:r>
            <a:r>
              <a:rPr lang="en-US" sz="3500" dirty="0" smtClean="0">
                <a:solidFill>
                  <a:srgbClr val="FF0000"/>
                </a:solidFill>
              </a:rPr>
              <a:t>DURING CLASS</a:t>
            </a:r>
            <a:endParaRPr lang="en-US" sz="3500" dirty="0" smtClean="0"/>
          </a:p>
          <a:p>
            <a:r>
              <a:rPr lang="en-US" sz="3500" dirty="0" smtClean="0">
                <a:solidFill>
                  <a:srgbClr val="000000"/>
                </a:solidFill>
              </a:rPr>
              <a:t>Turn in bathroom passes by TOMORROW </a:t>
            </a:r>
            <a:r>
              <a:rPr lang="en-US" sz="3500" dirty="0" smtClean="0">
                <a:solidFill>
                  <a:srgbClr val="FF0000"/>
                </a:solidFill>
              </a:rPr>
              <a:t>IN CLASS</a:t>
            </a:r>
            <a:endParaRPr lang="en-US" sz="35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40902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 smtClean="0"/>
              <a:t>Days Until the End of Quarter 1</a:t>
            </a:r>
            <a:endParaRPr lang="en-US" sz="6600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5000" dirty="0">
                <a:latin typeface="Calibri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891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HW 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924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POGIL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Go back to the same learning groups you worked with yesterday to finish the POGIL activity.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52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POGIL 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Return to your seats.</a:t>
            </a:r>
          </a:p>
          <a:p>
            <a:r>
              <a:rPr lang="en-US" sz="6000" dirty="0" smtClean="0"/>
              <a:t>Have your POGIL activity out and be ready to share your answers!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260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Mixtures</a:t>
            </a:r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423150" y="54102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  <a:latin typeface="Calibri" charset="0"/>
              </a:rPr>
              <a:t>63</a:t>
            </a:r>
            <a:endParaRPr lang="en-US" sz="3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810</Words>
  <Application>Microsoft Macintosh PowerPoint</Application>
  <PresentationFormat>On-screen Show (4:3)</PresentationFormat>
  <Paragraphs>210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Wed, November 5th, 2014</vt:lpstr>
      <vt:lpstr>Wed, November 5th, 2014</vt:lpstr>
      <vt:lpstr>Agenda</vt:lpstr>
      <vt:lpstr>Announcements</vt:lpstr>
      <vt:lpstr>Days Until the End of Quarter 1</vt:lpstr>
      <vt:lpstr>HW Review</vt:lpstr>
      <vt:lpstr>POGIL</vt:lpstr>
      <vt:lpstr>POGIL Review</vt:lpstr>
      <vt:lpstr>PowerPoint Presentation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Mixtures</vt:lpstr>
      <vt:lpstr>Mixtures</vt:lpstr>
      <vt:lpstr>Mixtures</vt:lpstr>
      <vt:lpstr>Recap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Beggs</dc:creator>
  <cp:keywords/>
  <dc:description/>
  <cp:lastModifiedBy>Leigha Ingham</cp:lastModifiedBy>
  <cp:revision>43</cp:revision>
  <dcterms:created xsi:type="dcterms:W3CDTF">2014-11-03T00:22:55Z</dcterms:created>
  <dcterms:modified xsi:type="dcterms:W3CDTF">2014-11-05T18:55:59Z</dcterms:modified>
  <cp:category/>
</cp:coreProperties>
</file>