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31"/>
  </p:notesMasterIdLst>
  <p:sldIdLst>
    <p:sldId id="333" r:id="rId2"/>
    <p:sldId id="334" r:id="rId3"/>
    <p:sldId id="335" r:id="rId4"/>
    <p:sldId id="336" r:id="rId5"/>
    <p:sldId id="300" r:id="rId6"/>
    <p:sldId id="269" r:id="rId7"/>
    <p:sldId id="258" r:id="rId8"/>
    <p:sldId id="301" r:id="rId9"/>
    <p:sldId id="302" r:id="rId10"/>
    <p:sldId id="303" r:id="rId11"/>
    <p:sldId id="337" r:id="rId12"/>
    <p:sldId id="338" r:id="rId13"/>
    <p:sldId id="339" r:id="rId14"/>
    <p:sldId id="340" r:id="rId15"/>
    <p:sldId id="341" r:id="rId16"/>
    <p:sldId id="343" r:id="rId17"/>
    <p:sldId id="344" r:id="rId18"/>
    <p:sldId id="345" r:id="rId19"/>
    <p:sldId id="346" r:id="rId20"/>
    <p:sldId id="347" r:id="rId21"/>
    <p:sldId id="348" r:id="rId22"/>
    <p:sldId id="349" r:id="rId23"/>
    <p:sldId id="350" r:id="rId24"/>
    <p:sldId id="351" r:id="rId25"/>
    <p:sldId id="352" r:id="rId26"/>
    <p:sldId id="304" r:id="rId27"/>
    <p:sldId id="323" r:id="rId28"/>
    <p:sldId id="324" r:id="rId29"/>
    <p:sldId id="353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5" charset="0"/>
        <a:ea typeface="ＭＳ Ｐゴシック" pitchFamily="5" charset="-128"/>
        <a:cs typeface="ＭＳ Ｐゴシック" pitchFamily="5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5" charset="0"/>
        <a:ea typeface="ＭＳ Ｐゴシック" pitchFamily="5" charset="-128"/>
        <a:cs typeface="ＭＳ Ｐゴシック" pitchFamily="5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5" charset="0"/>
        <a:ea typeface="ＭＳ Ｐゴシック" pitchFamily="5" charset="-128"/>
        <a:cs typeface="ＭＳ Ｐゴシック" pitchFamily="5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5" charset="0"/>
        <a:ea typeface="ＭＳ Ｐゴシック" pitchFamily="5" charset="-128"/>
        <a:cs typeface="ＭＳ Ｐゴシック" pitchFamily="5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5" charset="0"/>
        <a:ea typeface="ＭＳ Ｐゴシック" pitchFamily="5" charset="-128"/>
        <a:cs typeface="ＭＳ Ｐゴシック" pitchFamily="5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5" charset="0"/>
        <a:ea typeface="ＭＳ Ｐゴシック" pitchFamily="5" charset="-128"/>
        <a:cs typeface="ＭＳ Ｐゴシック" pitchFamily="5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5" charset="0"/>
        <a:ea typeface="ＭＳ Ｐゴシック" pitchFamily="5" charset="-128"/>
        <a:cs typeface="ＭＳ Ｐゴシック" pitchFamily="5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5" charset="0"/>
        <a:ea typeface="ＭＳ Ｐゴシック" pitchFamily="5" charset="-128"/>
        <a:cs typeface="ＭＳ Ｐゴシック" pitchFamily="5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5" charset="0"/>
        <a:ea typeface="ＭＳ Ｐゴシック" pitchFamily="5" charset="-128"/>
        <a:cs typeface="ＭＳ Ｐゴシック" pitchFamily="5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80FF"/>
    <a:srgbClr val="FF0080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80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CF9CF-7262-AE40-9D80-324641CC2488}" type="datetimeFigureOut">
              <a:rPr lang="en-US" smtClean="0"/>
              <a:pPr/>
              <a:t>3/31/15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A97F9-E927-514F-B239-8E2C3BAA3A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35835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15362" name="Placeholder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A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15362" name="Placeholder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Begin heating up two beakers in the front of room: 1 with distilled water only, and one concentrated with salt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3A0F5-9586-4B74-A7D9-C63C5878219D}" type="datetimeFigureOut">
              <a:rPr lang="en-US"/>
              <a:pPr>
                <a:defRPr/>
              </a:pPr>
              <a:t>3/31/15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363E8-99B6-4E5C-9041-00EB7B901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B0C5E-B862-4786-B406-27983B0F8225}" type="datetimeFigureOut">
              <a:rPr lang="en-US"/>
              <a:pPr>
                <a:defRPr/>
              </a:pPr>
              <a:t>3/31/15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01006-209A-4E1D-ABD9-18CEEDF3B1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D50B1-AFAD-472F-9FDA-458DD1FA0DD4}" type="datetimeFigureOut">
              <a:rPr lang="en-US"/>
              <a:pPr>
                <a:defRPr/>
              </a:pPr>
              <a:t>3/31/15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2A67F-C565-4C17-82A0-15B275625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F248A-AC92-49E8-AEF2-D1F77F713C83}" type="datetimeFigureOut">
              <a:rPr lang="en-US"/>
              <a:pPr>
                <a:defRPr/>
              </a:pPr>
              <a:t>3/31/15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22609-0E71-4950-8654-414907DC37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AF692-8959-420A-B319-230708120769}" type="datetimeFigureOut">
              <a:rPr lang="en-US"/>
              <a:pPr>
                <a:defRPr/>
              </a:pPr>
              <a:t>3/31/15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4956A-C188-4D95-B44F-442B7C4DB5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D0F26-45F9-4181-AFD9-40C553807F1F}" type="datetimeFigureOut">
              <a:rPr lang="en-US"/>
              <a:pPr>
                <a:defRPr/>
              </a:pPr>
              <a:t>3/31/15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3B380-4FC6-4B92-9B80-9605746A38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188C8-B352-4676-9786-6B1C4D43DBE2}" type="datetimeFigureOut">
              <a:rPr lang="en-US"/>
              <a:pPr>
                <a:defRPr/>
              </a:pPr>
              <a:t>3/31/15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9CA40-7D5F-4CF9-A195-B2D4B15899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B35C6-50B6-4172-978A-CC60CD1C4511}" type="datetimeFigureOut">
              <a:rPr lang="en-US"/>
              <a:pPr>
                <a:defRPr/>
              </a:pPr>
              <a:t>3/31/15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8EDAC-D8F0-4915-87FC-BD73ED80A2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F49CE-0E0A-49A8-B722-FCFCA5EE512D}" type="datetimeFigureOut">
              <a:rPr lang="en-US"/>
              <a:pPr>
                <a:defRPr/>
              </a:pPr>
              <a:t>3/31/15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BA345-8E85-4442-9186-3C2E2B1C46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DF02A-3F9F-461F-9B30-12CDBB00EF1D}" type="datetimeFigureOut">
              <a:rPr lang="en-US"/>
              <a:pPr>
                <a:defRPr/>
              </a:pPr>
              <a:t>3/31/15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B3F49-5629-4267-8A68-7B4424EFA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BA449-6951-46CB-ADC4-4C38F8BBED60}" type="datetimeFigureOut">
              <a:rPr lang="en-US"/>
              <a:pPr>
                <a:defRPr/>
              </a:pPr>
              <a:t>3/31/15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AACCC-6CE0-4F87-BB7E-3C8D1EB45E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69F6AB-5189-4456-842C-EE726B169EE4}" type="datetimeFigureOut">
              <a:rPr lang="en-US"/>
              <a:pPr>
                <a:defRPr/>
              </a:pPr>
              <a:t>3/31/15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6C47945-17A1-4358-B80A-571878D961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5" charset="-128"/>
          <a:cs typeface="ＭＳ Ｐゴシック" pitchFamily="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5" charset="0"/>
          <a:ea typeface="ＭＳ Ｐゴシック" pitchFamily="5" charset="-128"/>
          <a:cs typeface="ＭＳ Ｐゴシック" pitchFamily="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5" charset="0"/>
          <a:ea typeface="ＭＳ Ｐゴシック" pitchFamily="5" charset="-128"/>
          <a:cs typeface="ＭＳ Ｐゴシック" pitchFamily="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5" charset="0"/>
          <a:ea typeface="ＭＳ Ｐゴシック" pitchFamily="5" charset="-128"/>
          <a:cs typeface="ＭＳ Ｐゴシック" pitchFamily="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5" charset="0"/>
          <a:ea typeface="ＭＳ Ｐゴシック" pitchFamily="5" charset="-128"/>
          <a:cs typeface="ＭＳ Ｐゴシック" pitchFamily="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5" charset="0"/>
          <a:ea typeface="ＭＳ Ｐゴシック" pitchFamily="5" charset="-128"/>
          <a:cs typeface="ＭＳ Ｐゴシック" pitchFamily="5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5" charset="0"/>
          <a:ea typeface="ＭＳ Ｐゴシック" pitchFamily="5" charset="-128"/>
          <a:cs typeface="ＭＳ Ｐゴシック" pitchFamily="5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5" charset="0"/>
          <a:ea typeface="ＭＳ Ｐゴシック" pitchFamily="5" charset="-128"/>
          <a:cs typeface="ＭＳ Ｐゴシック" pitchFamily="5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5" charset="0"/>
          <a:ea typeface="ＭＳ Ｐゴシック" pitchFamily="5" charset="-128"/>
          <a:cs typeface="ＭＳ Ｐゴシック" pitchFamily="5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5" charset="0"/>
        <a:buChar char="•"/>
        <a:defRPr sz="3200" kern="1200">
          <a:solidFill>
            <a:schemeClr val="tx1"/>
          </a:solidFill>
          <a:latin typeface="+mn-lt"/>
          <a:ea typeface="ＭＳ Ｐゴシック" pitchFamily="5" charset="-128"/>
          <a:cs typeface="ＭＳ Ｐゴシック" pitchFamily="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5" charset="0"/>
        <a:buChar char="–"/>
        <a:defRPr sz="2800" kern="1200">
          <a:solidFill>
            <a:schemeClr val="tx1"/>
          </a:solidFill>
          <a:latin typeface="+mn-lt"/>
          <a:ea typeface="ＭＳ Ｐゴシック" pitchFamily="5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5" charset="0"/>
        <a:buChar char="•"/>
        <a:defRPr sz="2400" kern="1200">
          <a:solidFill>
            <a:schemeClr val="tx1"/>
          </a:solidFill>
          <a:latin typeface="+mn-lt"/>
          <a:ea typeface="ＭＳ Ｐゴシック" pitchFamily="5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5" charset="0"/>
        <a:buChar char="–"/>
        <a:defRPr sz="2000" kern="1200">
          <a:solidFill>
            <a:schemeClr val="tx1"/>
          </a:solidFill>
          <a:latin typeface="+mn-lt"/>
          <a:ea typeface="ＭＳ Ｐゴシック" pitchFamily="5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5" charset="0"/>
        <a:buChar char="»"/>
        <a:defRPr sz="2000" kern="1200">
          <a:solidFill>
            <a:schemeClr val="tx1"/>
          </a:solidFill>
          <a:latin typeface="+mn-lt"/>
          <a:ea typeface="ＭＳ Ｐゴシック" pitchFamily="5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838200"/>
          </a:xfrm>
        </p:spPr>
        <p:txBody>
          <a:bodyPr/>
          <a:lstStyle/>
          <a:p>
            <a:pPr algn="ctr" eaLnBrk="1" hangingPunct="1"/>
            <a:r>
              <a:rPr lang="en-US" sz="4400" dirty="0" smtClean="0">
                <a:latin typeface="Calibri" charset="0"/>
                <a:ea typeface="ＭＳ Ｐゴシック" charset="0"/>
                <a:cs typeface="ＭＳ Ｐゴシック" charset="0"/>
              </a:rPr>
              <a:t>Monday, March 30th, </a:t>
            </a:r>
            <a:r>
              <a:rPr lang="en-US" sz="4400" dirty="0">
                <a:latin typeface="Calibri" charset="0"/>
                <a:ea typeface="ＭＳ Ｐゴシック" charset="0"/>
                <a:cs typeface="ＭＳ Ｐゴシック" charset="0"/>
              </a:rPr>
              <a:t>2015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2895600" y="838200"/>
            <a:ext cx="6248400" cy="48815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Calibri" charset="0"/>
              <a:buNone/>
            </a:pPr>
            <a:r>
              <a:rPr lang="en-US" sz="2400" b="1" dirty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</a:rPr>
              <a:t>HW</a:t>
            </a:r>
            <a:r>
              <a:rPr lang="en-US" sz="2400" b="1" dirty="0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</a:rPr>
              <a:t>: Study for test!!!!</a:t>
            </a:r>
          </a:p>
          <a:p>
            <a:pPr marL="0" indent="0" eaLnBrk="1" hangingPunct="1">
              <a:lnSpc>
                <a:spcPct val="90000"/>
              </a:lnSpc>
              <a:buFont typeface="Calibri" charset="0"/>
              <a:buNone/>
            </a:pPr>
            <a:r>
              <a:rPr lang="en-US" sz="2400" b="1" dirty="0" smtClean="0">
                <a:latin typeface="Calibri" charset="0"/>
                <a:ea typeface="ＭＳ Ｐゴシック" charset="0"/>
                <a:cs typeface="ＭＳ Ｐゴシック" charset="0"/>
              </a:rPr>
              <a:t>Objective</a:t>
            </a:r>
            <a:r>
              <a:rPr lang="en-US" sz="2400" b="1" dirty="0">
                <a:latin typeface="Calibri" charset="0"/>
                <a:ea typeface="ＭＳ Ｐゴシック" charset="0"/>
                <a:cs typeface="ＭＳ Ｐゴシック" charset="0"/>
              </a:rPr>
              <a:t>: </a:t>
            </a:r>
            <a:r>
              <a:rPr lang="en-US" sz="2400" b="1" dirty="0" smtClean="0">
                <a:latin typeface="Calibri" charset="0"/>
                <a:ea typeface="ＭＳ Ｐゴシック" charset="0"/>
                <a:cs typeface="ＭＳ Ｐゴシック" charset="0"/>
              </a:rPr>
              <a:t>We will review Unit 6 material to master the objectives at 80% or higher</a:t>
            </a:r>
          </a:p>
          <a:p>
            <a:pPr marL="0" indent="0" eaLnBrk="1" hangingPunct="1">
              <a:lnSpc>
                <a:spcPct val="90000"/>
              </a:lnSpc>
              <a:buFont typeface="Calibri" charset="0"/>
              <a:buNone/>
            </a:pPr>
            <a:endParaRPr lang="en-US" sz="2400" b="1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  <a:buFont typeface="Calibri" charset="0"/>
              <a:buNone/>
            </a:pPr>
            <a:r>
              <a:rPr lang="en-US" sz="2400" b="1" dirty="0" smtClean="0">
                <a:latin typeface="Calibri" charset="0"/>
                <a:ea typeface="ＭＳ Ｐゴシック" charset="0"/>
                <a:cs typeface="ＭＳ Ｐゴシック" charset="0"/>
              </a:rPr>
              <a:t>Catalyst </a:t>
            </a:r>
            <a:r>
              <a:rPr lang="en-US" sz="2400" b="1" dirty="0" smtClean="0"/>
              <a:t>:</a:t>
            </a:r>
          </a:p>
          <a:p>
            <a:r>
              <a:rPr lang="en-US" sz="2400" b="1" dirty="0" smtClean="0"/>
              <a:t>For the equation: </a:t>
            </a:r>
            <a:r>
              <a:rPr lang="en-US" sz="2400" dirty="0" smtClean="0"/>
              <a:t>___Na +___ F</a:t>
            </a:r>
            <a:r>
              <a:rPr lang="en-US" sz="2400" baseline="-25000" dirty="0" smtClean="0"/>
              <a:t>2 </a:t>
            </a:r>
            <a:r>
              <a:rPr lang="en-US" sz="2400" dirty="0" err="1" smtClean="0">
                <a:sym typeface="Wingdings"/>
              </a:rPr>
              <a:t></a:t>
            </a:r>
            <a:r>
              <a:rPr lang="en-US" sz="2400" dirty="0" smtClean="0">
                <a:sym typeface="Wingdings"/>
              </a:rPr>
              <a:t> ___</a:t>
            </a:r>
            <a:r>
              <a:rPr lang="en-US" sz="2400" dirty="0" err="1" smtClean="0">
                <a:sym typeface="Wingdings"/>
              </a:rPr>
              <a:t>NaF</a:t>
            </a:r>
            <a:endParaRPr lang="en-US" sz="2400" dirty="0" smtClean="0"/>
          </a:p>
          <a:p>
            <a:r>
              <a:rPr lang="en-US" sz="2400" dirty="0" smtClean="0"/>
              <a:t>Balance the equation.</a:t>
            </a:r>
          </a:p>
          <a:p>
            <a:r>
              <a:rPr lang="en-US" sz="2400" dirty="0" smtClean="0"/>
              <a:t>How many moles of F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would be used if 64 moles of </a:t>
            </a:r>
            <a:r>
              <a:rPr lang="en-US" sz="2400" dirty="0" err="1" smtClean="0"/>
              <a:t>NaF</a:t>
            </a:r>
            <a:r>
              <a:rPr lang="en-US" sz="2400" dirty="0" smtClean="0"/>
              <a:t> were produced?</a:t>
            </a:r>
          </a:p>
          <a:p>
            <a:pPr>
              <a:buNone/>
            </a:pPr>
            <a:endParaRPr lang="en-US" sz="2400" dirty="0" smtClean="0"/>
          </a:p>
          <a:p>
            <a:pPr marL="0" indent="0" eaLnBrk="1" hangingPunct="1">
              <a:lnSpc>
                <a:spcPct val="90000"/>
              </a:lnSpc>
              <a:buFont typeface="Calibri" charset="0"/>
              <a:buNone/>
            </a:pPr>
            <a:endParaRPr lang="en-US" sz="22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9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1752600"/>
            <a:ext cx="2971800" cy="1905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2000" b="1" u="sng" dirty="0" smtClean="0">
                <a:latin typeface="Calibri" charset="0"/>
                <a:ea typeface="ＭＳ Ｐゴシック" charset="0"/>
                <a:cs typeface="ＭＳ Ｐゴシック" charset="0"/>
              </a:rPr>
              <a:t>Announcements:</a:t>
            </a:r>
          </a:p>
          <a:p>
            <a:pPr eaLnBrk="1" hangingPunct="1">
              <a:buFont typeface="Arial"/>
              <a:buChar char="•"/>
            </a:pP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</a:rPr>
              <a:t>Tutoring Tuesday after school</a:t>
            </a:r>
          </a:p>
          <a:p>
            <a:pPr eaLnBrk="1" hangingPunct="1">
              <a:buFont typeface="Arial"/>
              <a:buChar char="•"/>
            </a:pP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</a:rPr>
              <a:t>Test Wednesday!</a:t>
            </a:r>
          </a:p>
          <a:p>
            <a:pPr eaLnBrk="1" hangingPunct="1"/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1" name="TextBox 1"/>
          <p:cNvSpPr txBox="1">
            <a:spLocks noChangeArrowheads="1"/>
          </p:cNvSpPr>
          <p:nvPr/>
        </p:nvSpPr>
        <p:spPr bwMode="auto">
          <a:xfrm>
            <a:off x="0" y="5176837"/>
            <a:ext cx="289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u="sng" dirty="0">
                <a:latin typeface="Calibri" charset="0"/>
                <a:cs typeface="MS PGothic" charset="0"/>
              </a:rPr>
              <a:t>***Table of Contents</a:t>
            </a:r>
          </a:p>
        </p:txBody>
      </p:sp>
      <p:pic>
        <p:nvPicPr>
          <p:cNvPr id="7" name="Picture 6" descr="Screen Shot 2015-03-30 at 8.34.33 A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2514" y="5848350"/>
            <a:ext cx="9242714" cy="85725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9187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True or False: ANYTIME bubbles occur, a chemical reaction has taken place.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Explosion 2 3"/>
          <p:cNvSpPr/>
          <p:nvPr/>
        </p:nvSpPr>
        <p:spPr>
          <a:xfrm>
            <a:off x="539552" y="1628800"/>
            <a:ext cx="7632848" cy="4824536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/>
            <a:r>
              <a:rPr lang="en-US" dirty="0" smtClean="0"/>
              <a:t>FALSE: Bubbles are ONLY an indicator if the bubbles occur without heat!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20541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type of reaction is displayed in the following:</a:t>
            </a:r>
          </a:p>
          <a:p>
            <a:pPr marL="0" indent="0">
              <a:buNone/>
            </a:pPr>
            <a:r>
              <a:rPr lang="en-US" dirty="0" smtClean="0"/>
              <a:t>AB </a:t>
            </a:r>
            <a:r>
              <a:rPr lang="en-US" dirty="0" smtClean="0">
                <a:sym typeface="Wingdings"/>
              </a:rPr>
              <a:t> A + B</a:t>
            </a: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Explosion 2 3"/>
          <p:cNvSpPr/>
          <p:nvPr/>
        </p:nvSpPr>
        <p:spPr>
          <a:xfrm>
            <a:off x="1475656" y="2708920"/>
            <a:ext cx="6192688" cy="3384376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Decomposition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20541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type of reaction is displayed in the following:</a:t>
            </a:r>
          </a:p>
          <a:p>
            <a:pPr marL="0" indent="0">
              <a:buNone/>
            </a:pPr>
            <a:r>
              <a:rPr lang="en-US" dirty="0" smtClean="0"/>
              <a:t>AB + CD </a:t>
            </a:r>
            <a:r>
              <a:rPr lang="en-US" dirty="0" smtClean="0">
                <a:sym typeface="Wingdings"/>
              </a:rPr>
              <a:t> AD + CB</a:t>
            </a: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Explosion 2 3"/>
          <p:cNvSpPr/>
          <p:nvPr/>
        </p:nvSpPr>
        <p:spPr>
          <a:xfrm>
            <a:off x="1475656" y="2708920"/>
            <a:ext cx="6192688" cy="3384376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Double Replacement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7469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following</a:t>
            </a:r>
            <a:r>
              <a:rPr lang="en-US" dirty="0" smtClean="0"/>
              <a:t> single replacement </a:t>
            </a:r>
            <a:r>
              <a:rPr lang="en-US" dirty="0" smtClean="0"/>
              <a:t>reaction what will Fe replace? Why?</a:t>
            </a:r>
          </a:p>
          <a:p>
            <a:pPr marL="0" indent="0">
              <a:buNone/>
            </a:pPr>
            <a:r>
              <a:rPr lang="en-US" dirty="0" smtClean="0"/>
              <a:t>Fe + </a:t>
            </a:r>
            <a:r>
              <a:rPr lang="en-US" dirty="0" err="1" smtClean="0"/>
              <a:t>NaOH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?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Explosion 2 3"/>
          <p:cNvSpPr/>
          <p:nvPr/>
        </p:nvSpPr>
        <p:spPr>
          <a:xfrm>
            <a:off x="539552" y="2996952"/>
            <a:ext cx="7848872" cy="3600400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Fe will replace Na because they are both metals/</a:t>
            </a:r>
            <a:r>
              <a:rPr lang="en-US" dirty="0" err="1" smtClean="0"/>
              <a:t>cations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20541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r>
              <a:rPr lang="en-US" dirty="0" smtClean="0"/>
              <a:t>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following equation balanced? </a:t>
            </a:r>
          </a:p>
          <a:p>
            <a:pPr marL="0" indent="0">
              <a:buNone/>
            </a:pPr>
            <a:r>
              <a:rPr lang="en-US" dirty="0" smtClean="0"/>
              <a:t> CH</a:t>
            </a:r>
            <a:r>
              <a:rPr lang="en-US" baseline="-25000" dirty="0" smtClean="0"/>
              <a:t>4</a:t>
            </a:r>
            <a:r>
              <a:rPr lang="en-US" dirty="0" smtClean="0"/>
              <a:t> + 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2 H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O + CO</a:t>
            </a:r>
            <a:r>
              <a:rPr lang="en-US" baseline="-25000" dirty="0" smtClean="0">
                <a:sym typeface="Wingdings"/>
              </a:rPr>
              <a:t>2</a:t>
            </a:r>
            <a:endParaRPr lang="en-US" baseline="-25000" dirty="0"/>
          </a:p>
        </p:txBody>
      </p:sp>
      <p:sp>
        <p:nvSpPr>
          <p:cNvPr id="4" name="Explosion 2 3"/>
          <p:cNvSpPr/>
          <p:nvPr/>
        </p:nvSpPr>
        <p:spPr>
          <a:xfrm>
            <a:off x="827584" y="2667000"/>
            <a:ext cx="7344816" cy="4077072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No, the number of O (oxygen) on the reactants side is 2 and the oxygen’s on the products side is 4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20541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r>
              <a:rPr lang="en-US" dirty="0" smtClean="0"/>
              <a:t>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Balance the following equation:</a:t>
            </a:r>
          </a:p>
          <a:p>
            <a:pPr marL="0" indent="0">
              <a:buNone/>
            </a:pPr>
            <a:r>
              <a:rPr lang="en-US" dirty="0" smtClean="0"/>
              <a:t>___H</a:t>
            </a:r>
            <a:r>
              <a:rPr lang="en-US" baseline="-25000" dirty="0" smtClean="0"/>
              <a:t>2</a:t>
            </a:r>
            <a:r>
              <a:rPr lang="en-US" dirty="0" smtClean="0"/>
              <a:t> + ___O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___ H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O</a:t>
            </a: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Explosion 2 3"/>
          <p:cNvSpPr/>
          <p:nvPr/>
        </p:nvSpPr>
        <p:spPr>
          <a:xfrm>
            <a:off x="1763688" y="2852936"/>
            <a:ext cx="5400600" cy="3240360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2, 1, 2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20541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r>
              <a:rPr lang="en-US" dirty="0" smtClean="0"/>
              <a:t> </a:t>
            </a:r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the type of reaction and predict the product for: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___ Na + ___ F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</a:t>
            </a: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Explosion 2 3"/>
          <p:cNvSpPr/>
          <p:nvPr/>
        </p:nvSpPr>
        <p:spPr>
          <a:xfrm>
            <a:off x="2123728" y="2924944"/>
            <a:ext cx="5472608" cy="3240360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Synthesis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20541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r>
              <a:rPr lang="en-US" dirty="0" smtClean="0"/>
              <a:t>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Predict the products for:</a:t>
            </a:r>
          </a:p>
          <a:p>
            <a:pPr marL="0" indent="0">
              <a:buNone/>
            </a:pPr>
            <a:r>
              <a:rPr lang="en-US" dirty="0" smtClean="0"/>
              <a:t>___ Na + ___ F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</a:t>
            </a: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Explosion 2 3"/>
          <p:cNvSpPr/>
          <p:nvPr/>
        </p:nvSpPr>
        <p:spPr>
          <a:xfrm>
            <a:off x="2123728" y="2924944"/>
            <a:ext cx="5472608" cy="3240360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NaF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31509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Predict the products for the following reaction:</a:t>
            </a:r>
          </a:p>
          <a:p>
            <a:pPr marL="0" indent="0">
              <a:buNone/>
            </a:pPr>
            <a:r>
              <a:rPr lang="en-US" dirty="0" smtClean="0"/>
              <a:t>___ NH</a:t>
            </a:r>
            <a:r>
              <a:rPr lang="en-US" baseline="-25000" dirty="0" smtClean="0"/>
              <a:t>3 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 </a:t>
            </a:r>
            <a:endParaRPr lang="en-US" baseline="-25000" dirty="0"/>
          </a:p>
        </p:txBody>
      </p:sp>
      <p:sp>
        <p:nvSpPr>
          <p:cNvPr id="4" name="Explosion 2 3"/>
          <p:cNvSpPr/>
          <p:nvPr/>
        </p:nvSpPr>
        <p:spPr>
          <a:xfrm>
            <a:off x="2339752" y="2924944"/>
            <a:ext cx="4680520" cy="3384376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__N</a:t>
            </a:r>
            <a:r>
              <a:rPr lang="en-US" baseline="-25000" dirty="0" smtClean="0"/>
              <a:t>2</a:t>
            </a:r>
            <a:r>
              <a:rPr lang="en-US" dirty="0" smtClean="0"/>
              <a:t> + __H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20541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Predict the products AND balance the following reaction:</a:t>
            </a:r>
          </a:p>
          <a:p>
            <a:pPr marL="0" indent="0">
              <a:buNone/>
            </a:pPr>
            <a:r>
              <a:rPr lang="en-US" dirty="0" smtClean="0"/>
              <a:t>___ Mg + ___Al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</a:t>
            </a:r>
          </a:p>
          <a:p>
            <a:pPr marL="0" indent="0">
              <a:buNone/>
            </a:pPr>
            <a:endParaRPr lang="en-US" baseline="-25000" dirty="0">
              <a:sym typeface="Wingdings"/>
            </a:endParaRPr>
          </a:p>
          <a:p>
            <a:pPr marL="0" indent="0">
              <a:buNone/>
            </a:pPr>
            <a:endParaRPr lang="en-US" baseline="-25000" dirty="0"/>
          </a:p>
        </p:txBody>
      </p:sp>
      <p:sp>
        <p:nvSpPr>
          <p:cNvPr id="4" name="Explosion 2 3"/>
          <p:cNvSpPr/>
          <p:nvPr/>
        </p:nvSpPr>
        <p:spPr>
          <a:xfrm>
            <a:off x="0" y="3048000"/>
            <a:ext cx="9468544" cy="3717032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 Mg + Al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2 Al + 3 </a:t>
            </a:r>
            <a:r>
              <a:rPr lang="en-US" dirty="0" err="1" smtClean="0">
                <a:sym typeface="Wingdings"/>
              </a:rPr>
              <a:t>MgO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20541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6600" b="1" dirty="0">
                <a:latin typeface="Calibri" charset="0"/>
                <a:ea typeface="MS PGothic" charset="0"/>
              </a:rPr>
              <a:t>Announcements</a:t>
            </a:r>
          </a:p>
        </p:txBody>
      </p:sp>
      <p:sp>
        <p:nvSpPr>
          <p:cNvPr id="18434" name="Content Placeholder 5"/>
          <p:cNvSpPr>
            <a:spLocks noGrp="1"/>
          </p:cNvSpPr>
          <p:nvPr>
            <p:ph idx="4294967295"/>
          </p:nvPr>
        </p:nvSpPr>
        <p:spPr>
          <a:xfrm>
            <a:off x="395536" y="1340768"/>
            <a:ext cx="8229600" cy="5257800"/>
          </a:xfrm>
        </p:spPr>
        <p:txBody>
          <a:bodyPr/>
          <a:lstStyle/>
          <a:p>
            <a:pPr defTabSz="457200"/>
            <a:r>
              <a:rPr lang="en-US" dirty="0" smtClean="0">
                <a:latin typeface="Calibri" charset="0"/>
                <a:ea typeface="MS PGothic" charset="0"/>
              </a:rPr>
              <a:t>Tutoring: tomorrow!</a:t>
            </a:r>
          </a:p>
          <a:p>
            <a:pPr defTabSz="457200"/>
            <a:r>
              <a:rPr lang="en-US" dirty="0" smtClean="0">
                <a:latin typeface="Calibri" charset="0"/>
                <a:ea typeface="MS PGothic" charset="0"/>
              </a:rPr>
              <a:t>Test WEDNESDAY!</a:t>
            </a:r>
          </a:p>
          <a:p>
            <a:pPr defTabSz="457200"/>
            <a:r>
              <a:rPr lang="en-US" dirty="0" smtClean="0">
                <a:latin typeface="Calibri" charset="0"/>
                <a:ea typeface="MS PGothic" charset="0"/>
              </a:rPr>
              <a:t>Study Guide due WEDNESDAY ONLY!!!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2229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Predict the products AND balance the following reaction:</a:t>
            </a:r>
          </a:p>
          <a:p>
            <a:pPr marL="0" indent="0">
              <a:buNone/>
            </a:pPr>
            <a:r>
              <a:rPr lang="en-US" dirty="0" smtClean="0"/>
              <a:t>___ </a:t>
            </a:r>
            <a:r>
              <a:rPr lang="en-US" dirty="0" err="1" smtClean="0"/>
              <a:t>Ca</a:t>
            </a:r>
            <a:r>
              <a:rPr lang="en-US" dirty="0" smtClean="0"/>
              <a:t> + ___ F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</a:t>
            </a: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Explosion 2 4"/>
          <p:cNvSpPr/>
          <p:nvPr/>
        </p:nvSpPr>
        <p:spPr>
          <a:xfrm>
            <a:off x="899592" y="2780928"/>
            <a:ext cx="6912768" cy="3168352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</a:t>
            </a:r>
            <a:r>
              <a:rPr lang="en-US" dirty="0" smtClean="0"/>
              <a:t> </a:t>
            </a:r>
            <a:r>
              <a:rPr lang="en-US" dirty="0" smtClean="0"/>
              <a:t>+ F</a:t>
            </a:r>
            <a:r>
              <a:rPr lang="en-US" baseline="-25000" dirty="0" smtClean="0"/>
              <a:t>2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 CaF</a:t>
            </a:r>
            <a:r>
              <a:rPr lang="en-US" baseline="-25000" dirty="0" smtClean="0">
                <a:sym typeface="Wingdings"/>
              </a:rPr>
              <a:t>2</a:t>
            </a:r>
            <a:endParaRPr lang="en-US" baseline="-250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2054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 NO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N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 + 2 O</a:t>
            </a:r>
            <a:r>
              <a:rPr lang="en-US" baseline="-25000" dirty="0" smtClean="0">
                <a:sym typeface="Wingdings"/>
              </a:rPr>
              <a:t>2</a:t>
            </a:r>
            <a:endParaRPr lang="en-US" baseline="-25000" dirty="0" smtClean="0"/>
          </a:p>
          <a:p>
            <a:r>
              <a:rPr lang="en-US" dirty="0" smtClean="0"/>
              <a:t>Set up a T-Chart to solve for the following:</a:t>
            </a:r>
          </a:p>
          <a:p>
            <a:pPr marL="0" indent="0">
              <a:buNone/>
            </a:pPr>
            <a:r>
              <a:rPr lang="en-US" dirty="0" smtClean="0"/>
              <a:t>How many moles of nitrogen would be produced when 3.5 moles of NO</a:t>
            </a:r>
            <a:r>
              <a:rPr lang="en-US" baseline="-25000" dirty="0" smtClean="0"/>
              <a:t>2</a:t>
            </a:r>
            <a:r>
              <a:rPr lang="en-US" dirty="0" smtClean="0"/>
              <a:t> decomposes?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Explosion 2 3"/>
          <p:cNvSpPr/>
          <p:nvPr/>
        </p:nvSpPr>
        <p:spPr>
          <a:xfrm>
            <a:off x="1475656" y="3645024"/>
            <a:ext cx="5256584" cy="2664296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1.8 moles N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20541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 NO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N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 + 2 O</a:t>
            </a:r>
            <a:r>
              <a:rPr lang="en-US" baseline="-25000" dirty="0" smtClean="0">
                <a:sym typeface="Wingdings"/>
              </a:rPr>
              <a:t>2</a:t>
            </a:r>
            <a:endParaRPr lang="en-US" baseline="-25000" dirty="0" smtClean="0"/>
          </a:p>
          <a:p>
            <a:r>
              <a:rPr lang="en-US" dirty="0" smtClean="0"/>
              <a:t>Set up a T-Chart to solve for the following:</a:t>
            </a:r>
          </a:p>
          <a:p>
            <a:pPr marL="0" indent="0">
              <a:buNone/>
            </a:pPr>
            <a:r>
              <a:rPr lang="en-US" dirty="0" smtClean="0"/>
              <a:t>How many moles of NO</a:t>
            </a:r>
            <a:r>
              <a:rPr lang="en-US" baseline="-25000" dirty="0" smtClean="0"/>
              <a:t>2</a:t>
            </a:r>
            <a:r>
              <a:rPr lang="en-US" dirty="0" smtClean="0"/>
              <a:t> are needed to produce 6.85 moles of N</a:t>
            </a:r>
            <a:r>
              <a:rPr lang="en-US" baseline="-25000" dirty="0" smtClean="0"/>
              <a:t>2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Explosion 2 3"/>
          <p:cNvSpPr/>
          <p:nvPr/>
        </p:nvSpPr>
        <p:spPr>
          <a:xfrm>
            <a:off x="2339752" y="3501008"/>
            <a:ext cx="3816424" cy="2708920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13.7 moles NO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69414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4 Al + 2 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2 Al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O</a:t>
            </a:r>
            <a:r>
              <a:rPr lang="en-US" baseline="-25000" dirty="0" smtClean="0">
                <a:sym typeface="Wingdings"/>
              </a:rPr>
              <a:t>3</a:t>
            </a:r>
            <a:endParaRPr lang="en-US" baseline="-25000" dirty="0" smtClean="0"/>
          </a:p>
          <a:p>
            <a:r>
              <a:rPr lang="en-US" dirty="0" smtClean="0"/>
              <a:t>Set up a T-Chart to solve for the following:</a:t>
            </a:r>
          </a:p>
          <a:p>
            <a:pPr marL="0" indent="0">
              <a:buNone/>
            </a:pPr>
            <a:r>
              <a:rPr lang="en-US" dirty="0" smtClean="0"/>
              <a:t>How many moles of O</a:t>
            </a:r>
            <a:r>
              <a:rPr lang="en-US" baseline="-25000" dirty="0" smtClean="0"/>
              <a:t>2</a:t>
            </a:r>
            <a:r>
              <a:rPr lang="en-US" dirty="0" smtClean="0"/>
              <a:t> are needed to produce 88 moles of Al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Explosion 2 3"/>
          <p:cNvSpPr/>
          <p:nvPr/>
        </p:nvSpPr>
        <p:spPr>
          <a:xfrm>
            <a:off x="1259632" y="3933056"/>
            <a:ext cx="5184576" cy="2924944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88 moles of 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735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r>
              <a:rPr lang="en-US" dirty="0" smtClean="0"/>
              <a:t> </a:t>
            </a:r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4 Al + 2 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2 Al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O</a:t>
            </a:r>
            <a:r>
              <a:rPr lang="en-US" baseline="-25000" dirty="0" smtClean="0">
                <a:sym typeface="Wingdings"/>
              </a:rPr>
              <a:t>3</a:t>
            </a:r>
            <a:endParaRPr lang="en-US" baseline="-25000" dirty="0" smtClean="0"/>
          </a:p>
          <a:p>
            <a:r>
              <a:rPr lang="en-US" dirty="0" smtClean="0"/>
              <a:t>Set up a T-Chart to solve for the following:</a:t>
            </a:r>
          </a:p>
          <a:p>
            <a:pPr marL="0" indent="0">
              <a:buNone/>
            </a:pPr>
            <a:r>
              <a:rPr lang="en-US" dirty="0" smtClean="0"/>
              <a:t>How many moles of Al are needed to produce 1.45 moles of Al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Explosion 2 3"/>
          <p:cNvSpPr/>
          <p:nvPr/>
        </p:nvSpPr>
        <p:spPr>
          <a:xfrm>
            <a:off x="1403648" y="4005064"/>
            <a:ext cx="4464496" cy="2736304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2.90 moles Al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60558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r>
              <a:rPr lang="en-US" dirty="0" smtClean="0"/>
              <a:t> </a:t>
            </a:r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4 Al + 2 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2 Al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O</a:t>
            </a:r>
            <a:r>
              <a:rPr lang="en-US" baseline="-25000" dirty="0" smtClean="0">
                <a:sym typeface="Wingdings"/>
              </a:rPr>
              <a:t>3</a:t>
            </a:r>
            <a:endParaRPr lang="en-US" baseline="-25000" dirty="0" smtClean="0"/>
          </a:p>
          <a:p>
            <a:r>
              <a:rPr lang="en-US" dirty="0" smtClean="0"/>
              <a:t>Set up a T-Chart to solve for the following:</a:t>
            </a:r>
          </a:p>
          <a:p>
            <a:pPr marL="0" indent="0">
              <a:buNone/>
            </a:pPr>
            <a:r>
              <a:rPr lang="en-US" dirty="0" smtClean="0"/>
              <a:t>How many moles of Al are needed to produce 3.5 moles of Al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Explosion 2 3"/>
          <p:cNvSpPr/>
          <p:nvPr/>
        </p:nvSpPr>
        <p:spPr>
          <a:xfrm>
            <a:off x="1835696" y="3717032"/>
            <a:ext cx="5256584" cy="3024336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 moles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3244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r>
              <a:rPr lang="en-US" dirty="0" smtClean="0"/>
              <a:t> </a:t>
            </a:r>
            <a:r>
              <a:rPr lang="en-US" dirty="0" smtClean="0"/>
              <a:t>18-20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following info for questions 3-5</a:t>
            </a:r>
          </a:p>
          <a:p>
            <a:pPr marL="0" indent="0">
              <a:buNone/>
            </a:pPr>
            <a:r>
              <a:rPr lang="en-US" dirty="0" smtClean="0"/>
              <a:t>Carbon =          Oxygen =         Hydrogen =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267744" y="2348880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572000" y="2348880"/>
            <a:ext cx="360040" cy="360040"/>
          </a:xfrm>
          <a:prstGeom prst="ellipse">
            <a:avLst/>
          </a:prstGeom>
          <a:pattFill prst="ltVert">
            <a:fgClr>
              <a:prstClr val="black"/>
            </a:fgClr>
            <a:bgClr>
              <a:prstClr val="white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380312" y="2420888"/>
            <a:ext cx="216024" cy="216024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2054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r>
              <a:rPr lang="en-US" dirty="0" smtClean="0"/>
              <a:t> 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Carbon =          Oxygen =         Hydrogen =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Draw    4CH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4" name="Oval 3"/>
          <p:cNvSpPr/>
          <p:nvPr/>
        </p:nvSpPr>
        <p:spPr>
          <a:xfrm>
            <a:off x="2195736" y="1772816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572000" y="1772816"/>
            <a:ext cx="360040" cy="360040"/>
          </a:xfrm>
          <a:prstGeom prst="ellipse">
            <a:avLst/>
          </a:prstGeom>
          <a:pattFill prst="ltVert">
            <a:fgClr>
              <a:prstClr val="black"/>
            </a:fgClr>
            <a:bgClr>
              <a:prstClr val="white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308304" y="1844824"/>
            <a:ext cx="216024" cy="216024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8288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r>
              <a:rPr lang="en-US" dirty="0" smtClean="0"/>
              <a:t> </a:t>
            </a:r>
            <a:r>
              <a:rPr lang="en-US" dirty="0" smtClean="0"/>
              <a:t>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Carbon =          Oxygen =         Hydrogen =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Draw    3O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" name="Oval 3"/>
          <p:cNvSpPr/>
          <p:nvPr/>
        </p:nvSpPr>
        <p:spPr>
          <a:xfrm>
            <a:off x="2195736" y="1772816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572000" y="1772816"/>
            <a:ext cx="360040" cy="360040"/>
          </a:xfrm>
          <a:prstGeom prst="ellipse">
            <a:avLst/>
          </a:prstGeom>
          <a:pattFill prst="ltVert">
            <a:fgClr>
              <a:prstClr val="black"/>
            </a:fgClr>
            <a:bgClr>
              <a:prstClr val="white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308304" y="1844824"/>
            <a:ext cx="216024" cy="216024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290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6600" b="1" dirty="0" smtClean="0">
                <a:latin typeface="Calibri" charset="0"/>
                <a:ea typeface="MS PGothic" charset="0"/>
              </a:rPr>
              <a:t>Exit Ticket</a:t>
            </a:r>
            <a:endParaRPr lang="en-US" sz="6600" b="1" dirty="0">
              <a:latin typeface="Calibri" charset="0"/>
              <a:ea typeface="MS PGothic" charset="0"/>
            </a:endParaRPr>
          </a:p>
        </p:txBody>
      </p:sp>
      <p:sp>
        <p:nvSpPr>
          <p:cNvPr id="18434" name="Content Placeholder 5"/>
          <p:cNvSpPr>
            <a:spLocks noGrp="1"/>
          </p:cNvSpPr>
          <p:nvPr>
            <p:ph idx="4294967295"/>
          </p:nvPr>
        </p:nvSpPr>
        <p:spPr>
          <a:xfrm>
            <a:off x="395536" y="1340768"/>
            <a:ext cx="8229600" cy="5257800"/>
          </a:xfrm>
        </p:spPr>
        <p:txBody>
          <a:bodyPr/>
          <a:lstStyle/>
          <a:p>
            <a:pPr defTabSz="457200"/>
            <a:r>
              <a:rPr lang="en-US" dirty="0" smtClean="0">
                <a:latin typeface="Calibri" charset="0"/>
                <a:ea typeface="MS PGothic" charset="0"/>
              </a:rPr>
              <a:t>What grade do you think you </a:t>
            </a:r>
            <a:r>
              <a:rPr lang="en-US" dirty="0" smtClean="0">
                <a:latin typeface="Calibri" charset="0"/>
                <a:ea typeface="MS PGothic" charset="0"/>
              </a:rPr>
              <a:t>will get on the test today?</a:t>
            </a:r>
          </a:p>
          <a:p>
            <a:pPr defTabSz="457200"/>
            <a:r>
              <a:rPr lang="en-US" dirty="0" smtClean="0">
                <a:latin typeface="Calibri" charset="0"/>
                <a:ea typeface="MS PGothic" charset="0"/>
              </a:rPr>
              <a:t>What are you going to do to improve that </a:t>
            </a:r>
            <a:r>
              <a:rPr lang="en-US" dirty="0" smtClean="0">
                <a:latin typeface="Calibri" charset="0"/>
                <a:ea typeface="MS PGothic" charset="0"/>
              </a:rPr>
              <a:t>grade?</a:t>
            </a:r>
          </a:p>
          <a:p>
            <a:pPr defTabSz="457200"/>
            <a:r>
              <a:rPr lang="en-US" dirty="0" smtClean="0">
                <a:latin typeface="Calibri" charset="0"/>
                <a:ea typeface="MS PGothic" charset="0"/>
              </a:rPr>
              <a:t>If you come to tutoring today, what is the number one thing you would want to work on with Ms. Kline?</a:t>
            </a:r>
            <a:endParaRPr lang="en-US" dirty="0" smtClean="0">
              <a:latin typeface="Calibri" charset="0"/>
              <a:ea typeface="MS PGothic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2229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Catalyst</a:t>
            </a:r>
          </a:p>
          <a:p>
            <a:pPr eaLnBrk="1" hangingPunct="1"/>
            <a:r>
              <a:rPr lang="en-US" dirty="0" smtClean="0"/>
              <a:t>Test Overview</a:t>
            </a:r>
          </a:p>
          <a:p>
            <a:pPr eaLnBrk="1" hangingPunct="1"/>
            <a:r>
              <a:rPr lang="en-US" dirty="0" smtClean="0"/>
              <a:t>Whiteboard Review</a:t>
            </a:r>
          </a:p>
        </p:txBody>
      </p:sp>
      <p:sp>
        <p:nvSpPr>
          <p:cNvPr id="4" name="Title 4"/>
          <p:cNvSpPr txBox="1">
            <a:spLocks/>
          </p:cNvSpPr>
          <p:nvPr/>
        </p:nvSpPr>
        <p:spPr bwMode="auto">
          <a:xfrm>
            <a:off x="6096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charset="0"/>
                <a:ea typeface="MS PGothic" charset="0"/>
                <a:cs typeface="ＭＳ Ｐゴシック" pitchFamily="5" charset="-128"/>
              </a:rPr>
              <a:t>Agenda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charset="0"/>
              <a:ea typeface="MS PGothic" charset="0"/>
              <a:cs typeface="ＭＳ Ｐゴシック" pitchFamily="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Study Guide Sections</a:t>
            </a:r>
          </a:p>
          <a:p>
            <a:pPr eaLnBrk="1" hangingPunct="1"/>
            <a:r>
              <a:rPr lang="en-US" dirty="0" smtClean="0"/>
              <a:t>Review Worksheet</a:t>
            </a:r>
          </a:p>
        </p:txBody>
      </p:sp>
      <p:sp>
        <p:nvSpPr>
          <p:cNvPr id="4" name="Title 4"/>
          <p:cNvSpPr txBox="1">
            <a:spLocks/>
          </p:cNvSpPr>
          <p:nvPr/>
        </p:nvSpPr>
        <p:spPr bwMode="auto">
          <a:xfrm>
            <a:off x="6096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charset="0"/>
                <a:ea typeface="MS PGothic" charset="0"/>
                <a:cs typeface="ＭＳ Ｐゴシック" pitchFamily="5" charset="-128"/>
              </a:rPr>
              <a:t>Review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charset="0"/>
              <a:ea typeface="MS PGothic" charset="0"/>
              <a:cs typeface="ＭＳ Ｐゴシック" pitchFamily="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53400" cy="838200"/>
          </a:xfrm>
        </p:spPr>
        <p:txBody>
          <a:bodyPr/>
          <a:lstStyle/>
          <a:p>
            <a:pPr algn="ctr" eaLnBrk="1" hangingPunct="1"/>
            <a:r>
              <a:rPr lang="en-US" sz="4400" dirty="0" smtClean="0">
                <a:latin typeface="Calibri" charset="0"/>
                <a:ea typeface="ＭＳ Ｐゴシック" charset="0"/>
                <a:cs typeface="ＭＳ Ｐゴシック" charset="0"/>
              </a:rPr>
              <a:t>Tuesday, March 31</a:t>
            </a:r>
            <a:r>
              <a:rPr lang="en-US" sz="4400" baseline="30000" dirty="0" smtClean="0">
                <a:latin typeface="Calibri" charset="0"/>
                <a:ea typeface="ＭＳ Ｐゴシック" charset="0"/>
                <a:cs typeface="ＭＳ Ｐゴシック" charset="0"/>
              </a:rPr>
              <a:t>st</a:t>
            </a:r>
            <a:r>
              <a:rPr lang="en-US" sz="4400" dirty="0" smtClean="0">
                <a:latin typeface="Calibri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4400" dirty="0">
                <a:latin typeface="Calibri" charset="0"/>
                <a:ea typeface="ＭＳ Ｐゴシック" charset="0"/>
                <a:cs typeface="ＭＳ Ｐゴシック" charset="0"/>
              </a:rPr>
              <a:t>2015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162800" cy="44243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Calibri" charset="0"/>
              <a:buNone/>
            </a:pPr>
            <a:r>
              <a:rPr lang="en-US" sz="3000" b="1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HW</a:t>
            </a:r>
            <a:r>
              <a:rPr lang="en-US" sz="3000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: Study for test!!!!</a:t>
            </a:r>
          </a:p>
          <a:p>
            <a:pPr marL="0" indent="0" eaLnBrk="1" hangingPunct="1">
              <a:lnSpc>
                <a:spcPct val="90000"/>
              </a:lnSpc>
              <a:buFont typeface="Calibri" charset="0"/>
              <a:buNone/>
            </a:pPr>
            <a:r>
              <a:rPr lang="en-US" sz="3000" b="1" dirty="0" smtClean="0">
                <a:latin typeface="Calibri" charset="0"/>
                <a:ea typeface="ＭＳ Ｐゴシック" charset="0"/>
                <a:cs typeface="ＭＳ Ｐゴシック" charset="0"/>
              </a:rPr>
              <a:t>Objective</a:t>
            </a:r>
            <a:r>
              <a:rPr lang="en-US" sz="3000" b="1" dirty="0">
                <a:latin typeface="Calibri" charset="0"/>
                <a:ea typeface="ＭＳ Ｐゴシック" charset="0"/>
                <a:cs typeface="ＭＳ Ｐゴシック" charset="0"/>
              </a:rPr>
              <a:t>: </a:t>
            </a:r>
            <a:r>
              <a:rPr lang="en-US" sz="3000" b="1" dirty="0" smtClean="0">
                <a:latin typeface="Calibri" charset="0"/>
                <a:ea typeface="ＭＳ Ｐゴシック" charset="0"/>
                <a:cs typeface="ＭＳ Ｐゴシック" charset="0"/>
              </a:rPr>
              <a:t>We will review Unit 6 material to master the objectives at 80% or higher</a:t>
            </a:r>
          </a:p>
          <a:p>
            <a:pPr marL="0" indent="0" eaLnBrk="1" hangingPunct="1">
              <a:lnSpc>
                <a:spcPct val="90000"/>
              </a:lnSpc>
              <a:buFont typeface="Calibri" charset="0"/>
              <a:buNone/>
            </a:pPr>
            <a:r>
              <a:rPr lang="en-US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Catalyst </a:t>
            </a:r>
            <a:r>
              <a:rPr lang="en-US" b="1" dirty="0" smtClean="0">
                <a:solidFill>
                  <a:srgbClr val="0000FF"/>
                </a:solidFill>
              </a:rPr>
              <a:t>:</a:t>
            </a:r>
          </a:p>
          <a:p>
            <a:pPr marL="0" indent="0" eaLnBrk="1" hangingPunct="1">
              <a:lnSpc>
                <a:spcPct val="90000"/>
              </a:lnSpc>
              <a:buFont typeface="Calibri" charset="0"/>
              <a:buNone/>
            </a:pPr>
            <a:r>
              <a:rPr lang="en-US" sz="3000" b="1" dirty="0" smtClean="0"/>
              <a:t>Predict the products for the equations below: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3000" b="1" dirty="0" smtClean="0"/>
              <a:t>NH</a:t>
            </a:r>
            <a:r>
              <a:rPr lang="en-US" sz="3000" b="1" baseline="-25000" dirty="0" smtClean="0"/>
              <a:t>3</a:t>
            </a:r>
            <a:r>
              <a:rPr lang="en-US" sz="3000" b="1" dirty="0" smtClean="0">
                <a:sym typeface="Wingdings"/>
              </a:rPr>
              <a:t> ?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3000" b="1" dirty="0" smtClean="0">
                <a:sym typeface="Wingdings"/>
              </a:rPr>
              <a:t>Li + O</a:t>
            </a:r>
            <a:r>
              <a:rPr lang="en-US" sz="3000" b="1" baseline="-25000" dirty="0" smtClean="0">
                <a:sym typeface="Wingdings"/>
              </a:rPr>
              <a:t>2</a:t>
            </a:r>
            <a:r>
              <a:rPr lang="en-US" sz="3000" b="1" dirty="0" smtClean="0">
                <a:sym typeface="Wingdings"/>
              </a:rPr>
              <a:t>?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3000" b="1" dirty="0" smtClean="0">
                <a:sym typeface="Wingdings"/>
              </a:rPr>
              <a:t>Mg + </a:t>
            </a:r>
            <a:r>
              <a:rPr lang="en-US" sz="3000" b="1" dirty="0" err="1" smtClean="0">
                <a:sym typeface="Wingdings"/>
              </a:rPr>
              <a:t>HCl</a:t>
            </a:r>
            <a:r>
              <a:rPr lang="en-US" sz="3000" b="1" dirty="0" smtClean="0">
                <a:sym typeface="Wingdings"/>
              </a:rPr>
              <a:t> </a:t>
            </a:r>
            <a:r>
              <a:rPr lang="en-US" sz="3000" b="1" dirty="0" err="1" smtClean="0">
                <a:sym typeface="Wingdings"/>
              </a:rPr>
              <a:t></a:t>
            </a:r>
            <a:r>
              <a:rPr lang="en-US" sz="3000" b="1" dirty="0" smtClean="0">
                <a:sym typeface="Wingdings"/>
              </a:rPr>
              <a:t> ?</a:t>
            </a:r>
            <a:endParaRPr lang="en-US" sz="3000" b="1" dirty="0" smtClean="0"/>
          </a:p>
          <a:p>
            <a:pPr marL="0" indent="0" eaLnBrk="1" hangingPunct="1">
              <a:lnSpc>
                <a:spcPct val="90000"/>
              </a:lnSpc>
              <a:buFont typeface="Calibri" charset="0"/>
              <a:buNone/>
            </a:pPr>
            <a:r>
              <a:rPr lang="en-US" sz="2400" b="1" dirty="0" smtClean="0"/>
              <a:t>  </a:t>
            </a:r>
            <a:endParaRPr lang="en-US" sz="22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9187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6600" b="1">
                <a:latin typeface="Calibri" charset="0"/>
                <a:ea typeface="MS PGothic" charset="0"/>
              </a:rPr>
              <a:t>Announcements</a:t>
            </a:r>
          </a:p>
        </p:txBody>
      </p:sp>
      <p:sp>
        <p:nvSpPr>
          <p:cNvPr id="18434" name="Content Placeholder 5"/>
          <p:cNvSpPr>
            <a:spLocks noGrp="1"/>
          </p:cNvSpPr>
          <p:nvPr>
            <p:ph idx="4294967295"/>
          </p:nvPr>
        </p:nvSpPr>
        <p:spPr>
          <a:xfrm>
            <a:off x="395536" y="1340768"/>
            <a:ext cx="8229600" cy="5257800"/>
          </a:xfrm>
        </p:spPr>
        <p:txBody>
          <a:bodyPr/>
          <a:lstStyle/>
          <a:p>
            <a:pPr defTabSz="457200"/>
            <a:r>
              <a:rPr lang="en-US" dirty="0" smtClean="0">
                <a:latin typeface="Calibri" charset="0"/>
                <a:ea typeface="MS PGothic" charset="0"/>
              </a:rPr>
              <a:t>Tutoring:</a:t>
            </a:r>
            <a:r>
              <a:rPr lang="en-US" dirty="0" smtClean="0">
                <a:latin typeface="Calibri" charset="0"/>
                <a:ea typeface="MS PGothic" charset="0"/>
              </a:rPr>
              <a:t> today after school!</a:t>
            </a:r>
          </a:p>
          <a:p>
            <a:pPr defTabSz="457200"/>
            <a:r>
              <a:rPr lang="en-US" dirty="0" smtClean="0">
                <a:latin typeface="Calibri" charset="0"/>
                <a:ea typeface="MS PGothic" charset="0"/>
              </a:rPr>
              <a:t>Test TOMORROW!!!</a:t>
            </a:r>
          </a:p>
          <a:p>
            <a:pPr defTabSz="457200"/>
            <a:r>
              <a:rPr lang="en-US" dirty="0" smtClean="0">
                <a:latin typeface="Calibri" charset="0"/>
                <a:ea typeface="MS PGothic" charset="0"/>
              </a:rPr>
              <a:t>Review DUE TOMORROW packet WILL NOT be accepted late!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2229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000" b="1" dirty="0" smtClean="0"/>
              <a:t>Agenda</a:t>
            </a:r>
          </a:p>
        </p:txBody>
      </p:sp>
      <p:sp>
        <p:nvSpPr>
          <p:cNvPr id="14338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Catalyst</a:t>
            </a:r>
          </a:p>
          <a:p>
            <a:pPr eaLnBrk="1" hangingPunct="1"/>
            <a:r>
              <a:rPr lang="en-US" dirty="0" smtClean="0"/>
              <a:t>Test </a:t>
            </a:r>
            <a:r>
              <a:rPr lang="en-US" dirty="0" smtClean="0"/>
              <a:t>Overview</a:t>
            </a:r>
          </a:p>
          <a:p>
            <a:pPr eaLnBrk="1" hangingPunct="1"/>
            <a:r>
              <a:rPr lang="en-US" dirty="0" smtClean="0"/>
              <a:t>Study </a:t>
            </a:r>
            <a:r>
              <a:rPr lang="en-US" dirty="0" smtClean="0"/>
              <a:t>g</a:t>
            </a:r>
            <a:r>
              <a:rPr lang="en-US" dirty="0" smtClean="0"/>
              <a:t>uide review</a:t>
            </a:r>
            <a:endParaRPr lang="en-US" dirty="0" smtClean="0"/>
          </a:p>
          <a:p>
            <a:pPr eaLnBrk="1" hangingPunct="1"/>
            <a:r>
              <a:rPr lang="en-US" dirty="0" smtClean="0"/>
              <a:t>Whiteboard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Whiteboard Review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write on board unless you are writing the answer!</a:t>
            </a:r>
          </a:p>
          <a:p>
            <a:r>
              <a:rPr lang="en-US" dirty="0" smtClean="0"/>
              <a:t>Do not hold up board until told to do so!</a:t>
            </a:r>
          </a:p>
          <a:p>
            <a:r>
              <a:rPr lang="en-US" dirty="0" smtClean="0"/>
              <a:t>DO NOT yell out answer! Write it on your board.</a:t>
            </a:r>
          </a:p>
          <a:p>
            <a:r>
              <a:rPr lang="en-US" dirty="0" smtClean="0"/>
              <a:t>Any violation of rules will result in loss of whiteboard.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0511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are two indications that a chemical change has taken place?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Explosion 2 3"/>
          <p:cNvSpPr/>
          <p:nvPr/>
        </p:nvSpPr>
        <p:spPr>
          <a:xfrm>
            <a:off x="395536" y="1772816"/>
            <a:ext cx="8496944" cy="5184576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AutoNum type="arabicParenR"/>
            </a:pPr>
            <a:r>
              <a:rPr lang="en-US" dirty="0" smtClean="0"/>
              <a:t>Bubbles without heat</a:t>
            </a:r>
          </a:p>
          <a:p>
            <a:pPr marL="457200" indent="-457200" algn="ctr">
              <a:buAutoNum type="arabicParenR"/>
            </a:pPr>
            <a:r>
              <a:rPr lang="en-US" dirty="0" smtClean="0"/>
              <a:t>Unexpected color change</a:t>
            </a:r>
          </a:p>
          <a:p>
            <a:pPr marL="457200" indent="-457200" algn="ctr">
              <a:buAutoNum type="arabicParenR"/>
            </a:pPr>
            <a:r>
              <a:rPr lang="en-US" dirty="0" smtClean="0"/>
              <a:t>Formation of a solid (precipitate)</a:t>
            </a:r>
          </a:p>
          <a:p>
            <a:pPr marL="457200" indent="-457200" algn="ctr">
              <a:buAutoNum type="arabicParenR"/>
            </a:pPr>
            <a:r>
              <a:rPr lang="en-US" dirty="0" smtClean="0"/>
              <a:t>Sudden change in temperature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20541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20084</TotalTime>
  <Words>837</Words>
  <Application>Microsoft Macintosh PowerPoint</Application>
  <PresentationFormat>On-screen Show (4:3)</PresentationFormat>
  <Paragraphs>137</Paragraphs>
  <Slides>29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Monday, March 30th, 2015</vt:lpstr>
      <vt:lpstr>Announcements</vt:lpstr>
      <vt:lpstr>Slide 3</vt:lpstr>
      <vt:lpstr>Slide 4</vt:lpstr>
      <vt:lpstr>Tuesday, March 31st, 2015</vt:lpstr>
      <vt:lpstr>Announcements</vt:lpstr>
      <vt:lpstr>Agenda</vt:lpstr>
      <vt:lpstr>Whiteboard Review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11</vt:lpstr>
      <vt:lpstr>Question 12</vt:lpstr>
      <vt:lpstr>Question 13</vt:lpstr>
      <vt:lpstr>Question 14</vt:lpstr>
      <vt:lpstr>Question 15</vt:lpstr>
      <vt:lpstr>Question 16</vt:lpstr>
      <vt:lpstr>Question 17</vt:lpstr>
      <vt:lpstr>Questions 18-20</vt:lpstr>
      <vt:lpstr>Questions 18</vt:lpstr>
      <vt:lpstr>Question 19</vt:lpstr>
      <vt:lpstr>Exit Ticket</vt:lpstr>
    </vt:vector>
  </TitlesOfParts>
  <Manager/>
  <Company>Chicago Public Schools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</dc:title>
  <dc:subject/>
  <dc:creator>Melanie Yau_Lauren Beggs</dc:creator>
  <cp:keywords/>
  <dc:description/>
  <cp:lastModifiedBy>Lauren Kline</cp:lastModifiedBy>
  <cp:revision>177</cp:revision>
  <dcterms:created xsi:type="dcterms:W3CDTF">2015-03-31T13:25:01Z</dcterms:created>
  <dcterms:modified xsi:type="dcterms:W3CDTF">2015-03-31T21:39:20Z</dcterms:modified>
  <cp:category/>
</cp:coreProperties>
</file>