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slides/slide51.xml" ContentType="application/vnd.openxmlformats-officedocument.presentationml.slide+xml"/>
  <Override PartName="/ppt/slides/slide9.xml" ContentType="application/vnd.openxmlformats-officedocument.presentationml.slide+xml"/>
  <Override PartName="/ppt/notesSlides/notesSlide27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slides/slide48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notesSlides/notesSlide26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3"/>
  </p:notesMasterIdLst>
  <p:sldIdLst>
    <p:sldId id="274" r:id="rId2"/>
    <p:sldId id="275" r:id="rId3"/>
    <p:sldId id="280" r:id="rId4"/>
    <p:sldId id="310" r:id="rId5"/>
    <p:sldId id="311" r:id="rId6"/>
    <p:sldId id="312" r:id="rId7"/>
    <p:sldId id="313" r:id="rId8"/>
    <p:sldId id="317" r:id="rId9"/>
    <p:sldId id="314" r:id="rId10"/>
    <p:sldId id="315" r:id="rId11"/>
    <p:sldId id="316" r:id="rId12"/>
    <p:sldId id="281" r:id="rId13"/>
    <p:sldId id="282" r:id="rId14"/>
    <p:sldId id="283" r:id="rId15"/>
    <p:sldId id="309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18" r:id="rId33"/>
    <p:sldId id="300" r:id="rId34"/>
    <p:sldId id="259" r:id="rId35"/>
    <p:sldId id="301" r:id="rId36"/>
    <p:sldId id="261" r:id="rId37"/>
    <p:sldId id="302" r:id="rId38"/>
    <p:sldId id="303" r:id="rId39"/>
    <p:sldId id="304" r:id="rId40"/>
    <p:sldId id="265" r:id="rId41"/>
    <p:sldId id="305" r:id="rId42"/>
    <p:sldId id="306" r:id="rId43"/>
    <p:sldId id="308" r:id="rId44"/>
    <p:sldId id="307" r:id="rId45"/>
    <p:sldId id="319" r:id="rId46"/>
    <p:sldId id="321" r:id="rId47"/>
    <p:sldId id="322" r:id="rId48"/>
    <p:sldId id="325" r:id="rId49"/>
    <p:sldId id="320" r:id="rId50"/>
    <p:sldId id="324" r:id="rId51"/>
    <p:sldId id="326" r:id="rId5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notesMaster" Target="notesMasters/notesMaster1.xml"/><Relationship Id="rId54" Type="http://schemas.openxmlformats.org/officeDocument/2006/relationships/printerSettings" Target="printerSettings/printerSettings1.bin"/><Relationship Id="rId55" Type="http://schemas.openxmlformats.org/officeDocument/2006/relationships/presProps" Target="presProps.xml"/><Relationship Id="rId56" Type="http://schemas.openxmlformats.org/officeDocument/2006/relationships/viewProps" Target="viewProps.xml"/><Relationship Id="rId57" Type="http://schemas.openxmlformats.org/officeDocument/2006/relationships/theme" Target="theme/theme1.xml"/><Relationship Id="rId58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A499F-2532-2B45-96E5-187BFD6AF119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AB09D-37AE-504D-B61A-90924E8657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8622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c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b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c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c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a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9312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097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3394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1402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61448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983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187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689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077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20110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62611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ED89C-DDAF-AA4D-94EC-4AD7119C81FE}" type="datetimeFigureOut">
              <a:rPr lang="en-US" smtClean="0"/>
              <a:pPr/>
              <a:t>4/24/15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6ECF0-88BF-9745-9BCB-6503EABF6C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683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Monday, April 20,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describe and identify acids and bases.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IOD 401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0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1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2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836782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667044"/>
            <a:ext cx="9144000" cy="120841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marL="514350" indent="-514350" defTabSz="457200">
              <a:buFont typeface="Calibri" charset="0"/>
              <a:buAutoNum type="arabicPlain" startAt="7"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4/20		   	Week 31 Catalyst							33</a:t>
            </a:r>
          </a:p>
          <a:p>
            <a:pPr marL="514350" indent="-514350" defTabSz="457200"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4/20			Acid-Base POGIL							34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Friday!</a:t>
            </a:r>
            <a:endParaRPr lang="en-US" b="1" dirty="0" smtClean="0">
              <a:solidFill>
                <a:srgbClr val="FF008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Notes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Practice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Observable Properties of Acids &amp; Bases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814436"/>
            <a:ext cx="8229600" cy="4581451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The pH of a substance tells us how basic or acidic something is.</a:t>
            </a:r>
          </a:p>
          <a:p>
            <a:pPr defTabSz="457200">
              <a:defRPr/>
            </a:pPr>
            <a:r>
              <a:rPr lang="en-US" u="sng" dirty="0" smtClean="0">
                <a:latin typeface="Calibri" charset="0"/>
                <a:ea typeface="ＭＳ Ｐゴシック" charset="0"/>
                <a:cs typeface="MS PGothic" charset="0"/>
              </a:rPr>
              <a:t>pH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 –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the measure of the concentration of H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 ions in a solution. Lower pH means more H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 ions.</a:t>
            </a:r>
            <a:endParaRPr lang="en-US" b="1" u="sng" dirty="0" smtClean="0">
              <a:solidFill>
                <a:srgbClr val="FF008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defTabSz="457200">
              <a:defRPr/>
            </a:pPr>
            <a:r>
              <a:rPr lang="en-US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pH indicator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– 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a solution whose color depends on the concentration of H</a:t>
            </a:r>
            <a:r>
              <a:rPr lang="en-US" baseline="30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 ions in the solution.</a:t>
            </a:r>
            <a:endParaRPr lang="en-US" dirty="0" smtClean="0">
              <a:solidFill>
                <a:srgbClr val="00000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pH Scale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4" name="Content Placeholder 3" descr="Screen Shot 2015-04-17 at 9.35.31 PM.png"/>
          <p:cNvPicPr>
            <a:picLocks noGrp="1" noChangeAspect="1"/>
          </p:cNvPicPr>
          <p:nvPr>
            <p:ph idx="4294967295"/>
          </p:nvPr>
        </p:nvPicPr>
        <p:blipFill>
          <a:blip r:embed="rId3"/>
          <a:srcRect t="-164216" b="-164216"/>
          <a:stretch>
            <a:fillRect/>
          </a:stretch>
        </p:blipFill>
        <p:spPr>
          <a:xfrm>
            <a:off x="207764" y="274638"/>
            <a:ext cx="8764588" cy="5599598"/>
          </a:xfrm>
        </p:spPr>
      </p:pic>
      <p:sp>
        <p:nvSpPr>
          <p:cNvPr id="5" name="TextBox 4"/>
          <p:cNvSpPr txBox="1"/>
          <p:nvPr/>
        </p:nvSpPr>
        <p:spPr>
          <a:xfrm>
            <a:off x="1791393" y="3764951"/>
            <a:ext cx="11791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Acid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38802" y="3764951"/>
            <a:ext cx="117913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Base</a:t>
            </a:r>
            <a:endParaRPr lang="en-US" sz="3200" b="1" dirty="0">
              <a:solidFill>
                <a:srgbClr val="0000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96150" y="3761043"/>
            <a:ext cx="17913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Neutral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>
          <a:xfrm>
            <a:off x="457200" y="-247002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pH Indicator Colors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579" y="827957"/>
            <a:ext cx="7980165" cy="5985123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>
          <a:xfrm>
            <a:off x="457200" y="-247002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pH Indicator Colors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4" name="Picture 3" descr="Screen Shot 2015-04-17 at 9.42.20 PM.png"/>
          <p:cNvPicPr>
            <a:picLocks noChangeAspect="1"/>
          </p:cNvPicPr>
          <p:nvPr/>
        </p:nvPicPr>
        <p:blipFill>
          <a:blip r:embed="rId3"/>
          <a:srcRect b="32349"/>
          <a:stretch>
            <a:fillRect/>
          </a:stretch>
        </p:blipFill>
        <p:spPr>
          <a:xfrm>
            <a:off x="-52372" y="2350002"/>
            <a:ext cx="9267606" cy="162234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35872" y="1547877"/>
            <a:ext cx="39735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Stomach Acid?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35872" y="1547877"/>
            <a:ext cx="35501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Pure water?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Tutoring Tuesday after school</a:t>
            </a:r>
            <a:endParaRPr lang="en-US" b="1" dirty="0" smtClean="0">
              <a:solidFill>
                <a:srgbClr val="FF008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753" y="1547877"/>
            <a:ext cx="4787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Window cleaner?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753" y="1547877"/>
            <a:ext cx="4787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Drain cleaner?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753" y="1547877"/>
            <a:ext cx="4787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Alcohol?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753" y="1547877"/>
            <a:ext cx="4787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Vinegar?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Vinegar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Vinegar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endParaRPr lang="en-US" sz="3200" dirty="0" smtClean="0"/>
                    </a:p>
                    <a:p>
                      <a:endParaRPr lang="en-US" sz="3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14753" y="1547877"/>
            <a:ext cx="4787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Table Salt in H</a:t>
            </a:r>
            <a:r>
              <a:rPr lang="en-US" sz="4400" b="1" baseline="-25000" dirty="0" smtClean="0"/>
              <a:t>2</a:t>
            </a:r>
            <a:r>
              <a:rPr lang="en-US" sz="4400" b="1" dirty="0" smtClean="0"/>
              <a:t>O?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Vinegar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Table salt in 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Acid-Base Reading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Acid-Base POGIL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Vinegar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Table salt in 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14753" y="1547877"/>
            <a:ext cx="47877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Lemon juice?</a:t>
            </a:r>
            <a:endParaRPr lang="en-US" sz="4400" b="1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Common Substances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457200" y="2962987"/>
          <a:ext cx="8229600" cy="3386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19288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Acids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Neutral Substances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Common Bases</a:t>
                      </a:r>
                      <a:endParaRPr lang="en-US" sz="2800" dirty="0"/>
                    </a:p>
                  </a:txBody>
                  <a:tcPr/>
                </a:tc>
              </a:tr>
              <a:tr h="2193373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Stomach</a:t>
                      </a:r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 acid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Vinegar</a:t>
                      </a:r>
                    </a:p>
                    <a:p>
                      <a:r>
                        <a:rPr lang="en-US" sz="3200" b="1" baseline="0" dirty="0" smtClean="0">
                          <a:solidFill>
                            <a:srgbClr val="0000FF"/>
                          </a:solidFill>
                        </a:rPr>
                        <a:t>Lemon juice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Pure water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Alcohol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Table salt in H</a:t>
                      </a:r>
                      <a:r>
                        <a:rPr lang="en-US" sz="3200" b="1" baseline="-25000" dirty="0" smtClean="0">
                          <a:solidFill>
                            <a:srgbClr val="0000FF"/>
                          </a:solidFill>
                        </a:rPr>
                        <a:t>2</a:t>
                      </a:r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Window cleaner (ammonia)</a:t>
                      </a:r>
                    </a:p>
                    <a:p>
                      <a:r>
                        <a:rPr lang="en-US" sz="3200" b="1" dirty="0" smtClean="0">
                          <a:solidFill>
                            <a:srgbClr val="0000FF"/>
                          </a:solidFill>
                        </a:rPr>
                        <a:t>Drain cleaner</a:t>
                      </a:r>
                      <a:endParaRPr lang="en-US" sz="32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Stomach Acid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814436"/>
            <a:ext cx="8229600" cy="4581451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When your stomach hurts, and you take TUMS, a reaction takes place to break down the acid.</a:t>
            </a:r>
          </a:p>
          <a:p>
            <a:pPr defTabSz="457200">
              <a:defRPr/>
            </a:pPr>
            <a:endParaRPr lang="en-US" dirty="0" smtClean="0">
              <a:solidFill>
                <a:srgbClr val="00000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defTabSz="457200">
              <a:defRPr/>
            </a:pPr>
            <a:r>
              <a:rPr lang="en-US" u="sng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 </a:t>
            </a:r>
            <a:r>
              <a:rPr lang="en-US" b="1" u="sng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 </a:t>
            </a:r>
            <a:r>
              <a:rPr lang="en-US" b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HCl(aq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) + ___CaCO</a:t>
            </a:r>
            <a:r>
              <a:rPr lang="en-US" b="1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(s)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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___CaCl</a:t>
            </a:r>
            <a:r>
              <a:rPr lang="en-US" b="1" baseline="-25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(aq) + ___CO</a:t>
            </a:r>
            <a:r>
              <a:rPr lang="en-US" b="1" baseline="-25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(g) + ___ H</a:t>
            </a:r>
            <a:r>
              <a:rPr lang="en-US" b="1" baseline="-25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O(l)</a:t>
            </a:r>
            <a:endParaRPr lang="en-US" b="1" baseline="-25000" dirty="0" smtClean="0">
              <a:solidFill>
                <a:srgbClr val="0000FF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Stomach Acid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814436"/>
            <a:ext cx="8229600" cy="4581451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When your stomach hurts, and you take TUMS, a reaction takes place to break down the acid.</a:t>
            </a:r>
          </a:p>
          <a:p>
            <a:pPr defTabSz="457200">
              <a:defRPr/>
            </a:pPr>
            <a:endParaRPr lang="en-US" dirty="0" smtClean="0">
              <a:solidFill>
                <a:srgbClr val="00000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defTabSz="457200">
              <a:defRPr/>
            </a:pPr>
            <a:r>
              <a:rPr lang="en-US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 </a:t>
            </a:r>
            <a:r>
              <a:rPr lang="en-US" b="1" u="sng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</a:rPr>
              <a:t>2</a:t>
            </a:r>
            <a:r>
              <a:rPr lang="en-US" b="1" u="sng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 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HCl(aq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) + ___CaCO</a:t>
            </a:r>
            <a:r>
              <a:rPr lang="en-US" b="1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(s)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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___CaCl</a:t>
            </a:r>
            <a:r>
              <a:rPr lang="en-US" b="1" baseline="-25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(aq) + ___CO</a:t>
            </a:r>
            <a:r>
              <a:rPr lang="en-US" b="1" baseline="-25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(g) + ___ H</a:t>
            </a:r>
            <a:r>
              <a:rPr lang="en-US" b="1" baseline="-25000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2</a:t>
            </a:r>
            <a:r>
              <a:rPr lang="en-US" b="1" dirty="0" smtClean="0">
                <a:solidFill>
                  <a:srgbClr val="0000FF"/>
                </a:solidFill>
                <a:latin typeface="Calibri" charset="0"/>
                <a:ea typeface="ＭＳ Ｐゴシック" charset="0"/>
                <a:cs typeface="MS PGothic" charset="0"/>
                <a:sym typeface="Wingdings"/>
              </a:rPr>
              <a:t>O(l)</a:t>
            </a:r>
            <a:endParaRPr lang="en-US" b="1" baseline="-25000" dirty="0" smtClean="0">
              <a:solidFill>
                <a:srgbClr val="0000FF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Scientist 1: Arrhenius, 1890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197948" cy="4228082"/>
          </a:xfrm>
        </p:spPr>
        <p:txBody>
          <a:bodyPr>
            <a:normAutofit/>
          </a:bodyPr>
          <a:lstStyle/>
          <a:p>
            <a:r>
              <a:rPr lang="en-US" sz="5500" dirty="0" smtClean="0"/>
              <a:t>Acids: </a:t>
            </a:r>
            <a:r>
              <a:rPr lang="en-US" sz="5500" dirty="0" smtClean="0">
                <a:solidFill>
                  <a:srgbClr val="0000FF"/>
                </a:solidFill>
              </a:rPr>
              <a:t>Substances that gives H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away</a:t>
            </a:r>
          </a:p>
          <a:p>
            <a:r>
              <a:rPr lang="en-US" sz="5500" dirty="0" smtClean="0"/>
              <a:t>Base: </a:t>
            </a:r>
            <a:r>
              <a:rPr lang="en-US" sz="5500" dirty="0" smtClean="0">
                <a:solidFill>
                  <a:srgbClr val="0000FF"/>
                </a:solidFill>
              </a:rPr>
              <a:t>Substances that give OH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 away</a:t>
            </a:r>
            <a:endParaRPr lang="en-US" sz="5500" baseline="30000" dirty="0" smtClean="0">
              <a:solidFill>
                <a:srgbClr val="0000FF"/>
              </a:solidFill>
            </a:endParaRPr>
          </a:p>
        </p:txBody>
      </p:sp>
      <p:pic>
        <p:nvPicPr>
          <p:cNvPr id="4" name="Picture 3" descr="http://www.nobelprize.org/nobel_prizes/chemistry/laureates/1903/arrhenius.jpg"/>
          <p:cNvPicPr/>
          <p:nvPr/>
        </p:nvPicPr>
        <p:blipFill>
          <a:blip r:embed="rId2">
            <a:extLst>
              <a:ext uri="{28A0092B-C50C-407E-A947-70E740481C1C}">
                <a14:useLocalDpi xmlns:p="http://schemas.openxmlformats.org/presentationml/2006/main" xmlns:mo="http://schemas.microsoft.com/office/mac/office/2008/main" xmlns:ve="http://schemas.openxmlformats.org/markup-compatibility/2006" xmlns:mv="urn:schemas-microsoft-com:mac:vml" xmlns:a14="http://schemas.microsoft.com/office/drawing/2010/main" xmlns:pic="http://schemas.openxmlformats.org/drawingml/2006/picture" xmlns:a="http://schemas.openxmlformats.org/drawingml/2006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r="http://schemas.openxmlformats.org/officeDocument/2006/relationships" xmlns:o="urn:schemas-microsoft-com:office:office" xmlns:mc="http://schemas.openxmlformats.org/markup-compatibility/2006" xmlns:wpc="http://schemas.microsoft.com/office/word/2010/wordprocessingCanvas" xmlns="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774540" y="3581627"/>
            <a:ext cx="2369461" cy="32763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76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Scientist 2: </a:t>
            </a:r>
            <a:r>
              <a:rPr lang="en-US" sz="4800" b="1" dirty="0" err="1" smtClean="0"/>
              <a:t>Brønsted</a:t>
            </a:r>
            <a:r>
              <a:rPr lang="en-US" sz="4800" b="1" dirty="0" smtClean="0"/>
              <a:t> &amp; Lowry, 1923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197948" cy="4228082"/>
          </a:xfrm>
        </p:spPr>
        <p:txBody>
          <a:bodyPr>
            <a:normAutofit/>
          </a:bodyPr>
          <a:lstStyle/>
          <a:p>
            <a:r>
              <a:rPr lang="en-US" sz="5500" dirty="0" smtClean="0"/>
              <a:t>Acids: </a:t>
            </a:r>
            <a:r>
              <a:rPr lang="en-US" sz="5500" dirty="0" smtClean="0">
                <a:solidFill>
                  <a:srgbClr val="0000FF"/>
                </a:solidFill>
              </a:rPr>
              <a:t>Substances that donates protons</a:t>
            </a:r>
          </a:p>
          <a:p>
            <a:r>
              <a:rPr lang="en-US" sz="5500" dirty="0" smtClean="0"/>
              <a:t>Base: </a:t>
            </a:r>
            <a:r>
              <a:rPr lang="en-US" sz="5500" dirty="0" smtClean="0">
                <a:solidFill>
                  <a:srgbClr val="0000FF"/>
                </a:solidFill>
              </a:rPr>
              <a:t>Substances that accept protons</a:t>
            </a:r>
            <a:endParaRPr lang="en-US" sz="5500" baseline="30000" dirty="0" smtClean="0">
              <a:solidFill>
                <a:srgbClr val="0000FF"/>
              </a:solidFill>
            </a:endParaRPr>
          </a:p>
        </p:txBody>
      </p:sp>
      <p:pic>
        <p:nvPicPr>
          <p:cNvPr id="5" name="Picture 4" descr="Screen Shot 2015-04-19 at 5.07.53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3475" y="4524252"/>
            <a:ext cx="4030525" cy="230733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9766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Why do we have two definitions?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92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Arrhenius first recognized acids and bases existed. </a:t>
            </a:r>
            <a:r>
              <a:rPr lang="en-US" sz="5500" dirty="0" err="1" smtClean="0">
                <a:solidFill>
                  <a:srgbClr val="0000FF"/>
                </a:solidFill>
              </a:rPr>
              <a:t>Brønsted</a:t>
            </a:r>
            <a:r>
              <a:rPr lang="en-US" sz="5500" dirty="0" smtClean="0">
                <a:solidFill>
                  <a:srgbClr val="0000FF"/>
                </a:solidFill>
              </a:rPr>
              <a:t> &amp; Lowry because they observed substances that acted like bases, even without OH</a:t>
            </a:r>
            <a:r>
              <a:rPr lang="en-US" sz="5500" baseline="30000" dirty="0" smtClean="0">
                <a:solidFill>
                  <a:srgbClr val="0000FF"/>
                </a:solidFill>
              </a:rPr>
              <a:t>-</a:t>
            </a:r>
            <a:r>
              <a:rPr lang="en-US" sz="5500" dirty="0" smtClean="0">
                <a:solidFill>
                  <a:srgbClr val="0000FF"/>
                </a:solidFill>
              </a:rPr>
              <a:t>.</a:t>
            </a:r>
            <a:endParaRPr lang="en-US" sz="55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Tips &amp; Tricks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920"/>
            <a:ext cx="8229600" cy="452596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“Proton” – H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 (H = 1 proton + 1 electron; H</a:t>
            </a:r>
            <a:r>
              <a:rPr lang="en-US" sz="5500" baseline="30000" dirty="0" smtClean="0">
                <a:solidFill>
                  <a:srgbClr val="0000FF"/>
                </a:solidFill>
              </a:rPr>
              <a:t>+</a:t>
            </a:r>
            <a:r>
              <a:rPr lang="en-US" sz="5500" dirty="0" smtClean="0">
                <a:solidFill>
                  <a:srgbClr val="0000FF"/>
                </a:solidFill>
              </a:rPr>
              <a:t>= 1 proton)</a:t>
            </a:r>
          </a:p>
          <a:p>
            <a:pPr>
              <a:buNone/>
            </a:pPr>
            <a:endParaRPr lang="en-US" sz="55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Tips &amp; Tricks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920"/>
            <a:ext cx="8229600" cy="452596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-COOH: carboxylic acid </a:t>
            </a:r>
          </a:p>
          <a:p>
            <a:pPr>
              <a:buNone/>
            </a:pPr>
            <a:endParaRPr lang="en-US" sz="5500" baseline="30000" dirty="0">
              <a:solidFill>
                <a:srgbClr val="0000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830" y="3559239"/>
            <a:ext cx="7881164" cy="1682957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Tips &amp; Tricks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0920"/>
            <a:ext cx="8229600" cy="4525963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0000FF"/>
                </a:solidFill>
              </a:rPr>
              <a:t>If it’s an acid, it’s always BOTH an Arrhenius acid AND a B-L acid.</a:t>
            </a:r>
          </a:p>
          <a:p>
            <a:pPr>
              <a:buNone/>
            </a:pPr>
            <a:endParaRPr lang="en-US" sz="55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88559"/>
          </a:xfrm>
        </p:spPr>
        <p:txBody>
          <a:bodyPr>
            <a:normAutofit lnSpcReduction="10000"/>
          </a:bodyPr>
          <a:lstStyle/>
          <a:p>
            <a:pPr marL="0" indent="0" defTabSz="457200">
              <a:buFontTx/>
              <a:buNone/>
              <a:defRPr/>
            </a:pPr>
            <a:r>
              <a:rPr lang="en-US" b="1" u="sng" dirty="0" smtClean="0">
                <a:latin typeface="Calibri" charset="0"/>
                <a:ea typeface="ＭＳ Ｐゴシック" charset="0"/>
                <a:cs typeface="MS PGothic" charset="0"/>
              </a:rPr>
              <a:t>What is pH?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r>
              <a:rPr lang="en-US" b="1" u="sng" dirty="0" smtClean="0">
                <a:latin typeface="Calibri" charset="0"/>
                <a:ea typeface="ＭＳ Ｐゴシック" charset="0"/>
                <a:cs typeface="MS PGothic" charset="0"/>
              </a:rPr>
              <a:t>What is a pH indicator? What does it do?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r>
              <a:rPr lang="en-US" b="1" u="sng" dirty="0" smtClean="0">
                <a:latin typeface="Calibri" charset="0"/>
                <a:ea typeface="ＭＳ Ｐゴシック" charset="0"/>
                <a:cs typeface="MS PGothic" charset="0"/>
              </a:rPr>
              <a:t>What makes something an acid? (Think elements)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r>
              <a:rPr lang="en-US" b="1" u="sng" dirty="0" smtClean="0">
                <a:latin typeface="Calibri" charset="0"/>
                <a:ea typeface="ＭＳ Ｐゴシック" charset="0"/>
                <a:cs typeface="MS PGothic" charset="0"/>
              </a:rPr>
              <a:t>What makes something a base? (Think elements)</a:t>
            </a: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Practice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None/>
            </a:pPr>
            <a:r>
              <a:rPr lang="en-US" dirty="0"/>
              <a:t>Identify each of the following as acids/</a:t>
            </a:r>
            <a:r>
              <a:rPr lang="en-US" dirty="0" smtClean="0"/>
              <a:t>bases:</a:t>
            </a:r>
            <a:endParaRPr lang="en-US" dirty="0"/>
          </a:p>
          <a:p>
            <a:pPr marL="990600" lvl="1" indent="-533400">
              <a:buFontTx/>
              <a:buAutoNum type="arabicPeriod"/>
            </a:pPr>
            <a:r>
              <a:rPr lang="en-US" sz="3600" dirty="0"/>
              <a:t>HC</a:t>
            </a:r>
            <a:r>
              <a:rPr lang="en-US" sz="3600" baseline="-25000" dirty="0"/>
              <a:t>2</a:t>
            </a:r>
            <a:r>
              <a:rPr lang="en-US" sz="3600" dirty="0"/>
              <a:t>H</a:t>
            </a:r>
            <a:r>
              <a:rPr lang="en-US" sz="3600" baseline="-25000" dirty="0"/>
              <a:t>3</a:t>
            </a:r>
            <a:r>
              <a:rPr lang="en-US" sz="3600" dirty="0"/>
              <a:t>O</a:t>
            </a:r>
            <a:r>
              <a:rPr lang="en-US" sz="3600" baseline="-25000" dirty="0"/>
              <a:t>2</a:t>
            </a:r>
          </a:p>
          <a:p>
            <a:pPr marL="990600" lvl="1" indent="-533400">
              <a:buFontTx/>
              <a:buAutoNum type="arabicPeriod"/>
            </a:pPr>
            <a:r>
              <a:rPr lang="en-US" sz="3600" dirty="0" smtClean="0"/>
              <a:t>KOH</a:t>
            </a:r>
            <a:endParaRPr lang="en-US" sz="3600" baseline="-25000" dirty="0"/>
          </a:p>
          <a:p>
            <a:pPr marL="990600" lvl="1" indent="-533400">
              <a:buFontTx/>
              <a:buAutoNum type="arabicPeriod"/>
            </a:pPr>
            <a:r>
              <a:rPr lang="en-US" sz="3600" dirty="0" err="1" smtClean="0"/>
              <a:t>LiOH</a:t>
            </a:r>
            <a:endParaRPr lang="en-US" sz="3600" dirty="0"/>
          </a:p>
          <a:p>
            <a:pPr marL="990600" lvl="1" indent="-533400">
              <a:buFontTx/>
              <a:buAutoNum type="arabicPeriod"/>
            </a:pPr>
            <a:r>
              <a:rPr lang="en-US" sz="3600" dirty="0" smtClean="0"/>
              <a:t>HNO</a:t>
            </a:r>
            <a:r>
              <a:rPr lang="en-US" sz="3600" baseline="-25000" dirty="0" smtClean="0"/>
              <a:t>3</a:t>
            </a:r>
            <a:endParaRPr lang="en-US" sz="3600" baseline="-25000" dirty="0"/>
          </a:p>
          <a:p>
            <a:pPr marL="990600" lvl="1" indent="-533400">
              <a:buFontTx/>
              <a:buAutoNum type="arabicPeriod"/>
            </a:pPr>
            <a:r>
              <a:rPr lang="en-US" sz="3600" dirty="0" smtClean="0"/>
              <a:t>H</a:t>
            </a:r>
            <a:r>
              <a:rPr lang="en-US" sz="3600" baseline="-25000" dirty="0" smtClean="0"/>
              <a:t>2</a:t>
            </a:r>
            <a:r>
              <a:rPr lang="en-US" sz="3600" dirty="0"/>
              <a:t>S</a:t>
            </a:r>
            <a:r>
              <a:rPr lang="en-US" sz="3600" dirty="0" smtClean="0"/>
              <a:t>O</a:t>
            </a:r>
            <a:r>
              <a:rPr lang="en-US" sz="3600" baseline="-25000" dirty="0" smtClean="0"/>
              <a:t>4</a:t>
            </a:r>
            <a:endParaRPr lang="en-US" sz="3600" baseline="-25000" dirty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352800" y="24384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5050"/>
                </a:solidFill>
              </a:rPr>
              <a:t>Acid  HC</a:t>
            </a:r>
            <a:r>
              <a:rPr lang="en-US" sz="2400" b="1" baseline="-25000" dirty="0">
                <a:solidFill>
                  <a:srgbClr val="FF5050"/>
                </a:solidFill>
              </a:rPr>
              <a:t>2</a:t>
            </a:r>
            <a:r>
              <a:rPr lang="en-US" sz="2400" b="1" dirty="0">
                <a:solidFill>
                  <a:srgbClr val="FF5050"/>
                </a:solidFill>
              </a:rPr>
              <a:t>H</a:t>
            </a:r>
            <a:r>
              <a:rPr lang="en-US" sz="2400" b="1" baseline="-25000" dirty="0">
                <a:solidFill>
                  <a:srgbClr val="FF5050"/>
                </a:solidFill>
              </a:rPr>
              <a:t>3</a:t>
            </a:r>
            <a:r>
              <a:rPr lang="en-US" sz="2400" b="1" dirty="0">
                <a:solidFill>
                  <a:srgbClr val="FF5050"/>
                </a:solidFill>
              </a:rPr>
              <a:t>O</a:t>
            </a:r>
            <a:r>
              <a:rPr lang="en-US" sz="2400" b="1" baseline="-25000" dirty="0">
                <a:solidFill>
                  <a:srgbClr val="FF5050"/>
                </a:solidFill>
              </a:rPr>
              <a:t>2</a:t>
            </a:r>
            <a:r>
              <a:rPr lang="en-US" sz="2400" b="1" dirty="0">
                <a:solidFill>
                  <a:srgbClr val="FF5050"/>
                </a:solidFill>
              </a:rPr>
              <a:t> 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H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+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  + C</a:t>
            </a:r>
            <a:r>
              <a:rPr lang="en-US" sz="2400" b="1" baseline="-25000" dirty="0">
                <a:solidFill>
                  <a:srgbClr val="FF5050"/>
                </a:solidFill>
                <a:sym typeface="Wingdings" charset="0"/>
              </a:rPr>
              <a:t>2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H</a:t>
            </a:r>
            <a:r>
              <a:rPr lang="en-US" sz="2400" b="1" baseline="-25000" dirty="0">
                <a:solidFill>
                  <a:srgbClr val="FF5050"/>
                </a:solidFill>
                <a:sym typeface="Wingdings" charset="0"/>
              </a:rPr>
              <a:t>3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O</a:t>
            </a:r>
            <a:r>
              <a:rPr lang="en-US" sz="2400" b="1" baseline="-25000" dirty="0">
                <a:solidFill>
                  <a:srgbClr val="FF5050"/>
                </a:solidFill>
                <a:sym typeface="Wingdings" charset="0"/>
              </a:rPr>
              <a:t>2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-</a:t>
            </a:r>
            <a:endParaRPr lang="en-US" sz="2400" b="1" baseline="30000" dirty="0">
              <a:solidFill>
                <a:srgbClr val="FF5050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2769233" y="4293618"/>
            <a:ext cx="487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5050"/>
                </a:solidFill>
              </a:rPr>
              <a:t>Acid   HNO</a:t>
            </a:r>
            <a:r>
              <a:rPr lang="en-US" sz="2400" b="1" baseline="-25000" dirty="0">
                <a:solidFill>
                  <a:srgbClr val="FF5050"/>
                </a:solidFill>
              </a:rPr>
              <a:t>3</a:t>
            </a:r>
            <a:r>
              <a:rPr lang="en-US" sz="2400" b="1" dirty="0">
                <a:solidFill>
                  <a:srgbClr val="FF5050"/>
                </a:solidFill>
              </a:rPr>
              <a:t>  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  H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+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   +   NO</a:t>
            </a:r>
            <a:r>
              <a:rPr lang="en-US" sz="2400" b="1" baseline="-25000" dirty="0">
                <a:solidFill>
                  <a:srgbClr val="FF5050"/>
                </a:solidFill>
                <a:sym typeface="Wingdings" charset="0"/>
              </a:rPr>
              <a:t>3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-</a:t>
            </a:r>
            <a:endParaRPr lang="en-US" sz="2400" b="1" baseline="30000" dirty="0">
              <a:solidFill>
                <a:srgbClr val="FF5050"/>
              </a:solidFill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2631921" y="2944047"/>
            <a:ext cx="495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5050"/>
                </a:solidFill>
              </a:rPr>
              <a:t>Base  KOH  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  K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+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   +  OH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-</a:t>
            </a:r>
            <a:r>
              <a:rPr lang="en-US" sz="2400" b="1" dirty="0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2631921" y="3575296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5050"/>
                </a:solidFill>
              </a:rPr>
              <a:t>Base  </a:t>
            </a:r>
            <a:r>
              <a:rPr lang="en-US" sz="2400" b="1" dirty="0" err="1">
                <a:solidFill>
                  <a:srgbClr val="FF5050"/>
                </a:solidFill>
              </a:rPr>
              <a:t>LiOH</a:t>
            </a:r>
            <a:r>
              <a:rPr lang="en-US" sz="2400" b="1" dirty="0">
                <a:solidFill>
                  <a:srgbClr val="FF5050"/>
                </a:solidFill>
              </a:rPr>
              <a:t> 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  Li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+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   +   OH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-</a:t>
            </a:r>
            <a:endParaRPr lang="en-US" sz="2400" b="1" baseline="30000" dirty="0">
              <a:solidFill>
                <a:srgbClr val="FF5050"/>
              </a:solidFill>
            </a:endParaRPr>
          </a:p>
        </p:txBody>
      </p:sp>
      <p:sp>
        <p:nvSpPr>
          <p:cNvPr id="40968" name="Text Box 8"/>
          <p:cNvSpPr txBox="1">
            <a:spLocks noChangeArrowheads="1"/>
          </p:cNvSpPr>
          <p:nvPr/>
        </p:nvSpPr>
        <p:spPr bwMode="auto">
          <a:xfrm>
            <a:off x="2837889" y="503924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rgbClr val="FF5050"/>
                </a:solidFill>
              </a:rPr>
              <a:t>Acid H</a:t>
            </a:r>
            <a:r>
              <a:rPr lang="en-US" sz="2400" b="1" baseline="-25000" dirty="0" smtClean="0">
                <a:solidFill>
                  <a:srgbClr val="FF5050"/>
                </a:solidFill>
              </a:rPr>
              <a:t>2</a:t>
            </a:r>
            <a:r>
              <a:rPr lang="en-US" sz="2400" b="1" dirty="0" smtClean="0">
                <a:solidFill>
                  <a:srgbClr val="FF5050"/>
                </a:solidFill>
              </a:rPr>
              <a:t>SO</a:t>
            </a:r>
            <a:r>
              <a:rPr lang="en-US" sz="2400" b="1" baseline="-25000" dirty="0" smtClean="0">
                <a:solidFill>
                  <a:srgbClr val="FF5050"/>
                </a:solidFill>
              </a:rPr>
              <a:t>4</a:t>
            </a:r>
            <a:r>
              <a:rPr lang="en-US" sz="2400" b="1" dirty="0" smtClean="0">
                <a:solidFill>
                  <a:srgbClr val="FF5050"/>
                </a:solidFill>
              </a:rPr>
              <a:t>  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 </a:t>
            </a:r>
            <a:r>
              <a:rPr lang="en-US" sz="2400" b="1" dirty="0" smtClean="0">
                <a:solidFill>
                  <a:srgbClr val="FF5050"/>
                </a:solidFill>
                <a:sym typeface="Wingdings" charset="0"/>
              </a:rPr>
              <a:t>2H+  </a:t>
            </a:r>
            <a:r>
              <a:rPr lang="en-US" sz="2400" b="1" dirty="0">
                <a:solidFill>
                  <a:srgbClr val="FF5050"/>
                </a:solidFill>
                <a:sym typeface="Wingdings" charset="0"/>
              </a:rPr>
              <a:t>+  S</a:t>
            </a:r>
            <a:r>
              <a:rPr lang="en-US" sz="2400" b="1" dirty="0" smtClean="0">
                <a:solidFill>
                  <a:srgbClr val="FF5050"/>
                </a:solidFill>
                <a:sym typeface="Wingdings" charset="0"/>
              </a:rPr>
              <a:t>O</a:t>
            </a:r>
            <a:r>
              <a:rPr lang="en-US" sz="2400" b="1" baseline="-25000" dirty="0" smtClean="0">
                <a:solidFill>
                  <a:srgbClr val="FF5050"/>
                </a:solidFill>
                <a:sym typeface="Wingdings" charset="0"/>
              </a:rPr>
              <a:t>4</a:t>
            </a:r>
            <a:r>
              <a:rPr lang="en-US" sz="2400" b="1" baseline="30000" dirty="0" smtClean="0">
                <a:solidFill>
                  <a:srgbClr val="FF5050"/>
                </a:solidFill>
                <a:sym typeface="Wingdings" charset="0"/>
              </a:rPr>
              <a:t>2</a:t>
            </a:r>
            <a:r>
              <a:rPr lang="en-US" sz="2400" b="1" baseline="30000" dirty="0">
                <a:solidFill>
                  <a:srgbClr val="FF5050"/>
                </a:solidFill>
                <a:sym typeface="Wingdings" charset="0"/>
              </a:rPr>
              <a:t>-</a:t>
            </a:r>
            <a:endParaRPr lang="en-US" sz="2400" b="1" baseline="300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91296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  <p:bldP spid="40965" grpId="0"/>
      <p:bldP spid="40966" grpId="0"/>
      <p:bldP spid="40967" grpId="0"/>
      <p:bldP spid="4096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Identifying Acids &amp; Bases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10" y="1515318"/>
            <a:ext cx="8686800" cy="5001565"/>
          </a:xfrm>
        </p:spPr>
        <p:txBody>
          <a:bodyPr>
            <a:normAutofit fontScale="77500" lnSpcReduction="20000"/>
          </a:bodyPr>
          <a:lstStyle/>
          <a:p>
            <a:r>
              <a:rPr lang="en-US" sz="5500" dirty="0" smtClean="0"/>
              <a:t>Reactants:</a:t>
            </a:r>
          </a:p>
          <a:p>
            <a:pPr lvl="1"/>
            <a:r>
              <a:rPr lang="en-US" sz="5100" dirty="0" smtClean="0"/>
              <a:t>Acid: </a:t>
            </a:r>
            <a:r>
              <a:rPr lang="en-US" sz="5100" dirty="0" smtClean="0">
                <a:solidFill>
                  <a:srgbClr val="0000FF"/>
                </a:solidFill>
              </a:rPr>
              <a:t>proton, or H</a:t>
            </a:r>
            <a:r>
              <a:rPr lang="en-US" sz="5100" baseline="30000" dirty="0" smtClean="0">
                <a:solidFill>
                  <a:srgbClr val="0000FF"/>
                </a:solidFill>
              </a:rPr>
              <a:t>+</a:t>
            </a:r>
            <a:r>
              <a:rPr lang="en-US" sz="5100" dirty="0" smtClean="0">
                <a:solidFill>
                  <a:srgbClr val="0000FF"/>
                </a:solidFill>
              </a:rPr>
              <a:t>, donator</a:t>
            </a:r>
            <a:endParaRPr lang="en-US" sz="5100" dirty="0" smtClean="0"/>
          </a:p>
          <a:p>
            <a:pPr lvl="1"/>
            <a:r>
              <a:rPr lang="en-US" sz="5100" dirty="0" smtClean="0"/>
              <a:t>Base: </a:t>
            </a:r>
            <a:r>
              <a:rPr lang="en-US" sz="5100" dirty="0" smtClean="0">
                <a:solidFill>
                  <a:srgbClr val="0000FF"/>
                </a:solidFill>
              </a:rPr>
              <a:t>proton, or H</a:t>
            </a:r>
            <a:r>
              <a:rPr lang="en-US" sz="5100" baseline="30000" dirty="0" smtClean="0">
                <a:solidFill>
                  <a:srgbClr val="0000FF"/>
                </a:solidFill>
              </a:rPr>
              <a:t>+</a:t>
            </a:r>
            <a:r>
              <a:rPr lang="en-US" sz="5100" dirty="0" smtClean="0">
                <a:solidFill>
                  <a:srgbClr val="0000FF"/>
                </a:solidFill>
              </a:rPr>
              <a:t>, acceptor</a:t>
            </a:r>
          </a:p>
          <a:p>
            <a:r>
              <a:rPr lang="en-US" sz="5500" dirty="0" smtClean="0"/>
              <a:t>Products:</a:t>
            </a:r>
          </a:p>
          <a:p>
            <a:pPr lvl="1"/>
            <a:r>
              <a:rPr lang="en-US" sz="5100" dirty="0" smtClean="0"/>
              <a:t>Conjugate Acid: </a:t>
            </a:r>
            <a:r>
              <a:rPr lang="en-US" sz="5100" dirty="0" smtClean="0">
                <a:solidFill>
                  <a:srgbClr val="0000FF"/>
                </a:solidFill>
              </a:rPr>
              <a:t>gains the proton, or H</a:t>
            </a:r>
            <a:r>
              <a:rPr lang="en-US" sz="5100" baseline="30000" dirty="0" smtClean="0">
                <a:solidFill>
                  <a:srgbClr val="0000FF"/>
                </a:solidFill>
              </a:rPr>
              <a:t>+</a:t>
            </a:r>
          </a:p>
          <a:p>
            <a:pPr lvl="1"/>
            <a:r>
              <a:rPr lang="en-US" sz="5100" dirty="0" smtClean="0"/>
              <a:t>Conjugate Base: </a:t>
            </a:r>
            <a:r>
              <a:rPr lang="en-US" sz="5100" dirty="0" smtClean="0">
                <a:solidFill>
                  <a:srgbClr val="0000FF"/>
                </a:solidFill>
              </a:rPr>
              <a:t>lost the proton, or   H</a:t>
            </a:r>
            <a:r>
              <a:rPr lang="en-US" sz="5100" baseline="30000" dirty="0" smtClean="0">
                <a:solidFill>
                  <a:srgbClr val="0000FF"/>
                </a:solidFill>
              </a:rPr>
              <a:t>+</a:t>
            </a:r>
            <a:endParaRPr lang="en-US" sz="5100" baseline="30000" dirty="0" smtClean="0"/>
          </a:p>
          <a:p>
            <a:pPr>
              <a:buNone/>
            </a:pPr>
            <a:endParaRPr lang="en-US" sz="55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Example in Chemical Equations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10" y="1953614"/>
            <a:ext cx="8686800" cy="4563269"/>
          </a:xfrm>
        </p:spPr>
        <p:txBody>
          <a:bodyPr>
            <a:normAutofit/>
          </a:bodyPr>
          <a:lstStyle/>
          <a:p>
            <a:r>
              <a:rPr lang="en-US" sz="6000" b="1" dirty="0" err="1" smtClean="0"/>
              <a:t>HCl</a:t>
            </a:r>
            <a:r>
              <a:rPr lang="en-US" sz="6000" b="1" dirty="0" smtClean="0"/>
              <a:t> + OH</a:t>
            </a:r>
            <a:r>
              <a:rPr lang="en-US" sz="6000" b="1" baseline="30000" dirty="0" smtClean="0"/>
              <a:t>—</a:t>
            </a:r>
            <a:r>
              <a:rPr lang="en-US" sz="6000" b="1" dirty="0" smtClean="0"/>
              <a:t>  </a:t>
            </a:r>
            <a:r>
              <a:rPr lang="en-US" sz="6000" b="1" dirty="0" err="1" smtClean="0">
                <a:sym typeface="Wingdings"/>
              </a:rPr>
              <a:t></a:t>
            </a:r>
            <a:r>
              <a:rPr lang="en-US" sz="6000" b="1" dirty="0" smtClean="0"/>
              <a:t>  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O +  </a:t>
            </a:r>
            <a:r>
              <a:rPr lang="en-US" sz="6000" b="1" dirty="0" err="1" smtClean="0"/>
              <a:t>Cl</a:t>
            </a:r>
            <a:r>
              <a:rPr lang="en-US" sz="6000" b="1" baseline="30000" dirty="0" smtClean="0"/>
              <a:t>—	</a:t>
            </a:r>
            <a:r>
              <a:rPr lang="en-US" sz="6000" dirty="0" smtClean="0"/>
              <a:t> </a:t>
            </a:r>
            <a:endParaRPr lang="en-US" sz="5500" dirty="0">
              <a:solidFill>
                <a:srgbClr val="0000FF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81725" y="3954424"/>
            <a:ext cx="2018735" cy="32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2573119" y="3353705"/>
            <a:ext cx="65120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4722935" y="4037470"/>
            <a:ext cx="20187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7295822" y="3581626"/>
            <a:ext cx="1107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87480" y="5047632"/>
            <a:ext cx="136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Acid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42559" y="3584858"/>
            <a:ext cx="136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Base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6937" y="4906992"/>
            <a:ext cx="2605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Conjugate Acid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77716" y="4005704"/>
            <a:ext cx="233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Conjugate Base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/>
              <a:t>Example in Chemical Equations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10" y="1953614"/>
            <a:ext cx="8686800" cy="4563269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H</a:t>
            </a:r>
            <a:r>
              <a:rPr lang="en-US" sz="6000" b="1" baseline="-25000" dirty="0" smtClean="0"/>
              <a:t>2</a:t>
            </a:r>
            <a:r>
              <a:rPr lang="en-US" sz="6000" b="1" dirty="0" smtClean="0"/>
              <a:t>S + NH</a:t>
            </a:r>
            <a:r>
              <a:rPr lang="en-US" sz="6000" b="1" baseline="-25000" dirty="0" smtClean="0"/>
              <a:t>3</a:t>
            </a:r>
            <a:r>
              <a:rPr lang="en-US" sz="6000" b="1" dirty="0" smtClean="0"/>
              <a:t> </a:t>
            </a:r>
            <a:r>
              <a:rPr lang="en-US" sz="6000" b="1" dirty="0" err="1" smtClean="0">
                <a:sym typeface="Wingdings"/>
              </a:rPr>
              <a:t></a:t>
            </a:r>
            <a:r>
              <a:rPr lang="en-US" sz="6000" b="1" dirty="0" smtClean="0"/>
              <a:t>  HS</a:t>
            </a:r>
            <a:r>
              <a:rPr lang="en-US" sz="6000" b="1" baseline="30000" dirty="0" smtClean="0"/>
              <a:t>—</a:t>
            </a:r>
            <a:r>
              <a:rPr lang="en-US" sz="6000" b="1" dirty="0" smtClean="0"/>
              <a:t> +  NH</a:t>
            </a:r>
            <a:r>
              <a:rPr lang="en-US" sz="6000" b="1" baseline="-25000" dirty="0" smtClean="0"/>
              <a:t>4</a:t>
            </a:r>
            <a:r>
              <a:rPr lang="en-US" sz="6000" b="1" baseline="30000" dirty="0" smtClean="0"/>
              <a:t>+</a:t>
            </a:r>
            <a:endParaRPr lang="en-US" sz="6000" dirty="0"/>
          </a:p>
        </p:txBody>
      </p:sp>
      <p:cxnSp>
        <p:nvCxnSpPr>
          <p:cNvPr id="4" name="Straight Arrow Connector 3"/>
          <p:cNvCxnSpPr/>
          <p:nvPr/>
        </p:nvCxnSpPr>
        <p:spPr>
          <a:xfrm rot="16200000" flipV="1">
            <a:off x="81725" y="3954424"/>
            <a:ext cx="2018735" cy="32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2573119" y="3353705"/>
            <a:ext cx="65120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 flipH="1" flipV="1">
            <a:off x="4722935" y="4037470"/>
            <a:ext cx="2018736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H="1" flipV="1">
            <a:off x="7295822" y="3581626"/>
            <a:ext cx="1107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7480" y="5047632"/>
            <a:ext cx="136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Acid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2559" y="3584858"/>
            <a:ext cx="13667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</a:rPr>
              <a:t>Base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96937" y="4906992"/>
            <a:ext cx="2605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Conjugate Base</a:t>
            </a:r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77716" y="4005704"/>
            <a:ext cx="2338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00FF"/>
                </a:solidFill>
              </a:rPr>
              <a:t>Conjugate Acid</a:t>
            </a:r>
            <a:endParaRPr lang="en-US" sz="36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318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Exit Ticket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210" y="1515318"/>
            <a:ext cx="8686800" cy="5001565"/>
          </a:xfrm>
        </p:spPr>
        <p:txBody>
          <a:bodyPr>
            <a:normAutofit/>
          </a:bodyPr>
          <a:lstStyle/>
          <a:p>
            <a:r>
              <a:rPr lang="en-US" sz="5500" dirty="0" smtClean="0"/>
              <a:t>Identify the substances below as acids or bases:</a:t>
            </a:r>
          </a:p>
          <a:p>
            <a:endParaRPr lang="en-US" sz="5500" baseline="30000" dirty="0" smtClean="0"/>
          </a:p>
          <a:p>
            <a:r>
              <a:rPr lang="en-US" sz="5500" dirty="0" smtClean="0"/>
              <a:t>Label each substance in the chemical reaction:</a:t>
            </a:r>
            <a:endParaRPr lang="en-US" sz="5100" dirty="0" smtClean="0"/>
          </a:p>
          <a:p>
            <a:pPr>
              <a:buNone/>
            </a:pPr>
            <a:endParaRPr lang="en-US" sz="5500" baseline="30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9783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Thursday, April 23,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practice identifying acids and bases and investigate </a:t>
            </a:r>
            <a:r>
              <a:rPr lang="en-US" sz="2400" dirty="0" err="1" smtClean="0">
                <a:latin typeface="Calibri" charset="0"/>
                <a:ea typeface="MS PGothic" charset="0"/>
              </a:rPr>
              <a:t>molarity</a:t>
            </a:r>
            <a:r>
              <a:rPr lang="en-US" sz="2400" dirty="0" smtClean="0">
                <a:latin typeface="Calibri" charset="0"/>
                <a:ea typeface="MS PGothic" charset="0"/>
              </a:rPr>
              <a:t>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IOD 401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Cubic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Tetragonal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Monoclinic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There is not enough information to determine.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836782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667044"/>
            <a:ext cx="9144000" cy="120841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marL="514350" indent="-514350" defTabSz="457200">
              <a:buFont typeface="Calibri" charset="0"/>
              <a:buAutoNum type="arabicPlain" startAt="7"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4/23		Practice: Identifying Acids &amp; Bases			36</a:t>
            </a:r>
          </a:p>
          <a:p>
            <a:pPr marL="514350" indent="-514350" defTabSz="457200"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    4/23		</a:t>
            </a:r>
            <a:r>
              <a:rPr lang="en-US" sz="2800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Molarity</a:t>
            </a: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POGIL									37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tomorrow!</a:t>
            </a:r>
            <a:endParaRPr lang="en-US" b="1" dirty="0" smtClean="0">
              <a:solidFill>
                <a:srgbClr val="FF008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Practice</a:t>
            </a:r>
          </a:p>
          <a:p>
            <a:pPr defTabSz="457200">
              <a:defRPr/>
            </a:pP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Molarity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POGIL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What are: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 – things you’ve learned about acids and bases so far?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2 – things you think you need more practice with?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1 – question you have about acids and bases that we have not answered </a:t>
            </a:r>
            <a:r>
              <a:rPr lang="en-US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yet.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If you could choose, where would you want to sit?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Friday, April 24,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</a:t>
            </a:r>
            <a:r>
              <a:rPr lang="en-US" sz="2400" b="1" smtClean="0">
                <a:solidFill>
                  <a:srgbClr val="FF0080"/>
                </a:solidFill>
                <a:latin typeface="Calibri" charset="0"/>
                <a:ea typeface="MS PGothic" charset="0"/>
              </a:rPr>
              <a:t>=</a:t>
            </a:r>
            <a:r>
              <a:rPr lang="en-US" sz="2400" b="1" smtClean="0">
                <a:solidFill>
                  <a:srgbClr val="FF0080"/>
                </a:solidFill>
                <a:latin typeface="Calibri" charset="0"/>
                <a:ea typeface="MS PGothic" charset="0"/>
              </a:rPr>
              <a:t> NONE!</a:t>
            </a:r>
            <a:endParaRPr lang="en-US" sz="2600" b="1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describe </a:t>
            </a:r>
            <a:r>
              <a:rPr lang="en-US" sz="2400" dirty="0" err="1" smtClean="0">
                <a:latin typeface="Calibri" charset="0"/>
                <a:ea typeface="MS PGothic" charset="0"/>
              </a:rPr>
              <a:t>molarity</a:t>
            </a:r>
            <a:r>
              <a:rPr lang="en-US" sz="2400" dirty="0" smtClean="0">
                <a:latin typeface="Calibri" charset="0"/>
                <a:ea typeface="MS PGothic" charset="0"/>
              </a:rPr>
              <a:t> as a property of acids and bases.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IOD 401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1.0 </a:t>
            </a:r>
            <a:r>
              <a:rPr lang="en-US" sz="2400" dirty="0" err="1" smtClean="0"/>
              <a:t>atm</a:t>
            </a:r>
            <a:r>
              <a:rPr lang="en-US" sz="2400" dirty="0" smtClean="0"/>
              <a:t> &amp; 2,000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0 </a:t>
            </a:r>
            <a:r>
              <a:rPr lang="en-US" sz="2400" dirty="0" err="1" smtClean="0"/>
              <a:t>atm</a:t>
            </a:r>
            <a:r>
              <a:rPr lang="en-US" sz="2400" dirty="0" smtClean="0"/>
              <a:t> &amp; 2,000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1.0 </a:t>
            </a:r>
            <a:r>
              <a:rPr lang="en-US" sz="2400" dirty="0" err="1" smtClean="0"/>
              <a:t>atm</a:t>
            </a:r>
            <a:r>
              <a:rPr lang="en-US" sz="2400" dirty="0" smtClean="0"/>
              <a:t> &amp; 2,500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0 </a:t>
            </a:r>
            <a:r>
              <a:rPr lang="en-US" sz="2400" dirty="0" err="1" smtClean="0"/>
              <a:t>atm</a:t>
            </a:r>
            <a:r>
              <a:rPr lang="en-US" sz="2400" dirty="0" smtClean="0"/>
              <a:t> &amp; 2,500 </a:t>
            </a:r>
            <a:r>
              <a:rPr lang="en-US" sz="2400" baseline="30000" dirty="0" smtClean="0"/>
              <a:t>O</a:t>
            </a:r>
            <a:r>
              <a:rPr lang="en-US" sz="2400" dirty="0" smtClean="0"/>
              <a:t>C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836782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25" y="5667044"/>
            <a:ext cx="9144000" cy="120841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marL="514350" indent="-514350" defTabSz="457200">
              <a:buFont typeface="Calibri" charset="0"/>
              <a:buAutoNum type="arabicPlain" startAt="7"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4/23		Practice: Identifying Acids &amp; Bases			36</a:t>
            </a:r>
          </a:p>
          <a:p>
            <a:pPr marL="514350" indent="-514350" defTabSz="457200"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    4/23		</a:t>
            </a:r>
            <a:r>
              <a:rPr lang="en-US" sz="2800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Molarity</a:t>
            </a: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POGIL									37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Tuesday, April 21,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describe and identify acids and bases.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IOD 401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0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1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2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836782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667044"/>
            <a:ext cx="9144000" cy="120841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marL="514350" indent="-514350" defTabSz="457200">
              <a:buFont typeface="Calibri" charset="0"/>
              <a:buAutoNum type="arabicPlain" startAt="7"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4/20		   	Week 31 Catalyst							33</a:t>
            </a:r>
          </a:p>
          <a:p>
            <a:pPr marL="514350" indent="-514350" defTabSz="457200"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4/20			Acid-Base POGIL							34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  <a:endParaRPr lang="en-US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Binder quiz</a:t>
            </a:r>
          </a:p>
          <a:p>
            <a:pPr defTabSz="457200">
              <a:defRPr/>
            </a:pP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Molarity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POGIL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How does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molarity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relate to acids and bases?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Compare two substances: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one with a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molarity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of 3M and one with a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molarity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of 1M. How are they different?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What do you think 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you need more practice with to be successful on the next quiz?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What is one fun thing you will do this weekend?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Tutoring today after school</a:t>
            </a:r>
            <a:endParaRPr lang="en-US" b="1" dirty="0" smtClean="0">
              <a:solidFill>
                <a:srgbClr val="FF0080"/>
              </a:solidFill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Finish Acid-Base POGIL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Notes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619621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What Arrhenius and </a:t>
            </a: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Bronsted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-Lowry acids have in common?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How can you identify an acid in an equation? How can you identify a base?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What is the acid’s “job”? What is the base’s “job”?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Wednesday, April 22,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describe and identify acids and bases.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IOD 401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Cubic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Tetragonal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Monoclinic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Hexagonal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836782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25" y="5667044"/>
            <a:ext cx="9144000" cy="1208419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sz="2800" dirty="0" smtClean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marL="514350" indent="-514350" defTabSz="457200">
              <a:buFont typeface="Calibri" charset="0"/>
              <a:buAutoNum type="arabicPlain" startAt="7"/>
              <a:defRPr/>
            </a:pPr>
            <a:r>
              <a:rPr lang="en-US" sz="28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    4/22		Notes: Identifying Acids &amp; Bases			35</a:t>
            </a:r>
          </a:p>
          <a:p>
            <a:pPr defTabSz="457200">
              <a:buFont typeface="Calibri" charset="0"/>
              <a:buNone/>
              <a:defRPr/>
            </a:pPr>
            <a:endParaRPr lang="en-US" sz="28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6659</TotalTime>
  <Words>1673</Words>
  <Application>Microsoft Macintosh PowerPoint</Application>
  <PresentationFormat>On-screen Show (4:3)</PresentationFormat>
  <Paragraphs>381</Paragraphs>
  <Slides>51</Slides>
  <Notes>40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Monday, April 20, 2015</vt:lpstr>
      <vt:lpstr>Announcements</vt:lpstr>
      <vt:lpstr>Agenda</vt:lpstr>
      <vt:lpstr>Exit Ticket</vt:lpstr>
      <vt:lpstr>Tuesday, April 21, 2015</vt:lpstr>
      <vt:lpstr>Announcements</vt:lpstr>
      <vt:lpstr>Agenda</vt:lpstr>
      <vt:lpstr>Exit Ticket</vt:lpstr>
      <vt:lpstr>Wednesday, April 22, 2015</vt:lpstr>
      <vt:lpstr>Announcements</vt:lpstr>
      <vt:lpstr>Agenda</vt:lpstr>
      <vt:lpstr>Observable Properties of Acids &amp; Bases</vt:lpstr>
      <vt:lpstr>pH Scale</vt:lpstr>
      <vt:lpstr>pH Indicator Colors</vt:lpstr>
      <vt:lpstr>pH Indicator Colors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Common Substances</vt:lpstr>
      <vt:lpstr>Stomach Acid</vt:lpstr>
      <vt:lpstr>Stomach Acid</vt:lpstr>
      <vt:lpstr>Scientist 1: Arrhenius, 1890</vt:lpstr>
      <vt:lpstr>Scientist 2: Brønsted &amp; Lowry, 1923</vt:lpstr>
      <vt:lpstr>Why do we have two definitions?</vt:lpstr>
      <vt:lpstr>Tips &amp; Tricks</vt:lpstr>
      <vt:lpstr>Tips &amp; Tricks</vt:lpstr>
      <vt:lpstr>Tips &amp; Tricks</vt:lpstr>
      <vt:lpstr>Practice</vt:lpstr>
      <vt:lpstr>Identifying Acids &amp; Bases</vt:lpstr>
      <vt:lpstr>Example in Chemical Equations</vt:lpstr>
      <vt:lpstr>Example in Chemical Equations</vt:lpstr>
      <vt:lpstr>Exit Ticket</vt:lpstr>
      <vt:lpstr>Thursday, April 23, 2015</vt:lpstr>
      <vt:lpstr>Announcements</vt:lpstr>
      <vt:lpstr>Agenda</vt:lpstr>
      <vt:lpstr>Exit Ticket</vt:lpstr>
      <vt:lpstr>Friday, April 24, 2015</vt:lpstr>
      <vt:lpstr>Agenda</vt:lpstr>
      <vt:lpstr>Exit Ticket</vt:lpstr>
    </vt:vector>
  </TitlesOfParts>
  <Company>Chicago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Betsy Miller</dc:creator>
  <cp:lastModifiedBy>Lauren Kline</cp:lastModifiedBy>
  <cp:revision>39</cp:revision>
  <dcterms:created xsi:type="dcterms:W3CDTF">2015-04-24T12:57:57Z</dcterms:created>
  <dcterms:modified xsi:type="dcterms:W3CDTF">2015-04-24T13:38:51Z</dcterms:modified>
</cp:coreProperties>
</file>