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5"/>
  </p:notesMasterIdLst>
  <p:sldIdLst>
    <p:sldId id="318" r:id="rId2"/>
    <p:sldId id="319" r:id="rId3"/>
    <p:sldId id="320" r:id="rId4"/>
    <p:sldId id="274" r:id="rId5"/>
    <p:sldId id="275" r:id="rId6"/>
    <p:sldId id="280" r:id="rId7"/>
    <p:sldId id="281" r:id="rId8"/>
    <p:sldId id="283" r:id="rId9"/>
    <p:sldId id="282" r:id="rId10"/>
    <p:sldId id="309" r:id="rId11"/>
    <p:sldId id="310" r:id="rId12"/>
    <p:sldId id="312" r:id="rId13"/>
    <p:sldId id="313" r:id="rId14"/>
    <p:sldId id="314" r:id="rId15"/>
    <p:sldId id="315" r:id="rId16"/>
    <p:sldId id="316" r:id="rId17"/>
    <p:sldId id="317" r:id="rId18"/>
    <p:sldId id="307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48" r:id="rId30"/>
    <p:sldId id="349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51" r:id="rId41"/>
    <p:sldId id="342" r:id="rId42"/>
    <p:sldId id="343" r:id="rId43"/>
    <p:sldId id="344" r:id="rId44"/>
    <p:sldId id="345" r:id="rId45"/>
    <p:sldId id="347" r:id="rId46"/>
    <p:sldId id="346" r:id="rId47"/>
    <p:sldId id="357" r:id="rId48"/>
    <p:sldId id="353" r:id="rId49"/>
    <p:sldId id="354" r:id="rId50"/>
    <p:sldId id="355" r:id="rId51"/>
    <p:sldId id="352" r:id="rId52"/>
    <p:sldId id="356" r:id="rId53"/>
    <p:sldId id="358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2877" autoAdjust="0"/>
  </p:normalViewPr>
  <p:slideViewPr>
    <p:cSldViewPr snapToGrid="0" snapToObjects="1">
      <p:cViewPr varScale="1">
        <p:scale>
          <a:sx n="38" d="100"/>
          <a:sy n="38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A499F-2532-2B45-96E5-187BFD6AF119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AB09D-37AE-504D-B61A-90924E8657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622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 </a:t>
            </a:r>
            <a:r>
              <a:rPr lang="en-US" dirty="0" err="1" smtClean="0"/>
              <a:t>Chem</a:t>
            </a:r>
            <a:r>
              <a:rPr lang="en-US" dirty="0" smtClean="0"/>
              <a:t> Period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C4240-0130-9D4A-BA18-A00A6D5C0CD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 </a:t>
            </a:r>
            <a:r>
              <a:rPr lang="en-US" dirty="0" err="1" smtClean="0"/>
              <a:t>Chem</a:t>
            </a:r>
            <a:r>
              <a:rPr lang="en-US" dirty="0" smtClean="0"/>
              <a:t> Period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C4240-0130-9D4A-BA18-A00A6D5C0CD3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 </a:t>
            </a:r>
            <a:r>
              <a:rPr lang="en-US" dirty="0" err="1" smtClean="0"/>
              <a:t>Chem</a:t>
            </a:r>
            <a:r>
              <a:rPr lang="en-US" dirty="0" smtClean="0"/>
              <a:t> Period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C4240-0130-9D4A-BA18-A00A6D5C0CD3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 </a:t>
            </a:r>
            <a:r>
              <a:rPr lang="en-US" dirty="0" err="1" smtClean="0"/>
              <a:t>Chem</a:t>
            </a:r>
            <a:r>
              <a:rPr lang="en-US" dirty="0" smtClean="0"/>
              <a:t> Period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C4240-0130-9D4A-BA18-A00A6D5C0CD3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 </a:t>
            </a:r>
            <a:r>
              <a:rPr lang="en-US" dirty="0" err="1" smtClean="0"/>
              <a:t>Chem</a:t>
            </a:r>
            <a:r>
              <a:rPr lang="en-US" dirty="0" smtClean="0"/>
              <a:t> Period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C4240-0130-9D4A-BA18-A00A6D5C0CD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charset="0"/>
                <a:cs typeface="MS PGothic" charset="0"/>
              </a:rPr>
              <a:t>a</a:t>
            </a: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ea typeface="MS PGothic" charset="0"/>
                <a:cs typeface="MS PGothic" charset="0"/>
              </a:rPr>
              <a:t>d</a:t>
            </a:r>
            <a:endParaRPr lang="en-US" dirty="0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ea typeface="MS PGothic" charset="0"/>
                <a:cs typeface="MS PGothic" charset="0"/>
              </a:rPr>
              <a:t>d</a:t>
            </a:r>
            <a:endParaRPr lang="en-US" dirty="0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 </a:t>
            </a:r>
            <a:r>
              <a:rPr lang="en-US" dirty="0" err="1" smtClean="0"/>
              <a:t>Chem</a:t>
            </a:r>
            <a:r>
              <a:rPr lang="en-US" dirty="0" smtClean="0"/>
              <a:t> Period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C4240-0130-9D4A-BA18-A00A6D5C0CD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charset="0"/>
                <a:cs typeface="MS PGothic" charset="0"/>
              </a:rPr>
              <a:t>a</a:t>
            </a: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312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097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394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14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6144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983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91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689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3077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011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261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D89C-DDAF-AA4D-94EC-4AD7119C81FE}" type="datetimeFigureOut">
              <a:rPr lang="en-US" smtClean="0"/>
              <a:pPr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7683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5" y="0"/>
            <a:ext cx="96837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2500" y="0"/>
            <a:ext cx="100012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6250" y="0"/>
            <a:ext cx="295275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Front 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762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Zlandria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Christian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Quinetta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151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87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74726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2475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Naimah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Kai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Janea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Alyssa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Jakobi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Maleena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93000" y="16605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Emmanuel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Rajah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Rashad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83125" y="1762125"/>
            <a:ext cx="107950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Mame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46751" y="1755775"/>
            <a:ext cx="1158874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Jazmine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3125" y="2635250"/>
            <a:ext cx="10953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Mariah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62625" y="2628900"/>
            <a:ext cx="11430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Cemarah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83125" y="3530600"/>
            <a:ext cx="11112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Breona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8500" y="3524250"/>
            <a:ext cx="11271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Jeremy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683125" y="4467225"/>
            <a:ext cx="112712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4375" y="4460875"/>
            <a:ext cx="111125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83125" y="946150"/>
            <a:ext cx="10731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Kamyl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40400" y="9398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Coumba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59001" y="1755775"/>
            <a:ext cx="11207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Lorenzo	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63900" y="1749425"/>
            <a:ext cx="11969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Ladjion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59001" y="2628900"/>
            <a:ext cx="113665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Ronald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79775" y="2622550"/>
            <a:ext cx="11811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Brianna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59001" y="3524250"/>
            <a:ext cx="115252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Manny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95650" y="35179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Yah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9001" y="4460875"/>
            <a:ext cx="11684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11525" y="4454525"/>
            <a:ext cx="1149349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59001" y="946150"/>
            <a:ext cx="1114425" cy="59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Dajionae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57550" y="933450"/>
            <a:ext cx="12033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Jerimiah</a:t>
            </a:r>
            <a:endParaRPr lang="en-US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>
          <a:xfrm>
            <a:off x="457200" y="164994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How Dilution Works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pic>
        <p:nvPicPr>
          <p:cNvPr id="5" name="Picture 4" descr="Screen Shot 2015-04-25 at 11.19.3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19" y="2395176"/>
            <a:ext cx="8961425" cy="289209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970729" y="2972344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93802" y="2972344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66958" y="4825878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2814" y="3345524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19500" y="4661111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45031" y="3594311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9565" y="2972343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48659" y="4564724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1958" y="4757497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199" y="4175905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2814" y="4785505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81080" y="4287931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57049" y="3718704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78622" y="3594311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59565" y="4452698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29851" y="3096737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32664" y="4412324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54237" y="4757498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32664" y="3096737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83951" y="3718704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2813" y="2972343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080054" y="3401536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46343" y="3525929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142572" y="4287931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66958" y="3594311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396260" y="3277142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94443" y="4577091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219500" y="4163537"/>
            <a:ext cx="248771" cy="24878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22748" y="4328304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69416" y="4163537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147489" y="3774716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797430" y="4825878"/>
            <a:ext cx="248771" cy="2487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1" animBg="1"/>
      <p:bldP spid="27" grpId="0" animBg="1"/>
      <p:bldP spid="28" grpId="0" animBg="1"/>
      <p:bldP spid="29" grpId="0" animBg="1"/>
      <p:bldP spid="30" grpId="0" animBg="1"/>
      <p:bldP spid="31" grpId="1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>
          <a:xfrm>
            <a:off x="457200" y="3254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How can diluting a solution change the pH?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1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When adding water to an </a:t>
            </a:r>
            <a:r>
              <a:rPr lang="en-US" sz="3600" b="1" dirty="0" smtClean="0"/>
              <a:t>acid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0000FF"/>
                </a:solidFill>
              </a:rPr>
              <a:t>the pH will increase until it reaches 7, then it will not increase past 7.</a:t>
            </a:r>
          </a:p>
          <a:p>
            <a:r>
              <a:rPr lang="en-US" sz="3600" dirty="0" smtClean="0"/>
              <a:t>When adding water to a </a:t>
            </a:r>
            <a:r>
              <a:rPr lang="en-US" sz="3600" b="1" dirty="0" smtClean="0"/>
              <a:t>base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0000FF"/>
                </a:solidFill>
              </a:rPr>
              <a:t>the pH will decrease until it reaches 7, then it will not decrease past 7.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>
          <a:xfrm>
            <a:off x="165100" y="673100"/>
            <a:ext cx="87503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How much water should we add to neutralize a solution?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4300"/>
            <a:ext cx="8229600" cy="3886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Let’s say we had a solution of 2M </a:t>
            </a:r>
            <a:r>
              <a:rPr lang="en-US" sz="3600" dirty="0" err="1" smtClean="0"/>
              <a:t>HCl</a:t>
            </a:r>
            <a:r>
              <a:rPr lang="en-US" sz="3600" dirty="0" smtClean="0"/>
              <a:t>. How much of the 2M solution should we add to make 50 </a:t>
            </a:r>
            <a:r>
              <a:rPr lang="en-US" sz="3600" dirty="0" err="1" smtClean="0"/>
              <a:t>mL</a:t>
            </a:r>
            <a:r>
              <a:rPr lang="en-US" sz="3600" dirty="0" smtClean="0"/>
              <a:t> of a 1M solution?</a:t>
            </a:r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4501298"/>
            <a:ext cx="2286000" cy="235670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know three things:</a:t>
            </a:r>
          </a:p>
          <a:p>
            <a:pPr lvl="1"/>
            <a:r>
              <a:rPr lang="en-US" dirty="0" err="1" smtClean="0"/>
              <a:t>Molarity</a:t>
            </a:r>
            <a:r>
              <a:rPr lang="en-US" dirty="0" smtClean="0"/>
              <a:t> of the original solution: 2M</a:t>
            </a:r>
          </a:p>
          <a:p>
            <a:pPr lvl="1"/>
            <a:r>
              <a:rPr lang="en-US" dirty="0" smtClean="0"/>
              <a:t>Volume of the desired solution: 50 </a:t>
            </a:r>
            <a:r>
              <a:rPr lang="en-US" dirty="0" err="1" smtClean="0"/>
              <a:t>mL</a:t>
            </a:r>
            <a:endParaRPr lang="en-US" dirty="0" smtClean="0"/>
          </a:p>
          <a:p>
            <a:pPr lvl="1"/>
            <a:r>
              <a:rPr lang="en-US" dirty="0" err="1" smtClean="0"/>
              <a:t>Molarity</a:t>
            </a:r>
            <a:r>
              <a:rPr lang="en-US" dirty="0" smtClean="0"/>
              <a:t> of the desired solution: 1M</a:t>
            </a:r>
          </a:p>
          <a:p>
            <a:r>
              <a:rPr lang="en-US" dirty="0" smtClean="0"/>
              <a:t>What we need is the volume of the original solution to add!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use the dilution equation: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v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 = m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v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</a:p>
          <a:p>
            <a:r>
              <a:rPr lang="en-US" dirty="0" smtClean="0"/>
              <a:t>Where: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0000FF"/>
                </a:solidFill>
              </a:rPr>
              <a:t>molarity</a:t>
            </a:r>
            <a:r>
              <a:rPr lang="en-US" dirty="0" smtClean="0">
                <a:solidFill>
                  <a:srgbClr val="0000FF"/>
                </a:solidFill>
              </a:rPr>
              <a:t> of the concentrated solution to add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00FF"/>
                </a:solidFill>
              </a:rPr>
              <a:t>volume of the concentrated solution to add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0000FF"/>
                </a:solidFill>
              </a:rPr>
              <a:t>molarity</a:t>
            </a:r>
            <a:r>
              <a:rPr lang="en-US" dirty="0" smtClean="0">
                <a:solidFill>
                  <a:srgbClr val="0000FF"/>
                </a:solidFill>
              </a:rPr>
              <a:t> of desired solution</a:t>
            </a:r>
          </a:p>
          <a:p>
            <a:pPr lvl="1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00FF"/>
                </a:solidFill>
              </a:rPr>
              <a:t>volume of desired solution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65100" y="292100"/>
            <a:ext cx="8750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MS PGothic" charset="0"/>
              </a:rPr>
              <a:t>Dilution Equation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our example: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m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 = m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m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 = 2 M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 = ?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m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 = 1 M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 = 50 </a:t>
            </a:r>
            <a:r>
              <a:rPr lang="en-US" sz="3200" dirty="0" err="1" smtClean="0">
                <a:solidFill>
                  <a:srgbClr val="000000"/>
                </a:solidFill>
              </a:rPr>
              <a:t>mL</a:t>
            </a:r>
            <a:endParaRPr lang="en-US" sz="3200" dirty="0" smtClean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(2M)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? = (1M)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50mL</a:t>
            </a:r>
          </a:p>
          <a:p>
            <a:pPr lvl="1"/>
            <a:r>
              <a:rPr lang="en-US" dirty="0" smtClean="0"/>
              <a:t>(2M)v</a:t>
            </a:r>
            <a:r>
              <a:rPr lang="en-US" baseline="-25000" dirty="0" smtClean="0"/>
              <a:t>1</a:t>
            </a:r>
            <a:r>
              <a:rPr lang="en-US" dirty="0" smtClean="0"/>
              <a:t> = 1M </a:t>
            </a:r>
            <a:r>
              <a:rPr lang="en-US" dirty="0" err="1" smtClean="0"/>
              <a:t>x</a:t>
            </a:r>
            <a:r>
              <a:rPr lang="en-US" dirty="0" smtClean="0"/>
              <a:t> 50 </a:t>
            </a:r>
            <a:r>
              <a:rPr lang="en-US" dirty="0" err="1" smtClean="0"/>
              <a:t>mL</a:t>
            </a:r>
            <a:endParaRPr lang="en-US" dirty="0" smtClean="0"/>
          </a:p>
          <a:p>
            <a:pPr lvl="1"/>
            <a:r>
              <a:rPr lang="en-US" dirty="0" smtClean="0"/>
              <a:t>(2M)v</a:t>
            </a:r>
            <a:r>
              <a:rPr lang="en-US" baseline="-25000" dirty="0" smtClean="0"/>
              <a:t>1 </a:t>
            </a:r>
            <a:r>
              <a:rPr lang="en-US" dirty="0" smtClean="0"/>
              <a:t>= 50 M*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65100" y="292100"/>
            <a:ext cx="8750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MS PGothic" charset="0"/>
              </a:rPr>
              <a:t>Dilution Equation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5696857" y="3374571"/>
            <a:ext cx="1705429" cy="5080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7714" y="4172855"/>
            <a:ext cx="48876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</a:t>
            </a:r>
            <a:r>
              <a:rPr lang="en-US" sz="3200" dirty="0" smtClean="0"/>
              <a:t>     50 M*</a:t>
            </a:r>
            <a:r>
              <a:rPr lang="en-US" sz="3200" dirty="0" err="1" smtClean="0"/>
              <a:t>mL</a:t>
            </a:r>
            <a:endParaRPr lang="en-US" sz="3200" dirty="0" smtClean="0"/>
          </a:p>
          <a:p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					= 25 </a:t>
            </a:r>
            <a:r>
              <a:rPr lang="en-US" sz="3200" dirty="0" err="1" smtClean="0"/>
              <a:t>mL</a:t>
            </a:r>
            <a:r>
              <a:rPr lang="en-US" sz="3200" dirty="0" smtClean="0"/>
              <a:t> </a:t>
            </a:r>
            <a:endParaRPr lang="en-US" sz="3200" baseline="-25000" dirty="0" smtClean="0"/>
          </a:p>
          <a:p>
            <a:r>
              <a:rPr lang="en-US" sz="3200" baseline="-25000" dirty="0" smtClean="0"/>
              <a:t>		  				  </a:t>
            </a:r>
            <a:r>
              <a:rPr lang="en-US" sz="3200" dirty="0" smtClean="0"/>
              <a:t>2M</a:t>
            </a:r>
          </a:p>
          <a:p>
            <a:endParaRPr lang="en-US" sz="3200" baseline="-25000" dirty="0" smtClean="0"/>
          </a:p>
          <a:p>
            <a:endParaRPr lang="en-US" sz="3200" baseline="-25000" dirty="0" smtClean="0"/>
          </a:p>
          <a:p>
            <a:endParaRPr lang="en-US" sz="3200" baseline="-25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07423" y="4971144"/>
            <a:ext cx="1705429" cy="362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96857" y="5153365"/>
            <a:ext cx="797493" cy="755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04967" y="4108327"/>
            <a:ext cx="797493" cy="755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184570" y="4499429"/>
            <a:ext cx="1465944" cy="98051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 build="p" bldLvl="3"/>
      <p:bldP spid="9" grpId="0" animBg="1"/>
      <p:bldP spid="10" grpId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THIS MEANS: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We would need to add 25 </a:t>
            </a:r>
            <a:r>
              <a:rPr lang="en-US" sz="3200" dirty="0" err="1" smtClean="0">
                <a:solidFill>
                  <a:srgbClr val="000000"/>
                </a:solidFill>
              </a:rPr>
              <a:t>mL</a:t>
            </a:r>
            <a:r>
              <a:rPr lang="en-US" sz="3200" dirty="0" smtClean="0">
                <a:solidFill>
                  <a:srgbClr val="000000"/>
                </a:solidFill>
              </a:rPr>
              <a:t> of the original 2M solution, and 25 </a:t>
            </a:r>
            <a:r>
              <a:rPr lang="en-US" sz="3200" dirty="0" err="1" smtClean="0">
                <a:solidFill>
                  <a:srgbClr val="000000"/>
                </a:solidFill>
              </a:rPr>
              <a:t>mL</a:t>
            </a:r>
            <a:r>
              <a:rPr lang="en-US" sz="3200" dirty="0" smtClean="0">
                <a:solidFill>
                  <a:srgbClr val="000000"/>
                </a:solidFill>
              </a:rPr>
              <a:t> of water, to create the solution we want! 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(2M)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? = (1M)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50mL</a:t>
            </a:r>
          </a:p>
          <a:p>
            <a:pPr lvl="1"/>
            <a:r>
              <a:rPr lang="en-US" dirty="0" smtClean="0"/>
              <a:t>(2M)v</a:t>
            </a:r>
            <a:r>
              <a:rPr lang="en-US" baseline="-25000" dirty="0" smtClean="0"/>
              <a:t>1</a:t>
            </a:r>
            <a:r>
              <a:rPr lang="en-US" dirty="0" smtClean="0"/>
              <a:t> = 1M </a:t>
            </a:r>
            <a:r>
              <a:rPr lang="en-US" dirty="0" err="1" smtClean="0"/>
              <a:t>x</a:t>
            </a:r>
            <a:r>
              <a:rPr lang="en-US" dirty="0" smtClean="0"/>
              <a:t> 50 </a:t>
            </a:r>
            <a:r>
              <a:rPr lang="en-US" dirty="0" err="1" smtClean="0"/>
              <a:t>mL</a:t>
            </a:r>
            <a:endParaRPr lang="en-US" dirty="0" smtClean="0"/>
          </a:p>
          <a:p>
            <a:pPr lvl="1"/>
            <a:r>
              <a:rPr lang="en-US" dirty="0" smtClean="0"/>
              <a:t>(2M)v</a:t>
            </a:r>
            <a:r>
              <a:rPr lang="en-US" baseline="-25000" dirty="0" smtClean="0"/>
              <a:t>1 </a:t>
            </a:r>
            <a:r>
              <a:rPr lang="en-US" dirty="0" smtClean="0"/>
              <a:t>= 50 M*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65100" y="292100"/>
            <a:ext cx="8750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MS PGothic" charset="0"/>
              </a:rPr>
              <a:t>Dilution Equation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5696857" y="3374571"/>
            <a:ext cx="1705429" cy="5080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7714" y="4172855"/>
            <a:ext cx="48876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</a:t>
            </a:r>
            <a:r>
              <a:rPr lang="en-US" sz="3200" dirty="0" smtClean="0"/>
              <a:t>     50 M*</a:t>
            </a:r>
            <a:r>
              <a:rPr lang="en-US" sz="3200" dirty="0" err="1" smtClean="0"/>
              <a:t>mL</a:t>
            </a:r>
            <a:endParaRPr lang="en-US" sz="3200" dirty="0" smtClean="0"/>
          </a:p>
          <a:p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					= 25 </a:t>
            </a:r>
            <a:r>
              <a:rPr lang="en-US" sz="3200" dirty="0" err="1" smtClean="0"/>
              <a:t>mL</a:t>
            </a:r>
            <a:r>
              <a:rPr lang="en-US" sz="3200" dirty="0" smtClean="0"/>
              <a:t> </a:t>
            </a:r>
            <a:endParaRPr lang="en-US" sz="3200" baseline="-25000" dirty="0" smtClean="0"/>
          </a:p>
          <a:p>
            <a:r>
              <a:rPr lang="en-US" sz="3200" baseline="-25000" dirty="0" smtClean="0"/>
              <a:t>		  				  </a:t>
            </a:r>
            <a:r>
              <a:rPr lang="en-US" sz="3200" dirty="0" smtClean="0"/>
              <a:t>2M</a:t>
            </a:r>
          </a:p>
          <a:p>
            <a:endParaRPr lang="en-US" sz="3200" baseline="-25000" dirty="0" smtClean="0"/>
          </a:p>
          <a:p>
            <a:endParaRPr lang="en-US" sz="3200" baseline="-25000" dirty="0" smtClean="0"/>
          </a:p>
          <a:p>
            <a:endParaRPr lang="en-US" sz="3200" baseline="-25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07423" y="4971144"/>
            <a:ext cx="1705429" cy="362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96857" y="5153365"/>
            <a:ext cx="797493" cy="755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04967" y="4108327"/>
            <a:ext cx="797493" cy="755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10" y="2104571"/>
            <a:ext cx="8686800" cy="3810000"/>
          </a:xfrm>
        </p:spPr>
        <p:txBody>
          <a:bodyPr>
            <a:normAutofit/>
          </a:bodyPr>
          <a:lstStyle/>
          <a:p>
            <a:r>
              <a:rPr lang="en-US" sz="5500" dirty="0" smtClean="0"/>
              <a:t>Work on the practice problems on your notes sheet.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97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Exit Ticket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143" y="1515318"/>
            <a:ext cx="7257144" cy="5001565"/>
          </a:xfrm>
        </p:spPr>
        <p:txBody>
          <a:bodyPr>
            <a:normAutofit fontScale="92500" lnSpcReduction="10000"/>
          </a:bodyPr>
          <a:lstStyle/>
          <a:p>
            <a:r>
              <a:rPr lang="en-US" sz="5500" dirty="0" smtClean="0"/>
              <a:t>You have a 12M solution of </a:t>
            </a:r>
            <a:r>
              <a:rPr lang="en-US" sz="5500" dirty="0" err="1" smtClean="0"/>
              <a:t>HCl</a:t>
            </a:r>
            <a:r>
              <a:rPr lang="en-US" sz="5500" dirty="0" smtClean="0"/>
              <a:t>, and want to make a 50 </a:t>
            </a:r>
            <a:r>
              <a:rPr lang="en-US" sz="5500" dirty="0" err="1" smtClean="0"/>
              <a:t>mL</a:t>
            </a:r>
            <a:r>
              <a:rPr lang="en-US" sz="5500" dirty="0" smtClean="0"/>
              <a:t> solution </a:t>
            </a:r>
            <a:r>
              <a:rPr lang="en-US" sz="5500" smtClean="0"/>
              <a:t>of 3M </a:t>
            </a:r>
            <a:r>
              <a:rPr lang="en-US" sz="5500" dirty="0" err="1" smtClean="0"/>
              <a:t>HCl</a:t>
            </a:r>
            <a:r>
              <a:rPr lang="en-US" sz="5500" dirty="0" smtClean="0"/>
              <a:t>. How much of the 12M solution should you add to make the 3M solution you want?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97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5" y="0"/>
            <a:ext cx="96837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2500" y="0"/>
            <a:ext cx="100012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6250" y="0"/>
            <a:ext cx="295275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Front 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762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Zlandria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Christian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Quinetta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151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87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74726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2475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Naimah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Kai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Janea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Alyssa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Jakobi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Maleena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93000" y="16605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Emmanuel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Rajah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Rashad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83125" y="1762125"/>
            <a:ext cx="107950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Mame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46751" y="1755775"/>
            <a:ext cx="1158874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Jazmine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3125" y="2635250"/>
            <a:ext cx="10953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Mariah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62625" y="2628900"/>
            <a:ext cx="11430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Cemarah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83125" y="3530600"/>
            <a:ext cx="11112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Breona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8500" y="3524250"/>
            <a:ext cx="11271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Jeremy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683125" y="4467225"/>
            <a:ext cx="112712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4375" y="4460875"/>
            <a:ext cx="111125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83125" y="946150"/>
            <a:ext cx="10731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Kamyl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40400" y="9398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Coumba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59001" y="1755775"/>
            <a:ext cx="11207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Lorenzo	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63900" y="1749425"/>
            <a:ext cx="11969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Ladjion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59001" y="2628900"/>
            <a:ext cx="113665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Ronald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79775" y="2622550"/>
            <a:ext cx="11811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Brianna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59001" y="3524250"/>
            <a:ext cx="115252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Manny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95650" y="35179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Yah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9001" y="4460875"/>
            <a:ext cx="11684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11525" y="4454525"/>
            <a:ext cx="1149349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59001" y="946150"/>
            <a:ext cx="1114425" cy="59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Dajionae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57550" y="933450"/>
            <a:ext cx="12033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Jerimiah</a:t>
            </a:r>
            <a:endParaRPr lang="en-US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5" y="0"/>
            <a:ext cx="96837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2500" y="0"/>
            <a:ext cx="100012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6250" y="0"/>
            <a:ext cx="295275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Front 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762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Juwan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Samiyah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Anubia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Kendra 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Monee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Caira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93000" y="16605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Jared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Kevin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Alexandria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83125" y="1762125"/>
            <a:ext cx="107950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Kennedy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46751" y="1755775"/>
            <a:ext cx="1158874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Tril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3125" y="2635250"/>
            <a:ext cx="10953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Xavier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62624" y="2628900"/>
            <a:ext cx="13493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Marieal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83125" y="3530600"/>
            <a:ext cx="11112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8500" y="3524250"/>
            <a:ext cx="11271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Tionna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83124" y="4467225"/>
            <a:ext cx="128587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35477" y="4460875"/>
            <a:ext cx="111125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83125" y="946150"/>
            <a:ext cx="12523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Kensington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35476" y="939800"/>
            <a:ext cx="1176523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Derek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28353" y="1755775"/>
            <a:ext cx="1351424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Amiyah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63900" y="1749425"/>
            <a:ext cx="11969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Gabe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59001" y="2628900"/>
            <a:ext cx="113665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Malcolm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79775" y="2622550"/>
            <a:ext cx="11811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Martez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59001" y="3524250"/>
            <a:ext cx="115252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Cheyenne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95650" y="35179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Clarissa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9001" y="4460875"/>
            <a:ext cx="11684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11525" y="4454525"/>
            <a:ext cx="1149349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59001" y="946150"/>
            <a:ext cx="1114425" cy="59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Jacob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57550" y="933450"/>
            <a:ext cx="12033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151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687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74726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52475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Bonito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Kyle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5" y="0"/>
            <a:ext cx="96837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2500" y="0"/>
            <a:ext cx="100012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6250" y="0"/>
            <a:ext cx="295275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Front 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762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Juwan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Samiyah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Anubia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Kendra 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Monee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Caira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93000" y="16605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Jared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Kevin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Alexandria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83125" y="1762125"/>
            <a:ext cx="107950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Kennedy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46751" y="1755775"/>
            <a:ext cx="1158874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Tril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3125" y="2635250"/>
            <a:ext cx="10953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Xavier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62624" y="2628900"/>
            <a:ext cx="13493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Marieal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83125" y="3530600"/>
            <a:ext cx="11112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8500" y="3524250"/>
            <a:ext cx="11271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Tionna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83124" y="4467225"/>
            <a:ext cx="128587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35477" y="4460875"/>
            <a:ext cx="111125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83125" y="946150"/>
            <a:ext cx="12523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Kensington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35476" y="939800"/>
            <a:ext cx="1176523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Derek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28353" y="1755775"/>
            <a:ext cx="1351424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Amiyah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63900" y="1749425"/>
            <a:ext cx="11969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Gabe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59001" y="2628900"/>
            <a:ext cx="113665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Malcolm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79775" y="2622550"/>
            <a:ext cx="11811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Martez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59001" y="3524250"/>
            <a:ext cx="115252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Cheyenne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95650" y="35179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Clarissa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9001" y="4460875"/>
            <a:ext cx="11684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11525" y="4454525"/>
            <a:ext cx="1149349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59001" y="946150"/>
            <a:ext cx="1114425" cy="59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Jacob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57550" y="933450"/>
            <a:ext cx="12033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151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687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74726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52475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Bonito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Kyle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5" y="0"/>
            <a:ext cx="96837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2500" y="0"/>
            <a:ext cx="100012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6250" y="0"/>
            <a:ext cx="295275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Front Table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83125" y="1762125"/>
            <a:ext cx="107950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Rayshon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46751" y="1755775"/>
            <a:ext cx="1158874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Calvin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83125" y="2635250"/>
            <a:ext cx="10953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Cairo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62625" y="2628900"/>
            <a:ext cx="11430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Amber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83125" y="3530600"/>
            <a:ext cx="11112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Imani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8500" y="3524250"/>
            <a:ext cx="11271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Arryl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83125" y="4467225"/>
            <a:ext cx="112712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4375" y="4460875"/>
            <a:ext cx="111125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83125" y="946150"/>
            <a:ext cx="10731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40400" y="9398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Alisia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59001" y="1755775"/>
            <a:ext cx="11207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Siniah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63900" y="1749425"/>
            <a:ext cx="11969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Keyshawn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59001" y="2628900"/>
            <a:ext cx="113665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79775" y="2622550"/>
            <a:ext cx="11811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59001" y="3524250"/>
            <a:ext cx="115252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Dre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95650" y="35179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Tia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9001" y="4460875"/>
            <a:ext cx="11684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11525" y="4454525"/>
            <a:ext cx="1149349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59001" y="946150"/>
            <a:ext cx="1114425" cy="59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Tiffany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57550" y="933450"/>
            <a:ext cx="12033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Shanelle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151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687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74726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52475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Unique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Nailah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Koby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Dwight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518400" y="17399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Curtis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Remi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0" y="1762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Jade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Armani</a:t>
            </a: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Tuesday, April 28,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perform a dilution series and compare the concentration and pH of each solution.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</a:t>
            </a:r>
            <a:r>
              <a:rPr lang="en-US" sz="2600" dirty="0" smtClean="0">
                <a:latin typeface="Calibri" charset="0"/>
                <a:ea typeface="MS PGothic" charset="0"/>
              </a:rPr>
              <a:t>IOD 303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a.	</a:t>
            </a:r>
            <a:r>
              <a:rPr lang="en-US" sz="2400" dirty="0" err="1" smtClean="0"/>
              <a:t>Molarity</a:t>
            </a:r>
            <a:endParaRPr lang="en-US" sz="2400" dirty="0" smtClean="0"/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.	Mass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.	Mole fraction</a:t>
            </a:r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.	Molar Mass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633919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25" y="5464181"/>
            <a:ext cx="9144000" cy="79963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7		4</a:t>
            </a:r>
            <a:r>
              <a:rPr lang="en-US" sz="2800" dirty="0">
                <a:solidFill>
                  <a:schemeClr val="tx1"/>
                </a:solidFill>
                <a:ea typeface="MS PGothic" charset="0"/>
                <a:cs typeface="MS PGothic" charset="0"/>
              </a:rPr>
              <a:t>/</a:t>
            </a: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28		 Lab: </a:t>
            </a:r>
            <a:r>
              <a:rPr lang="en-US" sz="2800" dirty="0" err="1" smtClean="0">
                <a:solidFill>
                  <a:schemeClr val="tx1"/>
                </a:solidFill>
                <a:ea typeface="MS PGothic" charset="0"/>
                <a:cs typeface="MS PGothic" charset="0"/>
              </a:rPr>
              <a:t>Molarity</a:t>
            </a: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of Lemonade		    			40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</a:t>
            </a:r>
            <a:endParaRPr lang="en-US" sz="28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Tutoring tomorrow after school</a:t>
            </a:r>
          </a:p>
          <a:p>
            <a:pPr defTabSz="457200">
              <a:defRPr/>
            </a:pPr>
            <a:r>
              <a:rPr lang="en-US" b="1" dirty="0" smtClean="0">
                <a:solidFill>
                  <a:srgbClr val="FF0080"/>
                </a:solidFill>
                <a:latin typeface="Calibri" charset="0"/>
                <a:ea typeface="ＭＳ Ｐゴシック" charset="0"/>
                <a:cs typeface="MS PGothic" charset="0"/>
              </a:rPr>
              <a:t>Quiz Thursday!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Dilution mini-lab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Exit Ticket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143" y="1515318"/>
            <a:ext cx="7257144" cy="5001565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You have a 12M solution of </a:t>
            </a:r>
            <a:r>
              <a:rPr lang="en-US" sz="4400" dirty="0" err="1" smtClean="0"/>
              <a:t>HCl</a:t>
            </a:r>
            <a:r>
              <a:rPr lang="en-US" sz="4400" dirty="0" smtClean="0"/>
              <a:t>, and want to make a 50 </a:t>
            </a:r>
            <a:r>
              <a:rPr lang="en-US" sz="4400" dirty="0" err="1" smtClean="0"/>
              <a:t>mL</a:t>
            </a:r>
            <a:r>
              <a:rPr lang="en-US" sz="4400" dirty="0" smtClean="0"/>
              <a:t> solution of 3M </a:t>
            </a:r>
            <a:r>
              <a:rPr lang="en-US" sz="4400" dirty="0" err="1" smtClean="0"/>
              <a:t>HCl</a:t>
            </a:r>
            <a:r>
              <a:rPr lang="en-US" sz="4400" dirty="0" smtClean="0"/>
              <a:t>. How much of the 12M solution should you add to make the 3M solution you want?</a:t>
            </a:r>
          </a:p>
          <a:p>
            <a:r>
              <a:rPr lang="en-US" sz="4400" dirty="0" smtClean="0"/>
              <a:t>How well did each of your group members contribute to </a:t>
            </a:r>
            <a:r>
              <a:rPr lang="en-US" sz="4400" smtClean="0"/>
              <a:t>the lab?</a:t>
            </a:r>
            <a:endParaRPr lang="en-US" sz="44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97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>
                <a:latin typeface="Calibri" charset="0"/>
                <a:ea typeface="MS PGothic" charset="0"/>
                <a:cs typeface="MS PGothic" charset="0"/>
              </a:rPr>
              <a:t>Wednesday, April 29</a:t>
            </a:r>
            <a:r>
              <a:rPr lang="en-US" sz="4400" baseline="30000">
                <a:latin typeface="Calibri" charset="0"/>
                <a:ea typeface="MS PGothic" charset="0"/>
                <a:cs typeface="MS PGothic" charset="0"/>
              </a:rPr>
              <a:t>th</a:t>
            </a:r>
            <a:r>
              <a:rPr lang="en-US" sz="4400">
                <a:latin typeface="Calibri" charset="0"/>
                <a:ea typeface="MS PGothic" charset="0"/>
                <a:cs typeface="MS PGothic" charset="0"/>
              </a:rPr>
              <a:t>, 2015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6096000" cy="47545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FF0080"/>
                </a:solidFill>
                <a:latin typeface="Calibri" charset="0"/>
                <a:ea typeface="MS PGothic" charset="0"/>
                <a:cs typeface="MS PGothic" charset="0"/>
              </a:rPr>
              <a:t>HW=</a:t>
            </a:r>
            <a:endParaRPr lang="en-US" sz="2400" b="1" dirty="0">
              <a:solidFill>
                <a:srgbClr val="008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dirty="0">
                <a:latin typeface="Calibri" charset="0"/>
                <a:ea typeface="MS PGothic" charset="0"/>
                <a:cs typeface="MS PGothic" charset="0"/>
              </a:rPr>
              <a:t>Objective</a:t>
            </a:r>
            <a:r>
              <a:rPr lang="en-US" sz="2600" b="1" dirty="0" smtClean="0">
                <a:latin typeface="Calibri" charset="0"/>
                <a:ea typeface="MS PGothic" charset="0"/>
                <a:cs typeface="MS PGothic" charset="0"/>
              </a:rPr>
              <a:t>: </a:t>
            </a:r>
            <a:r>
              <a:rPr lang="en-US" sz="2600" dirty="0" smtClean="0">
                <a:latin typeface="Calibri" charset="0"/>
                <a:ea typeface="MS PGothic" charset="0"/>
                <a:cs typeface="MS PGothic" charset="0"/>
              </a:rPr>
              <a:t>SWBAT explain how concentration of H</a:t>
            </a:r>
            <a:r>
              <a:rPr lang="en-US" sz="2600" baseline="-25000" dirty="0" smtClean="0">
                <a:latin typeface="Calibri" charset="0"/>
                <a:ea typeface="MS PGothic" charset="0"/>
                <a:cs typeface="MS PGothic" charset="0"/>
              </a:rPr>
              <a:t>3</a:t>
            </a:r>
            <a:r>
              <a:rPr lang="en-US" sz="2600" dirty="0" smtClean="0">
                <a:latin typeface="Calibri" charset="0"/>
                <a:ea typeface="MS PGothic" charset="0"/>
                <a:cs typeface="MS PGothic" charset="0"/>
              </a:rPr>
              <a:t>O</a:t>
            </a:r>
            <a:r>
              <a:rPr lang="en-US" sz="2600" baseline="30000" dirty="0" smtClean="0">
                <a:latin typeface="Calibri" charset="0"/>
                <a:ea typeface="MS PGothic" charset="0"/>
                <a:cs typeface="MS PGothic" charset="0"/>
              </a:rPr>
              <a:t>+  </a:t>
            </a:r>
            <a:r>
              <a:rPr lang="en-US" sz="2600" dirty="0" smtClean="0">
                <a:latin typeface="Calibri" charset="0"/>
                <a:ea typeface="MS PGothic" charset="0"/>
                <a:cs typeface="MS PGothic" charset="0"/>
              </a:rPr>
              <a:t>can be used to calculate pH.</a:t>
            </a:r>
            <a:r>
              <a:rPr lang="en-US" sz="2600" b="1" dirty="0" smtClean="0">
                <a:latin typeface="Calibri" charset="0"/>
                <a:ea typeface="MS PGothic" charset="0"/>
                <a:cs typeface="MS PGothic" charset="0"/>
              </a:rPr>
              <a:t> </a:t>
            </a:r>
            <a:endParaRPr lang="en-US" sz="2600" b="1" dirty="0">
              <a:latin typeface="Calibri" charset="0"/>
              <a:ea typeface="MS PGothic" charset="0"/>
              <a:cs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dirty="0">
                <a:latin typeface="Calibri" charset="0"/>
                <a:ea typeface="MS PGothic" charset="0"/>
                <a:cs typeface="MS PGothic" charset="0"/>
              </a:rPr>
              <a:t>Standard</a:t>
            </a:r>
            <a:r>
              <a:rPr lang="en-US" sz="2600" b="1" dirty="0" smtClean="0">
                <a:latin typeface="Calibri" charset="0"/>
                <a:ea typeface="MS PGothic" charset="0"/>
                <a:cs typeface="MS PGothic" charset="0"/>
              </a:rPr>
              <a:t>: </a:t>
            </a:r>
            <a:r>
              <a:rPr lang="en-US" sz="2600" dirty="0" smtClean="0">
                <a:latin typeface="Calibri" charset="0"/>
                <a:ea typeface="MS PGothic" charset="0"/>
                <a:cs typeface="MS PGothic" charset="0"/>
              </a:rPr>
              <a:t>IOD 303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dirty="0">
                <a:latin typeface="Calibri" charset="0"/>
                <a:ea typeface="MS PGothic" charset="0"/>
                <a:cs typeface="MS PGothic" charset="0"/>
              </a:rPr>
              <a:t>Catalyst:</a:t>
            </a:r>
            <a:r>
              <a:rPr lang="en-US" sz="2600" b="1" dirty="0" smtClean="0">
                <a:latin typeface="Calibri" charset="0"/>
                <a:ea typeface="MS PGothic" charset="0"/>
                <a:cs typeface="MS PGothic" charset="0"/>
              </a:rPr>
              <a:t> </a:t>
            </a:r>
          </a:p>
          <a:p>
            <a:r>
              <a:rPr lang="en-US" sz="2400" b="1" dirty="0" smtClean="0"/>
              <a:t>	</a:t>
            </a:r>
            <a:r>
              <a:rPr lang="en-US" sz="2400" dirty="0" smtClean="0"/>
              <a:t>a.	5.55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b</a:t>
            </a:r>
            <a:r>
              <a:rPr lang="en-US" sz="2400" dirty="0" smtClean="0"/>
              <a:t>.	10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c</a:t>
            </a:r>
            <a:r>
              <a:rPr lang="en-US" sz="2400" dirty="0" smtClean="0"/>
              <a:t>.	1,000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d</a:t>
            </a:r>
            <a:r>
              <a:rPr lang="en-US" sz="2400" dirty="0" smtClean="0"/>
              <a:t>.	6.02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MS PGothic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MS PGothic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MS PGothic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defTabSz="457200">
              <a:buFont typeface="Calibri" charset="0"/>
              <a:buNone/>
            </a:pPr>
            <a:endParaRPr lang="en-US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</a:pPr>
            <a:endParaRPr lang="en-US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0" y="4823952"/>
            <a:ext cx="28670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endParaRPr lang="en-US" b="1" u="sng" dirty="0">
              <a:latin typeface="Calibri" charset="0"/>
              <a:ea typeface="MS PGothic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ea typeface="MS PGothic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25" y="5486400"/>
            <a:ext cx="9144000" cy="13890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36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	4</a:t>
            </a:r>
            <a:r>
              <a:rPr lang="en-US" sz="3600" b="1" dirty="0">
                <a:solidFill>
                  <a:schemeClr val="tx1"/>
                </a:solidFill>
                <a:ea typeface="MS PGothic" charset="0"/>
                <a:cs typeface="MS PGothic" charset="0"/>
              </a:rPr>
              <a:t>/</a:t>
            </a:r>
            <a:r>
              <a:rPr lang="en-US" sz="36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29		Notes</a:t>
            </a:r>
            <a:r>
              <a:rPr lang="en-US" sz="3600" b="1" dirty="0">
                <a:solidFill>
                  <a:schemeClr val="tx1"/>
                </a:solidFill>
                <a:ea typeface="MS PGothic" charset="0"/>
                <a:cs typeface="MS PGothic" charset="0"/>
              </a:rPr>
              <a:t>: The pH Concept 			</a:t>
            </a:r>
            <a:r>
              <a:rPr lang="en-US" sz="36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	41</a:t>
            </a:r>
            <a:endParaRPr lang="en-US" sz="3600" b="1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MS PGothic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/>
            <a:r>
              <a:rPr lang="en-US" sz="4400" dirty="0" smtClean="0">
                <a:latin typeface="Calibri" charset="0"/>
                <a:ea typeface="MS PGothic" charset="0"/>
                <a:cs typeface="MS PGothic" charset="0"/>
              </a:rPr>
              <a:t>Tutoring Today!</a:t>
            </a:r>
          </a:p>
          <a:p>
            <a:pPr defTabSz="457200"/>
            <a:r>
              <a:rPr lang="en-US" sz="4400" dirty="0" smtClean="0">
                <a:latin typeface="Calibri" charset="0"/>
                <a:ea typeface="MS PGothic" charset="0"/>
                <a:cs typeface="MS PGothic" charset="0"/>
              </a:rPr>
              <a:t>Quiz tomorrow! </a:t>
            </a:r>
            <a:endParaRPr lang="en-US" sz="4400" dirty="0">
              <a:latin typeface="Calibri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/>
              <a:t>Agenda</a:t>
            </a:r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z="4400" dirty="0"/>
              <a:t>Catalyst/Announcements</a:t>
            </a:r>
            <a:endParaRPr lang="en-US" sz="4400" dirty="0" smtClean="0"/>
          </a:p>
          <a:p>
            <a:pPr eaLnBrk="1" hangingPunct="1"/>
            <a:r>
              <a:rPr lang="en-US" sz="4400" dirty="0" smtClean="0"/>
              <a:t>The </a:t>
            </a:r>
            <a:r>
              <a:rPr lang="en-US" sz="4400" dirty="0"/>
              <a:t>pH Concept </a:t>
            </a:r>
            <a:r>
              <a:rPr lang="en-US" sz="4400" dirty="0" smtClean="0"/>
              <a:t>Notes</a:t>
            </a:r>
          </a:p>
          <a:p>
            <a:pPr eaLnBrk="1" hangingPunct="1"/>
            <a:r>
              <a:rPr lang="en-US" sz="4400" dirty="0" smtClean="0"/>
              <a:t>Exit Ticket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MS PGothic" charset="0"/>
                <a:cs typeface="MS PGothic" charset="0"/>
              </a:rPr>
              <a:t>Review</a:t>
            </a:r>
            <a:endParaRPr lang="en-US" sz="6600" b="1" dirty="0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pPr defTabSz="457200"/>
            <a:r>
              <a:rPr lang="en-US" sz="4400" dirty="0" smtClean="0">
                <a:latin typeface="Calibri" charset="0"/>
                <a:ea typeface="MS PGothic" charset="0"/>
                <a:cs typeface="MS PGothic" charset="0"/>
              </a:rPr>
              <a:t>Please complete the review problems at the top of your worksheet.</a:t>
            </a:r>
            <a:endParaRPr lang="en-US" sz="4400" dirty="0">
              <a:latin typeface="Calibri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5" y="0"/>
            <a:ext cx="96837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2500" y="0"/>
            <a:ext cx="100012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6250" y="0"/>
            <a:ext cx="295275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Front Table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83125" y="1762125"/>
            <a:ext cx="107950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Rayshon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46751" y="1755775"/>
            <a:ext cx="1158874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Calvin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83125" y="2635250"/>
            <a:ext cx="10953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Cairo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62625" y="2628900"/>
            <a:ext cx="11430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Amber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83125" y="3530600"/>
            <a:ext cx="11112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Imani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8500" y="3524250"/>
            <a:ext cx="11271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Arryl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83125" y="4467225"/>
            <a:ext cx="112712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4375" y="4460875"/>
            <a:ext cx="111125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83125" y="946150"/>
            <a:ext cx="10731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40400" y="9398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Alisia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59001" y="1755775"/>
            <a:ext cx="11207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Siniah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63900" y="1749425"/>
            <a:ext cx="11969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Keyshawn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59001" y="2628900"/>
            <a:ext cx="113665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79775" y="2622550"/>
            <a:ext cx="11811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59001" y="3524250"/>
            <a:ext cx="115252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Dre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95650" y="35179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Tia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9001" y="4460875"/>
            <a:ext cx="11684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11525" y="4454525"/>
            <a:ext cx="1149349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59001" y="946150"/>
            <a:ext cx="1114425" cy="59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Tiffany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57550" y="933450"/>
            <a:ext cx="12033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Shanelle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151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687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74726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52475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Unique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Nailah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Koby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Dwight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518400" y="17399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Curtis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Remi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0" y="1762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Jade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Armani</a:t>
            </a: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MS PGothic" charset="0"/>
                <a:cs typeface="MS PGothic" charset="0"/>
              </a:rPr>
              <a:t>Looking Back</a:t>
            </a:r>
            <a:endParaRPr lang="en-US" sz="6600" b="1" dirty="0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pPr defTabSz="457200"/>
            <a:r>
              <a:rPr lang="en-US" sz="4400" dirty="0" smtClean="0">
                <a:latin typeface="Calibri" charset="0"/>
                <a:ea typeface="MS PGothic" charset="0"/>
                <a:cs typeface="MS PGothic" charset="0"/>
              </a:rPr>
              <a:t>Look back to your “Investigating Acids &amp; Bases” sheet in your binder.</a:t>
            </a:r>
            <a:endParaRPr lang="en-US" sz="4400" dirty="0">
              <a:latin typeface="Calibri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Molarity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5400">
                <a:latin typeface="Calibri" charset="0"/>
                <a:ea typeface="Calibri" charset="0"/>
                <a:cs typeface="Calibri" charset="0"/>
              </a:rPr>
              <a:t>The concentration of a solution is a measure of the </a:t>
            </a:r>
            <a:r>
              <a:rPr lang="en-US" sz="5400" u="sng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amount of the solute </a:t>
            </a:r>
            <a:r>
              <a:rPr lang="en-US" sz="5400">
                <a:latin typeface="Calibri" charset="0"/>
                <a:ea typeface="Calibri" charset="0"/>
                <a:cs typeface="Calibri" charset="0"/>
              </a:rPr>
              <a:t> that is </a:t>
            </a:r>
            <a:r>
              <a:rPr lang="en-US" sz="5400" u="sng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dissolved in a given </a:t>
            </a:r>
            <a:r>
              <a:rPr lang="en-US" sz="5400" u="sng">
                <a:latin typeface="Calibri" charset="0"/>
                <a:ea typeface="Calibri" charset="0"/>
                <a:cs typeface="Calibri" charset="0"/>
              </a:rPr>
              <a:t>quantity of solvent.</a:t>
            </a:r>
            <a:endParaRPr lang="en-US" sz="540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Molarity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5400" u="sng">
                <a:latin typeface="Calibri" charset="0"/>
                <a:ea typeface="Calibri" charset="0"/>
                <a:cs typeface="Calibri" charset="0"/>
              </a:rPr>
              <a:t>Solvent:</a:t>
            </a:r>
            <a:r>
              <a:rPr lang="en-US" sz="540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 substance that is present in the greatest amount in a solution.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Molarity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5400" u="sng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Solute:</a:t>
            </a:r>
            <a:r>
              <a:rPr lang="en-US" sz="540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 substance that is present in a smaller amount than the solvent in a solution.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Molarity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en-US" sz="5400">
                <a:latin typeface="Calibri" charset="0"/>
                <a:ea typeface="Calibri" charset="0"/>
                <a:cs typeface="Calibri" charset="0"/>
              </a:rPr>
              <a:t>             M = Molarity</a:t>
            </a:r>
          </a:p>
          <a:p>
            <a:pPr marL="0" indent="0">
              <a:buFontTx/>
              <a:buNone/>
            </a:pPr>
            <a:r>
              <a:rPr lang="en-US" sz="5400">
                <a:latin typeface="Calibri" charset="0"/>
                <a:ea typeface="Calibri" charset="0"/>
                <a:cs typeface="Calibri" charset="0"/>
              </a:rPr>
              <a:t>When the symbol “M” is accompanied by a number it is read as “molar”.</a:t>
            </a:r>
          </a:p>
          <a:p>
            <a:pPr marL="0" indent="0">
              <a:buFontTx/>
              <a:buNone/>
            </a:pPr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Example: 3M = three molar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Molarity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1148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5400">
                <a:latin typeface="Calibri" charset="0"/>
                <a:ea typeface="Calibri" charset="0"/>
                <a:cs typeface="Calibri" charset="0"/>
              </a:rPr>
              <a:t>Square brackets [] around a substance indicate molar concentration.</a:t>
            </a:r>
          </a:p>
          <a:p>
            <a:pPr marL="0" indent="0">
              <a:buFontTx/>
              <a:buNone/>
            </a:pPr>
            <a:r>
              <a:rPr lang="en-US" sz="4800" b="1">
                <a:latin typeface="Calibri" charset="0"/>
                <a:ea typeface="Calibri" charset="0"/>
                <a:cs typeface="Calibri" charset="0"/>
              </a:rPr>
              <a:t>Example: [H</a:t>
            </a:r>
            <a:r>
              <a:rPr lang="en-US" sz="4800" b="1" baseline="30000"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4800" b="1">
                <a:latin typeface="Calibri" charset="0"/>
                <a:ea typeface="Calibri" charset="0"/>
                <a:cs typeface="Calibri" charset="0"/>
              </a:rPr>
              <a:t>] = molar concentration of hydronium 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Molarity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8851" y="16002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5400" dirty="0">
                <a:latin typeface="Calibri" charset="0"/>
                <a:ea typeface="Calibri" charset="0"/>
                <a:cs typeface="Calibri" charset="0"/>
              </a:rPr>
              <a:t>				</a:t>
            </a:r>
          </a:p>
          <a:p>
            <a:pPr marL="0" indent="0">
              <a:buFontTx/>
              <a:buNone/>
            </a:pPr>
            <a:r>
              <a:rPr lang="en-US" sz="5400" dirty="0">
                <a:latin typeface="Calibri" charset="0"/>
                <a:ea typeface="Calibri" charset="0"/>
                <a:cs typeface="Calibri" charset="0"/>
              </a:rPr>
              <a:t>			  </a:t>
            </a:r>
            <a:r>
              <a:rPr lang="en-US" sz="5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moles </a:t>
            </a:r>
            <a:r>
              <a:rPr lang="en-US" sz="5400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of solute</a:t>
            </a:r>
          </a:p>
          <a:p>
            <a:pPr marL="0" indent="0">
              <a:buFontTx/>
              <a:buNone/>
            </a:pPr>
            <a:r>
              <a:rPr lang="en-US" sz="5400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			</a:t>
            </a:r>
            <a:r>
              <a:rPr lang="en-US" sz="54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	   liters </a:t>
            </a:r>
            <a:r>
              <a:rPr lang="en-US" sz="5400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solvent</a:t>
            </a:r>
          </a:p>
        </p:txBody>
      </p:sp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609600" y="3022600"/>
            <a:ext cx="464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5400" dirty="0" err="1">
                <a:latin typeface="Calibri" charset="0"/>
                <a:ea typeface="Calibri" charset="0"/>
                <a:cs typeface="Calibri" charset="0"/>
              </a:rPr>
              <a:t>Molarity</a:t>
            </a:r>
            <a:r>
              <a:rPr lang="en-US" sz="4800" dirty="0">
                <a:latin typeface="Calibri" charset="0"/>
                <a:ea typeface="Calibri" charset="0"/>
                <a:cs typeface="Calibri" charset="0"/>
              </a:rPr>
              <a:t>= 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454400" y="3619500"/>
            <a:ext cx="495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Example #1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5400">
                <a:latin typeface="Calibri" charset="0"/>
                <a:ea typeface="Calibri" charset="0"/>
                <a:cs typeface="Calibri" charset="0"/>
              </a:rPr>
              <a:t>What is the molarity if you have 0.0025 moles of H</a:t>
            </a:r>
            <a:r>
              <a:rPr lang="en-US" sz="5400" baseline="30000"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5400">
                <a:latin typeface="Calibri" charset="0"/>
                <a:ea typeface="Calibri" charset="0"/>
                <a:cs typeface="Calibri" charset="0"/>
              </a:rPr>
              <a:t> and 5.0 liters of solution?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28800" y="47244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M =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19400" y="4572000"/>
            <a:ext cx="3276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u="sng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0.0025 moles</a:t>
            </a:r>
          </a:p>
          <a:p>
            <a:r>
              <a:rPr lang="en-US" sz="32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    5.0 liters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3600" y="57150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M = 5.0 x 10</a:t>
            </a:r>
            <a:r>
              <a:rPr lang="en-US" sz="3600" baseline="300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-4</a:t>
            </a:r>
            <a:r>
              <a:rPr lang="en-US" sz="36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pic>
        <p:nvPicPr>
          <p:cNvPr id="27654" name="Picture 2" descr="Screen Shot 2014-04-15 at 3.55.50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5291138"/>
            <a:ext cx="320040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88"/>
            <a:ext cx="7772400" cy="1143000"/>
          </a:xfrm>
        </p:spPr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Example #2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5400" dirty="0">
                <a:latin typeface="Calibri" charset="0"/>
                <a:ea typeface="Calibri" charset="0"/>
                <a:cs typeface="Calibri" charset="0"/>
              </a:rPr>
              <a:t>Calculate the </a:t>
            </a:r>
            <a:r>
              <a:rPr lang="en-US" sz="5400" dirty="0" err="1">
                <a:latin typeface="Calibri" charset="0"/>
                <a:ea typeface="Calibri" charset="0"/>
                <a:cs typeface="Calibri" charset="0"/>
              </a:rPr>
              <a:t>hydronium</a:t>
            </a:r>
            <a:r>
              <a:rPr lang="en-US" sz="5400" dirty="0">
                <a:latin typeface="Calibri" charset="0"/>
                <a:ea typeface="Calibri" charset="0"/>
                <a:cs typeface="Calibri" charset="0"/>
              </a:rPr>
              <a:t> ion concentration if you have </a:t>
            </a:r>
            <a:r>
              <a:rPr lang="en-US" sz="5400" dirty="0" smtClean="0">
                <a:latin typeface="Calibri" charset="0"/>
                <a:ea typeface="Calibri" charset="0"/>
                <a:cs typeface="Calibri" charset="0"/>
              </a:rPr>
              <a:t>0.00025 </a:t>
            </a:r>
            <a:r>
              <a:rPr lang="en-US" sz="5400" dirty="0">
                <a:latin typeface="Calibri" charset="0"/>
                <a:ea typeface="Calibri" charset="0"/>
                <a:cs typeface="Calibri" charset="0"/>
              </a:rPr>
              <a:t>moles of H</a:t>
            </a:r>
            <a:r>
              <a:rPr lang="en-US" sz="5400" baseline="30000" dirty="0"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5400" dirty="0">
                <a:latin typeface="Calibri" charset="0"/>
                <a:ea typeface="Calibri" charset="0"/>
                <a:cs typeface="Calibri" charset="0"/>
              </a:rPr>
              <a:t> and</a:t>
            </a:r>
            <a:r>
              <a:rPr lang="en-US" sz="5400" dirty="0" smtClean="0">
                <a:latin typeface="Calibri" charset="0"/>
                <a:ea typeface="Calibri" charset="0"/>
                <a:cs typeface="Calibri" charset="0"/>
              </a:rPr>
              <a:t> 50,000.0 </a:t>
            </a:r>
            <a:r>
              <a:rPr lang="en-US" sz="5400" dirty="0">
                <a:latin typeface="Calibri" charset="0"/>
                <a:ea typeface="Calibri" charset="0"/>
                <a:cs typeface="Calibri" charset="0"/>
              </a:rPr>
              <a:t>liters of solution?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0" y="46482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[H</a:t>
            </a:r>
            <a:r>
              <a:rPr lang="en-US" sz="3600" baseline="300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36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] =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19400" y="4572000"/>
            <a:ext cx="3276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u="sng" dirty="0" smtClean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0.00025 </a:t>
            </a:r>
            <a:r>
              <a:rPr lang="en-US" sz="3200" u="sng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moles</a:t>
            </a:r>
          </a:p>
          <a:p>
            <a:r>
              <a:rPr lang="en-US" sz="32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   </a:t>
            </a:r>
            <a:r>
              <a:rPr lang="en-US" sz="3200" dirty="0" smtClean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 50,000.0 </a:t>
            </a:r>
            <a:r>
              <a:rPr lang="en-US" sz="32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liters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3600" y="5715000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[H</a:t>
            </a:r>
            <a:r>
              <a:rPr lang="en-US" sz="3600" baseline="300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36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] =</a:t>
            </a:r>
            <a:r>
              <a:rPr lang="en-US" sz="3600" dirty="0" smtClean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 5 </a:t>
            </a:r>
            <a:r>
              <a:rPr lang="en-US" sz="3600" dirty="0" err="1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sz="36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 10</a:t>
            </a:r>
            <a:r>
              <a:rPr lang="en-US" sz="3600" baseline="30000" dirty="0" smtClean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-8 </a:t>
            </a:r>
            <a:r>
              <a:rPr lang="en-US" sz="36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M </a:t>
            </a:r>
          </a:p>
        </p:txBody>
      </p:sp>
      <p:pic>
        <p:nvPicPr>
          <p:cNvPr id="28678" name="Picture 2" descr="Screen Shot 2014-04-15 at 3.55.54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257800"/>
            <a:ext cx="2832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pH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800" dirty="0">
                <a:latin typeface="Calibri" charset="0"/>
                <a:ea typeface="Calibri" charset="0"/>
                <a:cs typeface="Calibri" charset="0"/>
              </a:rPr>
              <a:t>The pH of a solution is a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800" u="sng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measure </a:t>
            </a:r>
            <a:r>
              <a:rPr lang="en-US" sz="4800" u="sng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of how acidic or basic a </a:t>
            </a:r>
            <a:r>
              <a:rPr lang="en-US" sz="4800" u="sng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substance using [</a:t>
            </a:r>
            <a:r>
              <a:rPr lang="en-US" sz="4800" u="sng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H</a:t>
            </a:r>
            <a:r>
              <a:rPr lang="en-US" sz="4800" u="sng" baseline="30000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4800" u="sng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] or [H</a:t>
            </a:r>
            <a:r>
              <a:rPr lang="en-US" sz="4800" u="sng" baseline="-250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3</a:t>
            </a:r>
            <a:r>
              <a:rPr lang="en-US" sz="4800" u="sng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en-US" sz="4800" u="sng" baseline="300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4800" u="sng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]. The smaller the pH number the greater the concentration of     [H</a:t>
            </a:r>
            <a:r>
              <a:rPr lang="en-US" sz="4800" u="sng" baseline="300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4800" u="sng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] or [H</a:t>
            </a:r>
            <a:r>
              <a:rPr lang="en-US" sz="4800" u="sng" baseline="-250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3</a:t>
            </a:r>
            <a:r>
              <a:rPr lang="en-US" sz="4800" u="sng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en-US" sz="4800" u="sng" baseline="300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4800" u="sng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]!</a:t>
            </a:r>
            <a:endParaRPr lang="en-US" sz="4800" dirty="0">
              <a:solidFill>
                <a:srgbClr val="0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Monday, April 27,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determine how dilutions change the pH of solutions.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</a:t>
            </a:r>
            <a:r>
              <a:rPr lang="en-US" sz="2600" dirty="0" smtClean="0">
                <a:latin typeface="Calibri" charset="0"/>
                <a:ea typeface="MS PGothic" charset="0"/>
              </a:rPr>
              <a:t>IOD 303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  a.	0.100 L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b</a:t>
            </a:r>
            <a:r>
              <a:rPr lang="en-US" sz="2400" dirty="0" smtClean="0"/>
              <a:t>.	0.500 L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c</a:t>
            </a:r>
            <a:r>
              <a:rPr lang="en-US" sz="2400" dirty="0" smtClean="0"/>
              <a:t>.	1.000 L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d</a:t>
            </a:r>
            <a:r>
              <a:rPr lang="en-US" sz="2400" dirty="0" smtClean="0"/>
              <a:t>.	10.000 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633919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25" y="5464181"/>
            <a:ext cx="9144000" cy="141128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7		4</a:t>
            </a:r>
            <a:r>
              <a:rPr lang="en-US" sz="2800" dirty="0">
                <a:solidFill>
                  <a:schemeClr val="tx1"/>
                </a:solidFill>
                <a:ea typeface="MS PGothic" charset="0"/>
                <a:cs typeface="MS PGothic" charset="0"/>
              </a:rPr>
              <a:t>/</a:t>
            </a: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26		      Week 32 Catalyst							38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7		4/26			Notes: Dilution								39</a:t>
            </a:r>
            <a:endParaRPr lang="en-US" sz="28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009" y="0"/>
            <a:ext cx="555753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pH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en-US" sz="4800"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FontTx/>
              <a:buNone/>
            </a:pPr>
            <a:r>
              <a:rPr lang="en-US" sz="4800">
                <a:latin typeface="Calibri" charset="0"/>
                <a:ea typeface="Calibri" charset="0"/>
                <a:cs typeface="Calibri" charset="0"/>
              </a:rPr>
              <a:t>pH </a:t>
            </a:r>
            <a:r>
              <a:rPr lang="en-US" sz="480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= -log[H</a:t>
            </a:r>
            <a:r>
              <a:rPr lang="en-US" sz="4800" baseline="3000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480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pH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4800">
                <a:latin typeface="Calibri" charset="0"/>
                <a:ea typeface="Calibri" charset="0"/>
                <a:cs typeface="Calibri" charset="0"/>
              </a:rPr>
              <a:t>What is the pH of the lemonade solution in example 1?</a:t>
            </a:r>
          </a:p>
          <a:p>
            <a:pPr marL="0" indent="0">
              <a:buFontTx/>
              <a:buNone/>
            </a:pPr>
            <a:endParaRPr lang="en-US" sz="4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71600" y="4419600"/>
            <a:ext cx="632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pH = -log(5.0 x 10</a:t>
            </a:r>
            <a:r>
              <a:rPr lang="en-US" sz="3600" baseline="300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-4</a:t>
            </a:r>
            <a:r>
              <a:rPr lang="en-US" sz="36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 M)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2600" y="5105400"/>
            <a:ext cx="632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pH = 3.3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Calibri" charset="0"/>
                <a:ea typeface="Calibri" charset="0"/>
                <a:cs typeface="Calibri" charset="0"/>
              </a:rPr>
              <a:t>pH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4800" dirty="0">
                <a:latin typeface="Calibri" charset="0"/>
                <a:ea typeface="Calibri" charset="0"/>
                <a:cs typeface="Calibri" charset="0"/>
              </a:rPr>
              <a:t>What is the pH of the lemonade solution in example 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2?</a:t>
            </a:r>
          </a:p>
          <a:p>
            <a:pPr marL="0" indent="0">
              <a:buFontTx/>
              <a:buNone/>
            </a:pPr>
            <a:endParaRPr lang="en-US" sz="4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71600" y="4419600"/>
            <a:ext cx="632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pH = -log</a:t>
            </a:r>
            <a:r>
              <a:rPr lang="en-US" sz="3600" dirty="0" smtClean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(5 </a:t>
            </a:r>
            <a:r>
              <a:rPr lang="en-US" sz="3600" dirty="0" err="1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sz="36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 10</a:t>
            </a:r>
            <a:r>
              <a:rPr lang="en-US" sz="3600" baseline="30000" dirty="0" smtClean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-8</a:t>
            </a:r>
            <a:r>
              <a:rPr lang="en-US" sz="3600" dirty="0" smtClean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36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M)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2600" y="5105400"/>
            <a:ext cx="632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pH =</a:t>
            </a:r>
            <a:r>
              <a:rPr lang="en-US" sz="3600" dirty="0" smtClean="0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 7.3 </a:t>
            </a:r>
            <a:endParaRPr lang="en-US" sz="3600" dirty="0">
              <a:solidFill>
                <a:srgbClr val="FF008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en-US" sz="4800"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FontTx/>
              <a:buNone/>
            </a:pPr>
            <a:endParaRPr lang="en-US" sz="48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3048000"/>
          <a:ext cx="8001000" cy="741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7068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840" name="TextBox 2"/>
          <p:cNvSpPr txBox="1">
            <a:spLocks noChangeArrowheads="1"/>
          </p:cNvSpPr>
          <p:nvPr/>
        </p:nvSpPr>
        <p:spPr bwMode="auto">
          <a:xfrm>
            <a:off x="3733800" y="304800"/>
            <a:ext cx="259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b="1">
                <a:latin typeface="Calibri" charset="0"/>
                <a:ea typeface="Calibri" charset="0"/>
                <a:cs typeface="Calibri" charset="0"/>
              </a:rPr>
              <a:t>pH Scale</a:t>
            </a:r>
          </a:p>
        </p:txBody>
      </p:sp>
      <p:sp>
        <p:nvSpPr>
          <p:cNvPr id="33841" name="TextBox 3"/>
          <p:cNvSpPr txBox="1">
            <a:spLocks noChangeArrowheads="1"/>
          </p:cNvSpPr>
          <p:nvPr/>
        </p:nvSpPr>
        <p:spPr bwMode="auto">
          <a:xfrm>
            <a:off x="228600" y="2438400"/>
            <a:ext cx="723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>
                <a:latin typeface="Calibri" charset="0"/>
                <a:ea typeface="Calibri" charset="0"/>
                <a:cs typeface="Calibri" charset="0"/>
              </a:rPr>
              <a:t>pH</a:t>
            </a:r>
          </a:p>
        </p:txBody>
      </p:sp>
      <p:sp>
        <p:nvSpPr>
          <p:cNvPr id="33842" name="TextBox 6"/>
          <p:cNvSpPr txBox="1">
            <a:spLocks noChangeArrowheads="1"/>
          </p:cNvSpPr>
          <p:nvPr/>
        </p:nvSpPr>
        <p:spPr bwMode="auto">
          <a:xfrm>
            <a:off x="11430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sp>
        <p:nvSpPr>
          <p:cNvPr id="33843" name="TextBox 11"/>
          <p:cNvSpPr txBox="1">
            <a:spLocks noChangeArrowheads="1"/>
          </p:cNvSpPr>
          <p:nvPr/>
        </p:nvSpPr>
        <p:spPr bwMode="auto">
          <a:xfrm>
            <a:off x="7543800" y="24384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13</a:t>
            </a:r>
          </a:p>
        </p:txBody>
      </p:sp>
      <p:sp>
        <p:nvSpPr>
          <p:cNvPr id="33844" name="TextBox 12"/>
          <p:cNvSpPr txBox="1">
            <a:spLocks noChangeArrowheads="1"/>
          </p:cNvSpPr>
          <p:nvPr/>
        </p:nvSpPr>
        <p:spPr bwMode="auto">
          <a:xfrm>
            <a:off x="8001000" y="24384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14</a:t>
            </a:r>
          </a:p>
        </p:txBody>
      </p:sp>
      <p:sp>
        <p:nvSpPr>
          <p:cNvPr id="33845" name="TextBox 13"/>
          <p:cNvSpPr txBox="1">
            <a:spLocks noChangeArrowheads="1"/>
          </p:cNvSpPr>
          <p:nvPr/>
        </p:nvSpPr>
        <p:spPr bwMode="auto">
          <a:xfrm>
            <a:off x="16764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2</a:t>
            </a:r>
          </a:p>
        </p:txBody>
      </p:sp>
      <p:sp>
        <p:nvSpPr>
          <p:cNvPr id="33846" name="TextBox 14"/>
          <p:cNvSpPr txBox="1">
            <a:spLocks noChangeArrowheads="1"/>
          </p:cNvSpPr>
          <p:nvPr/>
        </p:nvSpPr>
        <p:spPr bwMode="auto">
          <a:xfrm>
            <a:off x="22098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3</a:t>
            </a:r>
          </a:p>
        </p:txBody>
      </p:sp>
      <p:sp>
        <p:nvSpPr>
          <p:cNvPr id="33847" name="TextBox 15"/>
          <p:cNvSpPr txBox="1">
            <a:spLocks noChangeArrowheads="1"/>
          </p:cNvSpPr>
          <p:nvPr/>
        </p:nvSpPr>
        <p:spPr bwMode="auto">
          <a:xfrm>
            <a:off x="49530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8</a:t>
            </a:r>
          </a:p>
        </p:txBody>
      </p:sp>
      <p:sp>
        <p:nvSpPr>
          <p:cNvPr id="33848" name="TextBox 16"/>
          <p:cNvSpPr txBox="1">
            <a:spLocks noChangeArrowheads="1"/>
          </p:cNvSpPr>
          <p:nvPr/>
        </p:nvSpPr>
        <p:spPr bwMode="auto">
          <a:xfrm>
            <a:off x="54864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9</a:t>
            </a:r>
          </a:p>
        </p:txBody>
      </p:sp>
      <p:sp>
        <p:nvSpPr>
          <p:cNvPr id="33849" name="TextBox 17"/>
          <p:cNvSpPr txBox="1">
            <a:spLocks noChangeArrowheads="1"/>
          </p:cNvSpPr>
          <p:nvPr/>
        </p:nvSpPr>
        <p:spPr bwMode="auto">
          <a:xfrm>
            <a:off x="6019800" y="24384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10</a:t>
            </a:r>
          </a:p>
        </p:txBody>
      </p:sp>
      <p:sp>
        <p:nvSpPr>
          <p:cNvPr id="33850" name="TextBox 18"/>
          <p:cNvSpPr txBox="1">
            <a:spLocks noChangeArrowheads="1"/>
          </p:cNvSpPr>
          <p:nvPr/>
        </p:nvSpPr>
        <p:spPr bwMode="auto">
          <a:xfrm>
            <a:off x="6553200" y="24384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11</a:t>
            </a:r>
          </a:p>
        </p:txBody>
      </p:sp>
      <p:sp>
        <p:nvSpPr>
          <p:cNvPr id="33851" name="TextBox 19"/>
          <p:cNvSpPr txBox="1">
            <a:spLocks noChangeArrowheads="1"/>
          </p:cNvSpPr>
          <p:nvPr/>
        </p:nvSpPr>
        <p:spPr bwMode="auto">
          <a:xfrm>
            <a:off x="7086600" y="24384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12</a:t>
            </a:r>
          </a:p>
        </p:txBody>
      </p:sp>
      <p:sp>
        <p:nvSpPr>
          <p:cNvPr id="33852" name="TextBox 20"/>
          <p:cNvSpPr txBox="1">
            <a:spLocks noChangeArrowheads="1"/>
          </p:cNvSpPr>
          <p:nvPr/>
        </p:nvSpPr>
        <p:spPr bwMode="auto">
          <a:xfrm>
            <a:off x="38862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6</a:t>
            </a:r>
          </a:p>
        </p:txBody>
      </p:sp>
      <p:sp>
        <p:nvSpPr>
          <p:cNvPr id="33853" name="TextBox 21"/>
          <p:cNvSpPr txBox="1">
            <a:spLocks noChangeArrowheads="1"/>
          </p:cNvSpPr>
          <p:nvPr/>
        </p:nvSpPr>
        <p:spPr bwMode="auto">
          <a:xfrm>
            <a:off x="44196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7</a:t>
            </a:r>
          </a:p>
        </p:txBody>
      </p:sp>
      <p:sp>
        <p:nvSpPr>
          <p:cNvPr id="33854" name="TextBox 22"/>
          <p:cNvSpPr txBox="1">
            <a:spLocks noChangeArrowheads="1"/>
          </p:cNvSpPr>
          <p:nvPr/>
        </p:nvSpPr>
        <p:spPr bwMode="auto">
          <a:xfrm>
            <a:off x="33528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5</a:t>
            </a:r>
          </a:p>
        </p:txBody>
      </p:sp>
      <p:sp>
        <p:nvSpPr>
          <p:cNvPr id="33855" name="TextBox 23"/>
          <p:cNvSpPr txBox="1">
            <a:spLocks noChangeArrowheads="1"/>
          </p:cNvSpPr>
          <p:nvPr/>
        </p:nvSpPr>
        <p:spPr bwMode="auto">
          <a:xfrm>
            <a:off x="28194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4</a:t>
            </a:r>
          </a:p>
        </p:txBody>
      </p:sp>
      <p:sp>
        <p:nvSpPr>
          <p:cNvPr id="33856" name="TextBox 24"/>
          <p:cNvSpPr txBox="1">
            <a:spLocks noChangeArrowheads="1"/>
          </p:cNvSpPr>
          <p:nvPr/>
        </p:nvSpPr>
        <p:spPr bwMode="auto">
          <a:xfrm>
            <a:off x="1676400" y="5334000"/>
            <a:ext cx="6746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Hydronium Ion Concentration [H</a:t>
            </a:r>
            <a:r>
              <a:rPr lang="en-US" sz="36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36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]</a:t>
            </a:r>
          </a:p>
        </p:txBody>
      </p:sp>
      <p:sp>
        <p:nvSpPr>
          <p:cNvPr id="33857" name="TextBox 25"/>
          <p:cNvSpPr txBox="1">
            <a:spLocks noChangeArrowheads="1"/>
          </p:cNvSpPr>
          <p:nvPr/>
        </p:nvSpPr>
        <p:spPr bwMode="auto">
          <a:xfrm rot="-5400000">
            <a:off x="859631" y="4169569"/>
            <a:ext cx="109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-1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58" name="TextBox 26"/>
          <p:cNvSpPr txBox="1">
            <a:spLocks noChangeArrowheads="1"/>
          </p:cNvSpPr>
          <p:nvPr/>
        </p:nvSpPr>
        <p:spPr bwMode="auto">
          <a:xfrm rot="-5400000">
            <a:off x="1926431" y="4169569"/>
            <a:ext cx="109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-3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59" name="TextBox 27"/>
          <p:cNvSpPr txBox="1">
            <a:spLocks noChangeArrowheads="1"/>
          </p:cNvSpPr>
          <p:nvPr/>
        </p:nvSpPr>
        <p:spPr bwMode="auto">
          <a:xfrm rot="-5400000">
            <a:off x="2993231" y="4169569"/>
            <a:ext cx="109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-5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60" name="TextBox 28"/>
          <p:cNvSpPr txBox="1">
            <a:spLocks noChangeArrowheads="1"/>
          </p:cNvSpPr>
          <p:nvPr/>
        </p:nvSpPr>
        <p:spPr bwMode="auto">
          <a:xfrm rot="-5400000">
            <a:off x="4060031" y="4169569"/>
            <a:ext cx="109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-7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61" name="TextBox 29"/>
          <p:cNvSpPr txBox="1">
            <a:spLocks noChangeArrowheads="1"/>
          </p:cNvSpPr>
          <p:nvPr/>
        </p:nvSpPr>
        <p:spPr bwMode="auto">
          <a:xfrm rot="-5400000">
            <a:off x="5126831" y="4169569"/>
            <a:ext cx="109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-9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62" name="TextBox 30"/>
          <p:cNvSpPr txBox="1">
            <a:spLocks noChangeArrowheads="1"/>
          </p:cNvSpPr>
          <p:nvPr/>
        </p:nvSpPr>
        <p:spPr bwMode="auto">
          <a:xfrm rot="-5400000">
            <a:off x="6209506" y="4229894"/>
            <a:ext cx="1211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-11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63" name="TextBox 31"/>
          <p:cNvSpPr txBox="1">
            <a:spLocks noChangeArrowheads="1"/>
          </p:cNvSpPr>
          <p:nvPr/>
        </p:nvSpPr>
        <p:spPr bwMode="auto">
          <a:xfrm rot="-5400000">
            <a:off x="7200106" y="4229894"/>
            <a:ext cx="1211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-13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362200"/>
            <a:ext cx="1524000" cy="1524000"/>
          </a:xfrm>
          <a:prstGeom prst="rect">
            <a:avLst/>
          </a:prstGeom>
          <a:solidFill>
            <a:srgbClr val="FF008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1676400"/>
            <a:ext cx="185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Strong acid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981200" y="2362200"/>
            <a:ext cx="2286000" cy="1524000"/>
          </a:xfrm>
          <a:prstGeom prst="rect">
            <a:avLst/>
          </a:prstGeom>
          <a:solidFill>
            <a:srgbClr val="FF66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362200" y="1676400"/>
            <a:ext cx="177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8000"/>
                </a:solidFill>
                <a:latin typeface="Calibri" charset="0"/>
                <a:ea typeface="Calibri" charset="0"/>
                <a:cs typeface="Calibri" charset="0"/>
              </a:rPr>
              <a:t>Weak Acid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114800" y="2362200"/>
            <a:ext cx="838200" cy="1524000"/>
          </a:xfrm>
          <a:prstGeom prst="rect">
            <a:avLst/>
          </a:prstGeom>
          <a:solidFill>
            <a:srgbClr val="FFFF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800600" y="2362200"/>
            <a:ext cx="1905000" cy="1524000"/>
          </a:xfrm>
          <a:prstGeom prst="rect">
            <a:avLst/>
          </a:prstGeom>
          <a:solidFill>
            <a:srgbClr val="00804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876800" y="1676400"/>
            <a:ext cx="1824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8040"/>
                </a:solidFill>
                <a:latin typeface="Calibri" charset="0"/>
                <a:ea typeface="Calibri" charset="0"/>
                <a:cs typeface="Calibri" charset="0"/>
              </a:rPr>
              <a:t>Weak Base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553200" y="2362200"/>
            <a:ext cx="2209800" cy="1524000"/>
          </a:xfrm>
          <a:prstGeom prst="rect">
            <a:avLst/>
          </a:prstGeom>
          <a:solidFill>
            <a:srgbClr val="0000FF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781800" y="1676400"/>
            <a:ext cx="1946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Strong Base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 rot="-5400000">
            <a:off x="3872706" y="1308894"/>
            <a:ext cx="1312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4000"/>
                </a:solidFill>
                <a:latin typeface="Calibri" charset="0"/>
                <a:ea typeface="Calibri" charset="0"/>
                <a:cs typeface="Calibri" charset="0"/>
              </a:rPr>
              <a:t>Neutral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/>
      <p:bldP spid="4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MS PGothic" charset="0"/>
                <a:cs typeface="MS PGothic" charset="0"/>
              </a:rPr>
              <a:t>Practice</a:t>
            </a:r>
            <a:endParaRPr lang="en-US" sz="6600" b="1" dirty="0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/>
            <a:r>
              <a:rPr lang="en-US" sz="4400" dirty="0" smtClean="0">
                <a:latin typeface="Calibri" charset="0"/>
                <a:ea typeface="MS PGothic" charset="0"/>
                <a:cs typeface="MS PGothic" charset="0"/>
              </a:rPr>
              <a:t>Please complete the practice problems on the bottom of your notes sheet.</a:t>
            </a:r>
            <a:endParaRPr lang="en-US" sz="4400" dirty="0">
              <a:latin typeface="Calibri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3662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latin typeface="Calibri" charset="0"/>
                <a:ea typeface="Calibri" charset="0"/>
                <a:cs typeface="Calibri" charset="0"/>
              </a:rPr>
              <a:t>Exit Ticket</a:t>
            </a:r>
            <a:endParaRPr lang="en-US" sz="54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9338"/>
            <a:ext cx="8229600" cy="5516562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en-US" sz="48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***NOTE: At least set up the problems, if you don’t have a calculator!!***</a:t>
            </a:r>
          </a:p>
          <a:p>
            <a:pPr marL="0" indent="0"/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Calculate the </a:t>
            </a:r>
            <a:r>
              <a:rPr lang="en-US" sz="4800" dirty="0" err="1" smtClean="0">
                <a:latin typeface="Calibri" charset="0"/>
                <a:ea typeface="Calibri" charset="0"/>
                <a:cs typeface="Calibri" charset="0"/>
              </a:rPr>
              <a:t>hydronium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 concentration, </a:t>
            </a:r>
            <a:r>
              <a:rPr lang="en-US" sz="4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[H</a:t>
            </a:r>
            <a:r>
              <a:rPr lang="en-US" sz="4800" baseline="-25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3</a:t>
            </a:r>
            <a:r>
              <a:rPr lang="en-US" sz="4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en-US" sz="4800" baseline="30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4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], of a lemonade’s solution if there is:</a:t>
            </a:r>
          </a:p>
          <a:p>
            <a:pPr marL="400050" lvl="1" indent="0"/>
            <a:r>
              <a:rPr lang="en-US" sz="4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&gt; 2.5 moles in 13 Liters</a:t>
            </a:r>
          </a:p>
          <a:p>
            <a:pPr marL="400050" lvl="1" indent="0"/>
            <a:r>
              <a:rPr lang="en-US" sz="4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&gt; 0.0058 moles in 150 Liters</a:t>
            </a:r>
          </a:p>
          <a:p>
            <a:pPr marL="0" indent="0"/>
            <a:r>
              <a:rPr lang="en-US" sz="4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What will the pH of both of the above solutions be? </a:t>
            </a:r>
          </a:p>
          <a:p>
            <a:pPr marL="0" indent="0"/>
            <a:r>
              <a:rPr lang="en-US" sz="4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How confident are you in the material we talked about today?</a:t>
            </a:r>
          </a:p>
          <a:p>
            <a:pPr marL="0" indent="0"/>
            <a:endParaRPr lang="en-US" sz="48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3662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latin typeface="Calibri" charset="0"/>
                <a:ea typeface="Calibri" charset="0"/>
                <a:cs typeface="Calibri" charset="0"/>
              </a:rPr>
              <a:t>Exit Ticket</a:t>
            </a:r>
            <a:endParaRPr lang="en-US" sz="54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9338"/>
            <a:ext cx="8229600" cy="5516562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en-US" sz="48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***NOTE: At least set up the problems, if you don’t have a calculator!!***</a:t>
            </a:r>
          </a:p>
          <a:p>
            <a:pPr marL="0" indent="0"/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Calculate the </a:t>
            </a:r>
            <a:r>
              <a:rPr lang="en-US" sz="4800" dirty="0" err="1" smtClean="0">
                <a:latin typeface="Calibri" charset="0"/>
                <a:ea typeface="Calibri" charset="0"/>
                <a:cs typeface="Calibri" charset="0"/>
              </a:rPr>
              <a:t>hydronium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 concentration, </a:t>
            </a:r>
            <a:r>
              <a:rPr lang="en-US" sz="4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[H</a:t>
            </a:r>
            <a:r>
              <a:rPr lang="en-US" sz="4800" baseline="-25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3</a:t>
            </a:r>
            <a:r>
              <a:rPr lang="en-US" sz="4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en-US" sz="4800" baseline="30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4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], of a lemonade’s solution if there is:</a:t>
            </a:r>
          </a:p>
          <a:p>
            <a:pPr marL="400050" lvl="1" indent="0"/>
            <a:r>
              <a:rPr lang="en-US" sz="4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&gt; 2.5 moles in 13 Liters</a:t>
            </a:r>
          </a:p>
          <a:p>
            <a:pPr marL="400050" lvl="1" indent="0"/>
            <a:r>
              <a:rPr lang="en-US" sz="4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&gt; 0.0058 moles in 150 Liters</a:t>
            </a:r>
          </a:p>
          <a:p>
            <a:pPr marL="0" indent="0"/>
            <a:r>
              <a:rPr lang="en-US" sz="4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What will the pH of both of the above solutions be? </a:t>
            </a:r>
          </a:p>
          <a:p>
            <a:pPr marL="0" indent="0"/>
            <a:r>
              <a:rPr lang="en-US" sz="4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How confident are you in the material we talked about today?</a:t>
            </a:r>
          </a:p>
          <a:p>
            <a:pPr marL="0" indent="0"/>
            <a:endParaRPr lang="en-US" sz="48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MS PGothic" charset="0"/>
                <a:cs typeface="MS PGothic" charset="0"/>
              </a:rPr>
              <a:t>Thursday, </a:t>
            </a: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April</a:t>
            </a:r>
            <a:r>
              <a:rPr lang="en-US" sz="4400" dirty="0" smtClean="0">
                <a:latin typeface="Calibri" charset="0"/>
                <a:ea typeface="MS PGothic" charset="0"/>
                <a:cs typeface="MS PGothic" charset="0"/>
              </a:rPr>
              <a:t> </a:t>
            </a:r>
            <a:r>
              <a:rPr lang="en-US" sz="4400" dirty="0" smtClean="0">
                <a:latin typeface="Calibri" charset="0"/>
                <a:ea typeface="MS PGothic" charset="0"/>
                <a:cs typeface="MS PGothic" charset="0"/>
              </a:rPr>
              <a:t>30</a:t>
            </a:r>
            <a:r>
              <a:rPr lang="en-US" sz="4400" baseline="30000" dirty="0" smtClean="0">
                <a:latin typeface="Calibri" charset="0"/>
                <a:ea typeface="MS PGothic" charset="0"/>
                <a:cs typeface="MS PGothic" charset="0"/>
              </a:rPr>
              <a:t>th</a:t>
            </a:r>
            <a:r>
              <a:rPr lang="en-US" sz="4400" dirty="0">
                <a:latin typeface="Calibri" charset="0"/>
                <a:ea typeface="MS PGothic" charset="0"/>
                <a:cs typeface="MS PGothic" charset="0"/>
              </a:rPr>
              <a:t>, 2015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6096000" cy="47545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FF0080"/>
                </a:solidFill>
                <a:latin typeface="Calibri" charset="0"/>
                <a:ea typeface="MS PGothic" charset="0"/>
                <a:cs typeface="MS PGothic" charset="0"/>
              </a:rPr>
              <a:t>HW=</a:t>
            </a:r>
            <a:endParaRPr lang="en-US" sz="2400" b="1" dirty="0">
              <a:solidFill>
                <a:srgbClr val="008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dirty="0">
                <a:latin typeface="Calibri" charset="0"/>
                <a:ea typeface="MS PGothic" charset="0"/>
                <a:cs typeface="MS PGothic" charset="0"/>
              </a:rPr>
              <a:t>Objective</a:t>
            </a:r>
            <a:r>
              <a:rPr lang="en-US" sz="2600" b="1" dirty="0" smtClean="0">
                <a:latin typeface="Calibri" charset="0"/>
                <a:ea typeface="MS PGothic" charset="0"/>
                <a:cs typeface="MS PGothic" charset="0"/>
              </a:rPr>
              <a:t>: </a:t>
            </a:r>
            <a:r>
              <a:rPr lang="en-US" sz="2600" dirty="0" smtClean="0">
                <a:latin typeface="Calibri" charset="0"/>
                <a:ea typeface="MS PGothic" charset="0"/>
                <a:cs typeface="MS PGothic" charset="0"/>
              </a:rPr>
              <a:t>SWBAT explain how concentration of H</a:t>
            </a:r>
            <a:r>
              <a:rPr lang="en-US" sz="2600" baseline="-25000" dirty="0" smtClean="0">
                <a:latin typeface="Calibri" charset="0"/>
                <a:ea typeface="MS PGothic" charset="0"/>
                <a:cs typeface="MS PGothic" charset="0"/>
              </a:rPr>
              <a:t>3</a:t>
            </a:r>
            <a:r>
              <a:rPr lang="en-US" sz="2600" dirty="0" smtClean="0">
                <a:latin typeface="Calibri" charset="0"/>
                <a:ea typeface="MS PGothic" charset="0"/>
                <a:cs typeface="MS PGothic" charset="0"/>
              </a:rPr>
              <a:t>O</a:t>
            </a:r>
            <a:r>
              <a:rPr lang="en-US" sz="2600" baseline="30000" dirty="0" smtClean="0">
                <a:latin typeface="Calibri" charset="0"/>
                <a:ea typeface="MS PGothic" charset="0"/>
                <a:cs typeface="MS PGothic" charset="0"/>
              </a:rPr>
              <a:t>+  </a:t>
            </a:r>
            <a:r>
              <a:rPr lang="en-US" sz="2600" dirty="0" smtClean="0">
                <a:latin typeface="Calibri" charset="0"/>
                <a:ea typeface="MS PGothic" charset="0"/>
                <a:cs typeface="MS PGothic" charset="0"/>
              </a:rPr>
              <a:t>can be used to calculate pH.</a:t>
            </a:r>
            <a:r>
              <a:rPr lang="en-US" sz="2600" b="1" dirty="0" smtClean="0">
                <a:latin typeface="Calibri" charset="0"/>
                <a:ea typeface="MS PGothic" charset="0"/>
                <a:cs typeface="MS PGothic" charset="0"/>
              </a:rPr>
              <a:t> </a:t>
            </a:r>
            <a:endParaRPr lang="en-US" sz="2600" b="1" dirty="0">
              <a:latin typeface="Calibri" charset="0"/>
              <a:ea typeface="MS PGothic" charset="0"/>
              <a:cs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dirty="0">
                <a:latin typeface="Calibri" charset="0"/>
                <a:ea typeface="MS PGothic" charset="0"/>
                <a:cs typeface="MS PGothic" charset="0"/>
              </a:rPr>
              <a:t>Standard</a:t>
            </a:r>
            <a:r>
              <a:rPr lang="en-US" sz="2600" b="1" dirty="0" smtClean="0">
                <a:latin typeface="Calibri" charset="0"/>
                <a:ea typeface="MS PGothic" charset="0"/>
                <a:cs typeface="MS PGothic" charset="0"/>
              </a:rPr>
              <a:t>: </a:t>
            </a:r>
            <a:r>
              <a:rPr lang="en-US" sz="2600" dirty="0" smtClean="0">
                <a:latin typeface="Calibri" charset="0"/>
                <a:ea typeface="MS PGothic" charset="0"/>
                <a:cs typeface="MS PGothic" charset="0"/>
              </a:rPr>
              <a:t>IOD 303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600" b="1" dirty="0">
                <a:latin typeface="Calibri" charset="0"/>
                <a:ea typeface="MS PGothic" charset="0"/>
                <a:cs typeface="MS PGothic" charset="0"/>
              </a:rPr>
              <a:t>Catalyst:</a:t>
            </a:r>
            <a:r>
              <a:rPr lang="en-US" sz="2600" b="1" dirty="0" smtClean="0">
                <a:latin typeface="Calibri" charset="0"/>
                <a:ea typeface="MS PGothic" charset="0"/>
                <a:cs typeface="MS PGothic" charset="0"/>
              </a:rPr>
              <a:t> </a:t>
            </a:r>
            <a:endParaRPr lang="en-US" sz="2600" b="1" dirty="0" smtClean="0">
              <a:latin typeface="Calibri" charset="0"/>
              <a:ea typeface="MS PGothic" charset="0"/>
              <a:cs typeface="MS PGothic" charset="0"/>
            </a:endParaRPr>
          </a:p>
          <a:p>
            <a:r>
              <a:rPr lang="en-US" sz="2400" dirty="0" smtClean="0"/>
              <a:t>	a.	</a:t>
            </a:r>
            <a:r>
              <a:rPr lang="en-US" sz="2400" dirty="0" err="1" smtClean="0"/>
              <a:t>Molarity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b</a:t>
            </a:r>
            <a:r>
              <a:rPr lang="en-US" sz="2400" dirty="0" smtClean="0"/>
              <a:t>.	Mass concentration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dirty="0" smtClean="0"/>
              <a:t>.	Mole fraction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d</a:t>
            </a:r>
            <a:r>
              <a:rPr lang="en-US" sz="2400" dirty="0" smtClean="0"/>
              <a:t>.	All of the above are expressions of the proportion of solute</a:t>
            </a:r>
            <a:r>
              <a:rPr lang="en-US" sz="2400" dirty="0" smtClean="0"/>
              <a:t> to </a:t>
            </a:r>
            <a:r>
              <a:rPr lang="en-US" sz="2400" dirty="0" smtClean="0"/>
              <a:t>solvent in a solution.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MS PGothic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MS PGothic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MS PGothic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MS PGothic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defTabSz="457200">
              <a:buFont typeface="Calibri" charset="0"/>
              <a:buNone/>
            </a:pPr>
            <a:endParaRPr lang="en-US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</a:pPr>
            <a:endParaRPr lang="en-US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0" y="4823952"/>
            <a:ext cx="28670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endParaRPr lang="en-US" b="1" u="sng" dirty="0">
              <a:latin typeface="Calibri" charset="0"/>
              <a:ea typeface="MS PGothic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ea typeface="MS PGothic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25" y="5486400"/>
            <a:ext cx="9144000" cy="13890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r>
              <a:rPr lang="en-US" sz="32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</a:t>
            </a:r>
            <a:r>
              <a:rPr lang="en-US" sz="32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	4/</a:t>
            </a:r>
            <a:r>
              <a:rPr lang="en-US" sz="32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30</a:t>
            </a:r>
            <a:r>
              <a:rPr lang="en-US" sz="32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		</a:t>
            </a:r>
            <a:r>
              <a:rPr lang="en-US" sz="3200" b="1" dirty="0" err="1" smtClean="0">
                <a:solidFill>
                  <a:schemeClr val="tx1"/>
                </a:solidFill>
                <a:ea typeface="MS PGothic" charset="0"/>
                <a:cs typeface="MS PGothic" charset="0"/>
              </a:rPr>
              <a:t>Classwork</a:t>
            </a:r>
            <a:r>
              <a:rPr lang="en-US" sz="32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ea typeface="MS PGothic" charset="0"/>
                <a:cs typeface="MS PGothic" charset="0"/>
              </a:rPr>
              <a:t>The pH </a:t>
            </a:r>
            <a:r>
              <a:rPr lang="en-US" sz="32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Concept part 2 	</a:t>
            </a:r>
            <a:r>
              <a:rPr lang="en-US" sz="32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42</a:t>
            </a:r>
            <a:endParaRPr lang="en-US" sz="3200" b="1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MS PGothic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/>
            <a:r>
              <a:rPr lang="en-US" sz="4400" dirty="0" smtClean="0">
                <a:latin typeface="Calibri" charset="0"/>
                <a:ea typeface="MS PGothic" charset="0"/>
                <a:cs typeface="MS PGothic" charset="0"/>
              </a:rPr>
              <a:t>Quiz TODAY! </a:t>
            </a:r>
            <a:endParaRPr lang="en-US" sz="4400" dirty="0">
              <a:latin typeface="Calibri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Tutoring Wednesday after school</a:t>
            </a:r>
          </a:p>
          <a:p>
            <a:pPr defTabSz="457200">
              <a:defRPr/>
            </a:pPr>
            <a:r>
              <a:rPr lang="en-US" b="1" dirty="0" smtClean="0">
                <a:solidFill>
                  <a:srgbClr val="FF0080"/>
                </a:solidFill>
                <a:latin typeface="Calibri" charset="0"/>
                <a:ea typeface="ＭＳ Ｐゴシック" charset="0"/>
                <a:cs typeface="MS PGothic" charset="0"/>
              </a:rPr>
              <a:t>Quiz Thursday!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/>
              <a:t>Agenda</a:t>
            </a:r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z="4400" dirty="0"/>
              <a:t>Catalyst/Announcements</a:t>
            </a:r>
            <a:endParaRPr lang="en-US" sz="4400" dirty="0" smtClean="0"/>
          </a:p>
          <a:p>
            <a:pPr eaLnBrk="1" hangingPunct="1"/>
            <a:r>
              <a:rPr lang="en-US" sz="4400" dirty="0" smtClean="0"/>
              <a:t>QUIZ!</a:t>
            </a:r>
          </a:p>
          <a:p>
            <a:pPr eaLnBrk="1" hangingPunct="1"/>
            <a:r>
              <a:rPr lang="en-US" sz="4400" dirty="0" smtClean="0"/>
              <a:t>pH + [H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O</a:t>
            </a:r>
            <a:r>
              <a:rPr lang="en-US" sz="4400" baseline="30000" dirty="0" smtClean="0"/>
              <a:t>+</a:t>
            </a:r>
            <a:r>
              <a:rPr lang="en-US" sz="4400" dirty="0" smtClean="0"/>
              <a:t>] Calculation Practice</a:t>
            </a:r>
            <a:endParaRPr lang="en-US" sz="4400" dirty="0" smtClean="0"/>
          </a:p>
          <a:p>
            <a:pPr eaLnBrk="1" hangingPunct="1"/>
            <a:r>
              <a:rPr lang="en-US" sz="4400" dirty="0" smtClean="0"/>
              <a:t>Exit Ticket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en-US" sz="4800"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FontTx/>
              <a:buNone/>
            </a:pPr>
            <a:endParaRPr lang="en-US" sz="48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3048000"/>
          <a:ext cx="8001000" cy="741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7068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840" name="TextBox 2"/>
          <p:cNvSpPr txBox="1">
            <a:spLocks noChangeArrowheads="1"/>
          </p:cNvSpPr>
          <p:nvPr/>
        </p:nvSpPr>
        <p:spPr bwMode="auto">
          <a:xfrm>
            <a:off x="3733800" y="304800"/>
            <a:ext cx="259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b="1">
                <a:latin typeface="Calibri" charset="0"/>
                <a:ea typeface="Calibri" charset="0"/>
                <a:cs typeface="Calibri" charset="0"/>
              </a:rPr>
              <a:t>pH Scale</a:t>
            </a:r>
          </a:p>
        </p:txBody>
      </p:sp>
      <p:sp>
        <p:nvSpPr>
          <p:cNvPr id="33841" name="TextBox 3"/>
          <p:cNvSpPr txBox="1">
            <a:spLocks noChangeArrowheads="1"/>
          </p:cNvSpPr>
          <p:nvPr/>
        </p:nvSpPr>
        <p:spPr bwMode="auto">
          <a:xfrm>
            <a:off x="228600" y="2438400"/>
            <a:ext cx="723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>
                <a:latin typeface="Calibri" charset="0"/>
                <a:ea typeface="Calibri" charset="0"/>
                <a:cs typeface="Calibri" charset="0"/>
              </a:rPr>
              <a:t>pH</a:t>
            </a:r>
          </a:p>
        </p:txBody>
      </p:sp>
      <p:sp>
        <p:nvSpPr>
          <p:cNvPr id="33842" name="TextBox 6"/>
          <p:cNvSpPr txBox="1">
            <a:spLocks noChangeArrowheads="1"/>
          </p:cNvSpPr>
          <p:nvPr/>
        </p:nvSpPr>
        <p:spPr bwMode="auto">
          <a:xfrm>
            <a:off x="11430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sp>
        <p:nvSpPr>
          <p:cNvPr id="33843" name="TextBox 11"/>
          <p:cNvSpPr txBox="1">
            <a:spLocks noChangeArrowheads="1"/>
          </p:cNvSpPr>
          <p:nvPr/>
        </p:nvSpPr>
        <p:spPr bwMode="auto">
          <a:xfrm>
            <a:off x="7543800" y="24384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13</a:t>
            </a:r>
          </a:p>
        </p:txBody>
      </p:sp>
      <p:sp>
        <p:nvSpPr>
          <p:cNvPr id="33844" name="TextBox 12"/>
          <p:cNvSpPr txBox="1">
            <a:spLocks noChangeArrowheads="1"/>
          </p:cNvSpPr>
          <p:nvPr/>
        </p:nvSpPr>
        <p:spPr bwMode="auto">
          <a:xfrm>
            <a:off x="8001000" y="24384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14</a:t>
            </a:r>
          </a:p>
        </p:txBody>
      </p:sp>
      <p:sp>
        <p:nvSpPr>
          <p:cNvPr id="33845" name="TextBox 13"/>
          <p:cNvSpPr txBox="1">
            <a:spLocks noChangeArrowheads="1"/>
          </p:cNvSpPr>
          <p:nvPr/>
        </p:nvSpPr>
        <p:spPr bwMode="auto">
          <a:xfrm>
            <a:off x="16764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2</a:t>
            </a:r>
          </a:p>
        </p:txBody>
      </p:sp>
      <p:sp>
        <p:nvSpPr>
          <p:cNvPr id="33846" name="TextBox 14"/>
          <p:cNvSpPr txBox="1">
            <a:spLocks noChangeArrowheads="1"/>
          </p:cNvSpPr>
          <p:nvPr/>
        </p:nvSpPr>
        <p:spPr bwMode="auto">
          <a:xfrm>
            <a:off x="22098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3</a:t>
            </a:r>
          </a:p>
        </p:txBody>
      </p:sp>
      <p:sp>
        <p:nvSpPr>
          <p:cNvPr id="33847" name="TextBox 15"/>
          <p:cNvSpPr txBox="1">
            <a:spLocks noChangeArrowheads="1"/>
          </p:cNvSpPr>
          <p:nvPr/>
        </p:nvSpPr>
        <p:spPr bwMode="auto">
          <a:xfrm>
            <a:off x="49530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8</a:t>
            </a:r>
          </a:p>
        </p:txBody>
      </p:sp>
      <p:sp>
        <p:nvSpPr>
          <p:cNvPr id="33848" name="TextBox 16"/>
          <p:cNvSpPr txBox="1">
            <a:spLocks noChangeArrowheads="1"/>
          </p:cNvSpPr>
          <p:nvPr/>
        </p:nvSpPr>
        <p:spPr bwMode="auto">
          <a:xfrm>
            <a:off x="54864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9</a:t>
            </a:r>
          </a:p>
        </p:txBody>
      </p:sp>
      <p:sp>
        <p:nvSpPr>
          <p:cNvPr id="33849" name="TextBox 17"/>
          <p:cNvSpPr txBox="1">
            <a:spLocks noChangeArrowheads="1"/>
          </p:cNvSpPr>
          <p:nvPr/>
        </p:nvSpPr>
        <p:spPr bwMode="auto">
          <a:xfrm>
            <a:off x="6019800" y="24384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10</a:t>
            </a:r>
          </a:p>
        </p:txBody>
      </p:sp>
      <p:sp>
        <p:nvSpPr>
          <p:cNvPr id="33850" name="TextBox 18"/>
          <p:cNvSpPr txBox="1">
            <a:spLocks noChangeArrowheads="1"/>
          </p:cNvSpPr>
          <p:nvPr/>
        </p:nvSpPr>
        <p:spPr bwMode="auto">
          <a:xfrm>
            <a:off x="6553200" y="24384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11</a:t>
            </a:r>
          </a:p>
        </p:txBody>
      </p:sp>
      <p:sp>
        <p:nvSpPr>
          <p:cNvPr id="33851" name="TextBox 19"/>
          <p:cNvSpPr txBox="1">
            <a:spLocks noChangeArrowheads="1"/>
          </p:cNvSpPr>
          <p:nvPr/>
        </p:nvSpPr>
        <p:spPr bwMode="auto">
          <a:xfrm>
            <a:off x="7086600" y="2438400"/>
            <a:ext cx="549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12</a:t>
            </a:r>
          </a:p>
        </p:txBody>
      </p:sp>
      <p:sp>
        <p:nvSpPr>
          <p:cNvPr id="33852" name="TextBox 20"/>
          <p:cNvSpPr txBox="1">
            <a:spLocks noChangeArrowheads="1"/>
          </p:cNvSpPr>
          <p:nvPr/>
        </p:nvSpPr>
        <p:spPr bwMode="auto">
          <a:xfrm>
            <a:off x="38862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6</a:t>
            </a:r>
          </a:p>
        </p:txBody>
      </p:sp>
      <p:sp>
        <p:nvSpPr>
          <p:cNvPr id="33853" name="TextBox 21"/>
          <p:cNvSpPr txBox="1">
            <a:spLocks noChangeArrowheads="1"/>
          </p:cNvSpPr>
          <p:nvPr/>
        </p:nvSpPr>
        <p:spPr bwMode="auto">
          <a:xfrm>
            <a:off x="44196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7</a:t>
            </a:r>
          </a:p>
        </p:txBody>
      </p:sp>
      <p:sp>
        <p:nvSpPr>
          <p:cNvPr id="33854" name="TextBox 22"/>
          <p:cNvSpPr txBox="1">
            <a:spLocks noChangeArrowheads="1"/>
          </p:cNvSpPr>
          <p:nvPr/>
        </p:nvSpPr>
        <p:spPr bwMode="auto">
          <a:xfrm>
            <a:off x="33528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5</a:t>
            </a:r>
          </a:p>
        </p:txBody>
      </p:sp>
      <p:sp>
        <p:nvSpPr>
          <p:cNvPr id="33855" name="TextBox 23"/>
          <p:cNvSpPr txBox="1">
            <a:spLocks noChangeArrowheads="1"/>
          </p:cNvSpPr>
          <p:nvPr/>
        </p:nvSpPr>
        <p:spPr bwMode="auto">
          <a:xfrm>
            <a:off x="2819400" y="2438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alibri" charset="0"/>
                <a:ea typeface="Calibri" charset="0"/>
                <a:cs typeface="Calibri" charset="0"/>
              </a:rPr>
              <a:t>4</a:t>
            </a:r>
          </a:p>
        </p:txBody>
      </p:sp>
      <p:sp>
        <p:nvSpPr>
          <p:cNvPr id="33856" name="TextBox 24"/>
          <p:cNvSpPr txBox="1">
            <a:spLocks noChangeArrowheads="1"/>
          </p:cNvSpPr>
          <p:nvPr/>
        </p:nvSpPr>
        <p:spPr bwMode="auto">
          <a:xfrm>
            <a:off x="1676400" y="5334000"/>
            <a:ext cx="6746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Hydronium Ion Concentration [H</a:t>
            </a:r>
            <a:r>
              <a:rPr lang="en-US" sz="36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36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]</a:t>
            </a:r>
          </a:p>
        </p:txBody>
      </p:sp>
      <p:sp>
        <p:nvSpPr>
          <p:cNvPr id="33857" name="TextBox 25"/>
          <p:cNvSpPr txBox="1">
            <a:spLocks noChangeArrowheads="1"/>
          </p:cNvSpPr>
          <p:nvPr/>
        </p:nvSpPr>
        <p:spPr bwMode="auto">
          <a:xfrm rot="-5400000">
            <a:off x="859631" y="4169569"/>
            <a:ext cx="109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-1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58" name="TextBox 26"/>
          <p:cNvSpPr txBox="1">
            <a:spLocks noChangeArrowheads="1"/>
          </p:cNvSpPr>
          <p:nvPr/>
        </p:nvSpPr>
        <p:spPr bwMode="auto">
          <a:xfrm rot="-5400000">
            <a:off x="1926431" y="4169569"/>
            <a:ext cx="109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-3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59" name="TextBox 27"/>
          <p:cNvSpPr txBox="1">
            <a:spLocks noChangeArrowheads="1"/>
          </p:cNvSpPr>
          <p:nvPr/>
        </p:nvSpPr>
        <p:spPr bwMode="auto">
          <a:xfrm rot="-5400000">
            <a:off x="2993231" y="4169569"/>
            <a:ext cx="109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-5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60" name="TextBox 28"/>
          <p:cNvSpPr txBox="1">
            <a:spLocks noChangeArrowheads="1"/>
          </p:cNvSpPr>
          <p:nvPr/>
        </p:nvSpPr>
        <p:spPr bwMode="auto">
          <a:xfrm rot="-5400000">
            <a:off x="4060031" y="4169569"/>
            <a:ext cx="109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-7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61" name="TextBox 29"/>
          <p:cNvSpPr txBox="1">
            <a:spLocks noChangeArrowheads="1"/>
          </p:cNvSpPr>
          <p:nvPr/>
        </p:nvSpPr>
        <p:spPr bwMode="auto">
          <a:xfrm rot="-5400000">
            <a:off x="5126831" y="4169569"/>
            <a:ext cx="109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-9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62" name="TextBox 30"/>
          <p:cNvSpPr txBox="1">
            <a:spLocks noChangeArrowheads="1"/>
          </p:cNvSpPr>
          <p:nvPr/>
        </p:nvSpPr>
        <p:spPr bwMode="auto">
          <a:xfrm rot="-5400000">
            <a:off x="6209506" y="4229894"/>
            <a:ext cx="1211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-11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863" name="TextBox 31"/>
          <p:cNvSpPr txBox="1">
            <a:spLocks noChangeArrowheads="1"/>
          </p:cNvSpPr>
          <p:nvPr/>
        </p:nvSpPr>
        <p:spPr bwMode="auto">
          <a:xfrm rot="-5400000">
            <a:off x="7200106" y="4229894"/>
            <a:ext cx="1211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1x10</a:t>
            </a:r>
            <a:r>
              <a:rPr lang="en-US" sz="2800" b="1" baseline="30000">
                <a:solidFill>
                  <a:srgbClr val="8000FF"/>
                </a:solidFill>
                <a:latin typeface="Calibri" charset="0"/>
                <a:ea typeface="Calibri" charset="0"/>
                <a:cs typeface="Calibri" charset="0"/>
              </a:rPr>
              <a:t>-13</a:t>
            </a:r>
            <a:endParaRPr lang="en-US" sz="2800" b="1">
              <a:solidFill>
                <a:srgbClr val="8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362200"/>
            <a:ext cx="1524000" cy="1524000"/>
          </a:xfrm>
          <a:prstGeom prst="rect">
            <a:avLst/>
          </a:prstGeom>
          <a:solidFill>
            <a:srgbClr val="FF008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1676400"/>
            <a:ext cx="185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0080"/>
                </a:solidFill>
                <a:latin typeface="Calibri" charset="0"/>
                <a:ea typeface="Calibri" charset="0"/>
                <a:cs typeface="Calibri" charset="0"/>
              </a:rPr>
              <a:t>Strong acid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981200" y="2362200"/>
            <a:ext cx="2286000" cy="1524000"/>
          </a:xfrm>
          <a:prstGeom prst="rect">
            <a:avLst/>
          </a:prstGeom>
          <a:solidFill>
            <a:srgbClr val="FF66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362200" y="1676400"/>
            <a:ext cx="177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8000"/>
                </a:solidFill>
                <a:latin typeface="Calibri" charset="0"/>
                <a:ea typeface="Calibri" charset="0"/>
                <a:cs typeface="Calibri" charset="0"/>
              </a:rPr>
              <a:t>Weak Acid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114800" y="2362200"/>
            <a:ext cx="838200" cy="1524000"/>
          </a:xfrm>
          <a:prstGeom prst="rect">
            <a:avLst/>
          </a:prstGeom>
          <a:solidFill>
            <a:srgbClr val="FFFF0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800600" y="2362200"/>
            <a:ext cx="1905000" cy="1524000"/>
          </a:xfrm>
          <a:prstGeom prst="rect">
            <a:avLst/>
          </a:prstGeom>
          <a:solidFill>
            <a:srgbClr val="008040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876800" y="1676400"/>
            <a:ext cx="1824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8040"/>
                </a:solidFill>
                <a:latin typeface="Calibri" charset="0"/>
                <a:ea typeface="Calibri" charset="0"/>
                <a:cs typeface="Calibri" charset="0"/>
              </a:rPr>
              <a:t>Weak Base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553200" y="2362200"/>
            <a:ext cx="2209800" cy="1524000"/>
          </a:xfrm>
          <a:prstGeom prst="rect">
            <a:avLst/>
          </a:prstGeom>
          <a:solidFill>
            <a:srgbClr val="0000FF">
              <a:alpha val="3215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781800" y="1676400"/>
            <a:ext cx="1946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Strong Base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 rot="-5400000">
            <a:off x="3872706" y="1308894"/>
            <a:ext cx="1312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804000"/>
                </a:solidFill>
                <a:latin typeface="Calibri" charset="0"/>
                <a:ea typeface="Calibri" charset="0"/>
                <a:cs typeface="Calibri" charset="0"/>
              </a:rPr>
              <a:t>Neutral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/>
      <p:bldP spid="4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latin typeface="Calibri" charset="0"/>
                <a:ea typeface="Calibri" charset="0"/>
                <a:cs typeface="Calibri" charset="0"/>
              </a:rPr>
              <a:t>Calculating [H</a:t>
            </a:r>
            <a:r>
              <a:rPr lang="en-US" sz="5400" b="1" baseline="-25000" dirty="0" smtClean="0">
                <a:latin typeface="Calibri" charset="0"/>
                <a:ea typeface="Calibri" charset="0"/>
                <a:cs typeface="Calibri" charset="0"/>
              </a:rPr>
              <a:t>3</a:t>
            </a:r>
            <a:r>
              <a:rPr lang="en-US" sz="5400" b="1" dirty="0" smtClean="0">
                <a:latin typeface="Calibri" charset="0"/>
                <a:ea typeface="Calibri" charset="0"/>
                <a:cs typeface="Calibri" charset="0"/>
              </a:rPr>
              <a:t>O</a:t>
            </a:r>
            <a:r>
              <a:rPr lang="en-US" sz="5400" b="1" baseline="30000" dirty="0" smtClean="0"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5400" b="1" dirty="0" smtClean="0">
                <a:latin typeface="Calibri" charset="0"/>
                <a:ea typeface="Calibri" charset="0"/>
                <a:cs typeface="Calibri" charset="0"/>
              </a:rPr>
              <a:t>]</a:t>
            </a:r>
            <a:r>
              <a:rPr lang="en-US" sz="5400" b="1" dirty="0" smtClean="0">
                <a:latin typeface="Calibri" charset="0"/>
                <a:ea typeface="Calibri" charset="0"/>
                <a:cs typeface="Calibri" charset="0"/>
              </a:rPr>
              <a:t> from pH</a:t>
            </a:r>
            <a:endParaRPr lang="en-US" sz="54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To calculate the </a:t>
            </a:r>
            <a:r>
              <a:rPr lang="en-US" sz="4800" dirty="0" err="1" smtClean="0">
                <a:latin typeface="Calibri" charset="0"/>
                <a:ea typeface="Calibri" charset="0"/>
                <a:cs typeface="Calibri" charset="0"/>
              </a:rPr>
              <a:t>hydronium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 ion concentration </a:t>
            </a:r>
            <a:r>
              <a:rPr lang="en-US" sz="4800" dirty="0" smtClean="0"/>
              <a:t>[H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O</a:t>
            </a:r>
            <a:r>
              <a:rPr lang="en-US" sz="4800" baseline="30000" dirty="0" smtClean="0"/>
              <a:t>+</a:t>
            </a:r>
            <a:r>
              <a:rPr lang="en-US" sz="4800" dirty="0" smtClean="0"/>
              <a:t>]</a:t>
            </a:r>
            <a:r>
              <a:rPr lang="en-US" sz="4800" dirty="0" smtClean="0"/>
              <a:t> from pH, </a:t>
            </a:r>
            <a:r>
              <a:rPr lang="en-US" sz="4800" dirty="0" smtClean="0">
                <a:solidFill>
                  <a:srgbClr val="0000FF"/>
                </a:solidFill>
              </a:rPr>
              <a:t>we must “reverse” the log</a:t>
            </a:r>
            <a:r>
              <a:rPr lang="en-US" sz="4800" dirty="0" smtClean="0"/>
              <a:t>.</a:t>
            </a:r>
            <a:endParaRPr lang="en-US" sz="4800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FontTx/>
              <a:buNone/>
            </a:pPr>
            <a:r>
              <a:rPr lang="en-US" sz="4800" dirty="0" smtClean="0"/>
              <a:t>[H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O</a:t>
            </a:r>
            <a:r>
              <a:rPr lang="en-US" sz="4800" baseline="30000" dirty="0" smtClean="0"/>
              <a:t>+</a:t>
            </a:r>
            <a:r>
              <a:rPr lang="en-US" sz="4800" dirty="0" smtClean="0"/>
              <a:t>] 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800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en-US" sz="48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 10</a:t>
            </a:r>
            <a:r>
              <a:rPr lang="en-US" sz="4800" baseline="300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-pH</a:t>
            </a:r>
            <a:endParaRPr lang="en-US" sz="4800" baseline="30000" dirty="0">
              <a:solidFill>
                <a:srgbClr val="0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/>
              <a:t>Exit Ticket</a:t>
            </a:r>
            <a:endParaRPr lang="en-US" sz="6000" b="1" dirty="0"/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>
          <a:xfrm>
            <a:off x="685800" y="1314148"/>
            <a:ext cx="77724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How are </a:t>
            </a:r>
            <a:r>
              <a:rPr lang="en-US" sz="4400" dirty="0" smtClean="0"/>
              <a:t>pH and [H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O</a:t>
            </a:r>
            <a:r>
              <a:rPr lang="en-US" sz="4400" baseline="30000" dirty="0" smtClean="0"/>
              <a:t>+</a:t>
            </a:r>
            <a:r>
              <a:rPr lang="en-US" sz="4400" dirty="0" smtClean="0"/>
              <a:t>]</a:t>
            </a:r>
            <a:r>
              <a:rPr lang="en-US" sz="4400" dirty="0" smtClean="0"/>
              <a:t> related?</a:t>
            </a:r>
          </a:p>
          <a:p>
            <a:r>
              <a:rPr lang="en-US" sz="4400" dirty="0" smtClean="0"/>
              <a:t>Set up and solve the calculation for:</a:t>
            </a:r>
          </a:p>
          <a:p>
            <a:pPr lvl="1"/>
            <a:r>
              <a:rPr lang="en-US" sz="4000" dirty="0" smtClean="0"/>
              <a:t>[H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O</a:t>
            </a:r>
            <a:r>
              <a:rPr lang="en-US" sz="4000" baseline="30000" dirty="0" smtClean="0"/>
              <a:t>+</a:t>
            </a:r>
            <a:r>
              <a:rPr lang="en-US" sz="4000" dirty="0" smtClean="0"/>
              <a:t>]</a:t>
            </a:r>
            <a:r>
              <a:rPr lang="en-US" sz="4000" dirty="0" smtClean="0"/>
              <a:t> if pH = 7.4</a:t>
            </a:r>
          </a:p>
          <a:p>
            <a:pPr lvl="1"/>
            <a:r>
              <a:rPr lang="en-US" sz="4000" dirty="0" smtClean="0"/>
              <a:t>pH if </a:t>
            </a:r>
            <a:r>
              <a:rPr lang="en-US" sz="4000" dirty="0" smtClean="0"/>
              <a:t>[H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O</a:t>
            </a:r>
            <a:r>
              <a:rPr lang="en-US" sz="4000" baseline="30000" dirty="0" smtClean="0"/>
              <a:t>+</a:t>
            </a:r>
            <a:r>
              <a:rPr lang="en-US" sz="4000" dirty="0" smtClean="0"/>
              <a:t>]</a:t>
            </a:r>
            <a:r>
              <a:rPr lang="en-US" sz="4000" dirty="0" smtClean="0"/>
              <a:t> = 8.3 </a:t>
            </a:r>
            <a:r>
              <a:rPr lang="en-US" sz="4000" dirty="0" err="1" smtClean="0"/>
              <a:t>x</a:t>
            </a:r>
            <a:r>
              <a:rPr lang="en-US" sz="4000" dirty="0" smtClean="0"/>
              <a:t> 10</a:t>
            </a:r>
            <a:r>
              <a:rPr lang="en-US" sz="4000" baseline="30000" dirty="0" smtClean="0"/>
              <a:t>-9</a:t>
            </a:r>
            <a:r>
              <a:rPr lang="en-US" sz="4000" dirty="0" smtClean="0"/>
              <a:t> M</a:t>
            </a:r>
          </a:p>
          <a:p>
            <a:r>
              <a:rPr lang="en-US" sz="4400" dirty="0" smtClean="0"/>
              <a:t>How confident are you in these calculations? 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Dilution Notes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How can pH be changed?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814436"/>
            <a:ext cx="8229600" cy="4581451"/>
          </a:xfrm>
        </p:spPr>
        <p:txBody>
          <a:bodyPr/>
          <a:lstStyle/>
          <a:p>
            <a:pPr defTabSz="457200">
              <a:defRPr/>
            </a:pPr>
            <a:r>
              <a:rPr lang="en-US" sz="3600" dirty="0" smtClean="0">
                <a:latin typeface="Calibri" charset="0"/>
                <a:ea typeface="ＭＳ Ｐゴシック" charset="0"/>
                <a:cs typeface="MS PGothic" charset="0"/>
              </a:rPr>
              <a:t>On your notes sheet, predict some ways that the pH of a solution could be changed. EXPLAIN your reasoning!</a:t>
            </a:r>
            <a:endParaRPr lang="en-US" sz="3600" dirty="0" smtClean="0">
              <a:solidFill>
                <a:srgbClr val="000000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err="1" smtClean="0">
                <a:latin typeface="Calibri" charset="0"/>
                <a:ea typeface="ＭＳ Ｐゴシック" charset="0"/>
                <a:cs typeface="MS PGothic" charset="0"/>
              </a:rPr>
              <a:t>Molarity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Molarity</a:t>
            </a:r>
            <a:r>
              <a:rPr lang="en-US" dirty="0" smtClean="0"/>
              <a:t> is a measure </a:t>
            </a:r>
            <a:r>
              <a:rPr lang="en-US" dirty="0" smtClean="0">
                <a:solidFill>
                  <a:srgbClr val="0000FF"/>
                </a:solidFill>
              </a:rPr>
              <a:t>of the concentration of a solute per liter of a solution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Unit “</a:t>
            </a:r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A substance with </a:t>
            </a:r>
            <a:r>
              <a:rPr lang="en-US" dirty="0" smtClean="0">
                <a:solidFill>
                  <a:srgbClr val="0000FF"/>
                </a:solidFill>
              </a:rPr>
              <a:t>more solute particles per volume of solvent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0000FF"/>
                </a:solidFill>
              </a:rPr>
              <a:t>greater </a:t>
            </a:r>
            <a:r>
              <a:rPr lang="en-US" dirty="0" err="1" smtClean="0">
                <a:solidFill>
                  <a:srgbClr val="0000FF"/>
                </a:solidFill>
              </a:rPr>
              <a:t>molarity</a:t>
            </a:r>
            <a:r>
              <a:rPr lang="en-US" dirty="0" smtClean="0"/>
              <a:t>, is more </a:t>
            </a:r>
            <a:r>
              <a:rPr lang="en-US" dirty="0" smtClean="0">
                <a:solidFill>
                  <a:srgbClr val="0000FF"/>
                </a:solidFill>
              </a:rPr>
              <a:t>concentrated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substance with</a:t>
            </a:r>
            <a:r>
              <a:rPr lang="en-US" dirty="0" smtClean="0">
                <a:solidFill>
                  <a:srgbClr val="0000FF"/>
                </a:solidFill>
              </a:rPr>
              <a:t> less solute particles per volume of solvent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0000FF"/>
                </a:solidFill>
              </a:rPr>
              <a:t>lesser </a:t>
            </a:r>
            <a:r>
              <a:rPr lang="en-US" dirty="0" err="1" smtClean="0">
                <a:solidFill>
                  <a:srgbClr val="0000FF"/>
                </a:solidFill>
              </a:rPr>
              <a:t>molarity</a:t>
            </a:r>
            <a:r>
              <a:rPr lang="en-US" dirty="0" smtClean="0"/>
              <a:t>, is more </a:t>
            </a:r>
            <a:r>
              <a:rPr lang="en-US" dirty="0" smtClean="0">
                <a:solidFill>
                  <a:srgbClr val="0000FF"/>
                </a:solidFill>
              </a:rPr>
              <a:t>dilute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Dilution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Because water is neutral, it can be used to make a substance less concentrated.</a:t>
            </a:r>
          </a:p>
          <a:p>
            <a:r>
              <a:rPr lang="en-US" sz="3600" b="1" u="sng" dirty="0" smtClean="0"/>
              <a:t>Dilution</a:t>
            </a:r>
            <a:r>
              <a:rPr lang="en-US" sz="3600" dirty="0" smtClean="0"/>
              <a:t>: </a:t>
            </a:r>
            <a:r>
              <a:rPr lang="en-US" sz="3600" dirty="0" smtClean="0">
                <a:solidFill>
                  <a:srgbClr val="0000FF"/>
                </a:solidFill>
              </a:rPr>
              <a:t>the process of adding water to a  solution resulting in a lower concentration.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6575</TotalTime>
  <Words>2088</Words>
  <Application>Microsoft Macintosh PowerPoint</Application>
  <PresentationFormat>On-screen Show (4:3)</PresentationFormat>
  <Paragraphs>507</Paragraphs>
  <Slides>53</Slides>
  <Notes>29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Slide 1</vt:lpstr>
      <vt:lpstr>Slide 2</vt:lpstr>
      <vt:lpstr>Slide 3</vt:lpstr>
      <vt:lpstr>Monday, April 27, 2015</vt:lpstr>
      <vt:lpstr>Announcements</vt:lpstr>
      <vt:lpstr>Agenda</vt:lpstr>
      <vt:lpstr>How can pH be changed?</vt:lpstr>
      <vt:lpstr>Molarity</vt:lpstr>
      <vt:lpstr>Dilution</vt:lpstr>
      <vt:lpstr>How Dilution Works</vt:lpstr>
      <vt:lpstr>How can diluting a solution change the pH?</vt:lpstr>
      <vt:lpstr>How much water should we add to neutralize a solution?</vt:lpstr>
      <vt:lpstr>.</vt:lpstr>
      <vt:lpstr>Slide 14</vt:lpstr>
      <vt:lpstr>Slide 15</vt:lpstr>
      <vt:lpstr>Slide 16</vt:lpstr>
      <vt:lpstr>Practice</vt:lpstr>
      <vt:lpstr>Exit Ticket</vt:lpstr>
      <vt:lpstr>Slide 19</vt:lpstr>
      <vt:lpstr>Slide 20</vt:lpstr>
      <vt:lpstr>Slide 21</vt:lpstr>
      <vt:lpstr>Tuesday, April 28, 2015</vt:lpstr>
      <vt:lpstr>Announcements</vt:lpstr>
      <vt:lpstr>Agenda</vt:lpstr>
      <vt:lpstr>Exit Ticket</vt:lpstr>
      <vt:lpstr>Wednesday, April 29th, 2015</vt:lpstr>
      <vt:lpstr>Announcements</vt:lpstr>
      <vt:lpstr>Agenda</vt:lpstr>
      <vt:lpstr>Review</vt:lpstr>
      <vt:lpstr>Looking Back</vt:lpstr>
      <vt:lpstr>Molarity</vt:lpstr>
      <vt:lpstr>Molarity</vt:lpstr>
      <vt:lpstr>Molarity</vt:lpstr>
      <vt:lpstr>Molarity</vt:lpstr>
      <vt:lpstr>Molarity</vt:lpstr>
      <vt:lpstr>Molarity</vt:lpstr>
      <vt:lpstr>Example #1</vt:lpstr>
      <vt:lpstr>Example #2</vt:lpstr>
      <vt:lpstr>pH</vt:lpstr>
      <vt:lpstr>Slide 40</vt:lpstr>
      <vt:lpstr>pH</vt:lpstr>
      <vt:lpstr>pH</vt:lpstr>
      <vt:lpstr>pH</vt:lpstr>
      <vt:lpstr>Slide 44</vt:lpstr>
      <vt:lpstr>Practice</vt:lpstr>
      <vt:lpstr>Exit Ticket</vt:lpstr>
      <vt:lpstr>Exit Ticket</vt:lpstr>
      <vt:lpstr>Thursday, April 30th, 2015</vt:lpstr>
      <vt:lpstr>Announcements</vt:lpstr>
      <vt:lpstr>Agenda</vt:lpstr>
      <vt:lpstr>Slide 51</vt:lpstr>
      <vt:lpstr>Calculating [H3O+] from pH</vt:lpstr>
      <vt:lpstr>Exit Ticket</vt:lpstr>
    </vt:vector>
  </TitlesOfParts>
  <Company>Chicago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Miller</dc:creator>
  <cp:lastModifiedBy>Lauren Kline</cp:lastModifiedBy>
  <cp:revision>73</cp:revision>
  <dcterms:created xsi:type="dcterms:W3CDTF">2015-04-30T13:10:08Z</dcterms:created>
  <dcterms:modified xsi:type="dcterms:W3CDTF">2015-04-30T14:24:32Z</dcterms:modified>
</cp:coreProperties>
</file>