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notesSlides/notesSlide24.xml" ContentType="application/vnd.openxmlformats-officedocument.presentationml.notes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41"/>
  </p:notesMasterIdLst>
  <p:sldIdLst>
    <p:sldId id="263" r:id="rId2"/>
    <p:sldId id="264" r:id="rId3"/>
    <p:sldId id="265" r:id="rId4"/>
    <p:sldId id="257" r:id="rId5"/>
    <p:sldId id="258" r:id="rId6"/>
    <p:sldId id="261" r:id="rId7"/>
    <p:sldId id="259" r:id="rId8"/>
    <p:sldId id="262" r:id="rId9"/>
    <p:sldId id="260" r:id="rId10"/>
    <p:sldId id="266" r:id="rId11"/>
    <p:sldId id="267" r:id="rId12"/>
    <p:sldId id="270" r:id="rId13"/>
    <p:sldId id="268" r:id="rId14"/>
    <p:sldId id="269" r:id="rId15"/>
    <p:sldId id="271" r:id="rId16"/>
    <p:sldId id="272" r:id="rId17"/>
    <p:sldId id="274" r:id="rId18"/>
    <p:sldId id="276" r:id="rId19"/>
    <p:sldId id="275" r:id="rId20"/>
    <p:sldId id="278" r:id="rId21"/>
    <p:sldId id="279" r:id="rId22"/>
    <p:sldId id="280" r:id="rId23"/>
    <p:sldId id="281" r:id="rId24"/>
    <p:sldId id="282" r:id="rId25"/>
    <p:sldId id="283" r:id="rId26"/>
    <p:sldId id="277" r:id="rId27"/>
    <p:sldId id="285" r:id="rId28"/>
    <p:sldId id="284" r:id="rId29"/>
    <p:sldId id="286" r:id="rId30"/>
    <p:sldId id="287" r:id="rId31"/>
    <p:sldId id="288" r:id="rId32"/>
    <p:sldId id="290" r:id="rId33"/>
    <p:sldId id="289" r:id="rId34"/>
    <p:sldId id="293" r:id="rId35"/>
    <p:sldId id="296" r:id="rId36"/>
    <p:sldId id="300" r:id="rId37"/>
    <p:sldId id="297" r:id="rId38"/>
    <p:sldId id="298" r:id="rId39"/>
    <p:sldId id="299" r:id="rId4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35" d="100"/>
          <a:sy n="35" d="100"/>
        </p:scale>
        <p:origin x="-1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notesMaster" Target="notesMasters/notesMaster1.xml"/><Relationship Id="rId42" Type="http://schemas.openxmlformats.org/officeDocument/2006/relationships/printerSettings" Target="printerSettings/printerSettings1.bin"/><Relationship Id="rId43" Type="http://schemas.openxmlformats.org/officeDocument/2006/relationships/presProps" Target="presProps.xml"/><Relationship Id="rId44" Type="http://schemas.openxmlformats.org/officeDocument/2006/relationships/viewProps" Target="viewProps.xml"/><Relationship Id="rId4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54448C-0E44-9042-8846-D19F5443C94A}" type="datetimeFigureOut">
              <a:rPr lang="en-US" smtClean="0"/>
              <a:pPr/>
              <a:t>5/8/15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44212-0B19-3E42-BB24-32E57D8732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 </a:t>
            </a:r>
            <a:r>
              <a:rPr lang="en-US" dirty="0" err="1" smtClean="0"/>
              <a:t>Chem</a:t>
            </a:r>
            <a:r>
              <a:rPr lang="en-US" dirty="0" smtClean="0"/>
              <a:t> Period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C4240-0130-9D4A-BA18-A00A6D5C0CD3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err="1" smtClean="0">
                <a:latin typeface="Calibri" charset="0"/>
                <a:cs typeface="MS PGothic" charset="0"/>
              </a:rPr>
              <a:t>d</a:t>
            </a:r>
            <a:endParaRPr lang="en-US" dirty="0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err="1" smtClean="0">
                <a:latin typeface="Calibri" charset="0"/>
                <a:cs typeface="MS PGothic" charset="0"/>
              </a:rPr>
              <a:t>d</a:t>
            </a:r>
            <a:endParaRPr lang="en-US" dirty="0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 </a:t>
            </a:r>
            <a:r>
              <a:rPr lang="en-US" dirty="0" err="1" smtClean="0"/>
              <a:t>Chem</a:t>
            </a:r>
            <a:r>
              <a:rPr lang="en-US" dirty="0" smtClean="0"/>
              <a:t> Period 7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C4240-0130-9D4A-BA18-A00A6D5C0CD3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err="1" smtClean="0">
                <a:latin typeface="Calibri" charset="0"/>
                <a:cs typeface="MS PGothic" charset="0"/>
              </a:rPr>
              <a:t>b</a:t>
            </a:r>
            <a:endParaRPr lang="en-US" dirty="0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04AED7-4B42-7A41-9DA1-EC1C6A8E5B51}" type="slidenum">
              <a:rPr lang="en-US"/>
              <a:pPr/>
              <a:t>34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CB </a:t>
            </a:r>
            <a:r>
              <a:rPr lang="en-US" dirty="0" err="1" smtClean="0"/>
              <a:t>Chem</a:t>
            </a:r>
            <a:r>
              <a:rPr lang="en-US" dirty="0" smtClean="0"/>
              <a:t> Period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DC4240-0130-9D4A-BA18-A00A6D5C0CD3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A887E5-AA9E-7F43-96A9-93C070DDD78C}" type="slidenum">
              <a:rPr lang="en-US"/>
              <a:pPr/>
              <a:t>35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8C57B0-1669-8C48-8F79-AFBEA80BB664}" type="slidenum">
              <a:rPr lang="en-US"/>
              <a:pPr/>
              <a:t>37</a:t>
            </a:fld>
            <a:endParaRPr lang="en-US"/>
          </a:p>
        </p:txBody>
      </p:sp>
      <p:sp>
        <p:nvSpPr>
          <p:cNvPr id="2682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80741C-C1C5-4A43-9F9F-20675ADCE206}" type="slidenum">
              <a:rPr lang="en-US"/>
              <a:pPr/>
              <a:t>38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9821CE-1868-AA43-8BE2-4476B8A97CCB}" type="slidenum">
              <a:rPr lang="en-US"/>
              <a:pPr/>
              <a:t>39</a:t>
            </a:fld>
            <a:endParaRPr lang="en-US"/>
          </a:p>
        </p:txBody>
      </p:sp>
      <p:sp>
        <p:nvSpPr>
          <p:cNvPr id="2662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>
                <a:latin typeface="Calibri" charset="0"/>
                <a:cs typeface="MS PGothic" charset="0"/>
              </a:rPr>
              <a:t>a</a:t>
            </a: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6386" name="Placeholder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err="1" smtClean="0">
                <a:latin typeface="Calibri" charset="0"/>
                <a:cs typeface="MS PGothic" charset="0"/>
              </a:rPr>
              <a:t>c</a:t>
            </a:r>
            <a:endParaRPr lang="en-US" dirty="0">
              <a:latin typeface="Calibri" charset="0"/>
              <a:cs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9EBC-C7DA-8D44-8BB1-EDC322472A8C}" type="datetimeFigureOut">
              <a:rPr lang="en-US" smtClean="0"/>
              <a:pPr/>
              <a:t>5/8/15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46AE6-7A99-A648-849C-106D57D9C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9EBC-C7DA-8D44-8BB1-EDC322472A8C}" type="datetimeFigureOut">
              <a:rPr lang="en-US" smtClean="0"/>
              <a:pPr/>
              <a:t>5/8/15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46AE6-7A99-A648-849C-106D57D9C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9EBC-C7DA-8D44-8BB1-EDC322472A8C}" type="datetimeFigureOut">
              <a:rPr lang="en-US" smtClean="0"/>
              <a:pPr/>
              <a:t>5/8/15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46AE6-7A99-A648-849C-106D57D9C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9EBC-C7DA-8D44-8BB1-EDC322472A8C}" type="datetimeFigureOut">
              <a:rPr lang="en-US" smtClean="0"/>
              <a:pPr/>
              <a:t>5/8/15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46AE6-7A99-A648-849C-106D57D9C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9EBC-C7DA-8D44-8BB1-EDC322472A8C}" type="datetimeFigureOut">
              <a:rPr lang="en-US" smtClean="0"/>
              <a:pPr/>
              <a:t>5/8/15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46AE6-7A99-A648-849C-106D57D9C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9EBC-C7DA-8D44-8BB1-EDC322472A8C}" type="datetimeFigureOut">
              <a:rPr lang="en-US" smtClean="0"/>
              <a:pPr/>
              <a:t>5/8/15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46AE6-7A99-A648-849C-106D57D9C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9EBC-C7DA-8D44-8BB1-EDC322472A8C}" type="datetimeFigureOut">
              <a:rPr lang="en-US" smtClean="0"/>
              <a:pPr/>
              <a:t>5/8/15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46AE6-7A99-A648-849C-106D57D9C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9EBC-C7DA-8D44-8BB1-EDC322472A8C}" type="datetimeFigureOut">
              <a:rPr lang="en-US" smtClean="0"/>
              <a:pPr/>
              <a:t>5/8/15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46AE6-7A99-A648-849C-106D57D9C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9EBC-C7DA-8D44-8BB1-EDC322472A8C}" type="datetimeFigureOut">
              <a:rPr lang="en-US" smtClean="0"/>
              <a:pPr/>
              <a:t>5/8/15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46AE6-7A99-A648-849C-106D57D9C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9EBC-C7DA-8D44-8BB1-EDC322472A8C}" type="datetimeFigureOut">
              <a:rPr lang="en-US" smtClean="0"/>
              <a:pPr/>
              <a:t>5/8/15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46AE6-7A99-A648-849C-106D57D9C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9EBC-C7DA-8D44-8BB1-EDC322472A8C}" type="datetimeFigureOut">
              <a:rPr lang="en-US" smtClean="0"/>
              <a:pPr/>
              <a:t>5/8/15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46AE6-7A99-A648-849C-106D57D9C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BE9EBC-C7DA-8D44-8BB1-EDC322472A8C}" type="datetimeFigureOut">
              <a:rPr lang="en-US" smtClean="0"/>
              <a:pPr/>
              <a:t>5/8/15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46AE6-7A99-A648-849C-106D57D9C8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nationalgeographic.com/video/short-film-showcase/140623-oceans-warming-evt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nationalgeographic.com/video/short-film-showcase/140623-oceans-warming-evt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video.nationalgeographic.com/video/short-film-showcase/140623-oceans-warming-evt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video" Target="file://localhost/Users/laurenkline/Desktop/Kenwood/Titration.mp4" TargetMode="Externa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6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0875" y="0"/>
            <a:ext cx="968375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Door</a:t>
            </a:r>
          </a:p>
        </p:txBody>
      </p:sp>
      <p:sp>
        <p:nvSpPr>
          <p:cNvPr id="5" name="Rectangle 4"/>
          <p:cNvSpPr/>
          <p:nvPr/>
        </p:nvSpPr>
        <p:spPr>
          <a:xfrm>
            <a:off x="7302500" y="0"/>
            <a:ext cx="1000125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Door</a:t>
            </a:r>
          </a:p>
        </p:txBody>
      </p:sp>
      <p:sp>
        <p:nvSpPr>
          <p:cNvPr id="6" name="Rectangle 5"/>
          <p:cNvSpPr/>
          <p:nvPr/>
        </p:nvSpPr>
        <p:spPr>
          <a:xfrm>
            <a:off x="3016250" y="0"/>
            <a:ext cx="295275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Front Table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762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Zlandria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Christian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Quinetta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15125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68725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74726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524750" y="3540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Naimah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Kai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Janea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540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Alyssa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Jakobi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Maleena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93000" y="16605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Emmanuel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Rajah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Rashad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683125" y="1762125"/>
            <a:ext cx="107950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Mame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46751" y="1755775"/>
            <a:ext cx="1158874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Jazmine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83125" y="2635250"/>
            <a:ext cx="1095376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Mariah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62625" y="2628900"/>
            <a:ext cx="114300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Cemarah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83125" y="3530600"/>
            <a:ext cx="111125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Breona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78500" y="3524250"/>
            <a:ext cx="11271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Jeremy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683125" y="4467225"/>
            <a:ext cx="1127126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4375" y="4460875"/>
            <a:ext cx="111125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83125" y="946150"/>
            <a:ext cx="107315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Kamyl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40400" y="939800"/>
            <a:ext cx="11652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Coumba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59001" y="1755775"/>
            <a:ext cx="1120776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Lorenzo	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263900" y="1749425"/>
            <a:ext cx="119697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Ladjion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159001" y="2628900"/>
            <a:ext cx="113665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Ronald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279775" y="2622550"/>
            <a:ext cx="118110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Brianna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159001" y="3524250"/>
            <a:ext cx="1152525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Manny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295650" y="3517900"/>
            <a:ext cx="11652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Yah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59001" y="4460875"/>
            <a:ext cx="116840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11525" y="4454525"/>
            <a:ext cx="1149349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159001" y="946150"/>
            <a:ext cx="1114425" cy="590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Dajionae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257550" y="933450"/>
            <a:ext cx="12033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Jerimiah</a:t>
            </a:r>
            <a:endParaRPr lang="en-US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Tuesday, May 5</a:t>
            </a:r>
            <a:r>
              <a:rPr lang="en-US" sz="4400" baseline="30000" dirty="0" smtClean="0">
                <a:latin typeface="Calibri" charset="0"/>
                <a:ea typeface="ＭＳ Ｐゴシック" charset="0"/>
                <a:cs typeface="MS PGothic" charset="0"/>
              </a:rPr>
              <a:t>th</a:t>
            </a:r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, 2015</a:t>
            </a:r>
            <a:endParaRPr lang="en-US" sz="4400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0" y="914400"/>
            <a:ext cx="60960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080"/>
                </a:solidFill>
                <a:latin typeface="Calibri" charset="0"/>
                <a:ea typeface="MS PGothic" charset="0"/>
              </a:rPr>
              <a:t>HW = </a:t>
            </a:r>
            <a:endParaRPr lang="en-US" sz="2600" b="1" dirty="0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Objective</a:t>
            </a:r>
            <a:r>
              <a:rPr lang="en-US" sz="2600" b="1" dirty="0">
                <a:latin typeface="Calibri" charset="0"/>
                <a:ea typeface="MS PGothic" charset="0"/>
              </a:rPr>
              <a:t>: </a:t>
            </a:r>
            <a:r>
              <a:rPr lang="en-US" sz="2400" dirty="0">
                <a:latin typeface="Calibri" charset="0"/>
                <a:ea typeface="MS PGothic" charset="0"/>
              </a:rPr>
              <a:t>SWBAT</a:t>
            </a:r>
            <a:r>
              <a:rPr lang="en-US" sz="2400" dirty="0" smtClean="0">
                <a:latin typeface="Calibri" charset="0"/>
                <a:ea typeface="MS PGothic" charset="0"/>
              </a:rPr>
              <a:t> calculate pH from </a:t>
            </a:r>
            <a:r>
              <a:rPr lang="en-US" sz="2400" dirty="0" err="1" smtClean="0">
                <a:latin typeface="Calibri" charset="0"/>
                <a:ea typeface="MS PGothic" charset="0"/>
              </a:rPr>
              <a:t>hydronium</a:t>
            </a:r>
            <a:r>
              <a:rPr lang="en-US" sz="2400" dirty="0" smtClean="0">
                <a:latin typeface="Calibri" charset="0"/>
                <a:ea typeface="MS PGothic" charset="0"/>
              </a:rPr>
              <a:t> ion concentration and vice versa.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Standard: </a:t>
            </a:r>
            <a:r>
              <a:rPr lang="en-US" sz="2600" dirty="0" smtClean="0">
                <a:latin typeface="Calibri" charset="0"/>
                <a:ea typeface="MS PGothic" charset="0"/>
              </a:rPr>
              <a:t>IOD 303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Catalyst:</a:t>
            </a:r>
          </a:p>
          <a:p>
            <a:r>
              <a:rPr lang="en-US" sz="2400" dirty="0" smtClean="0"/>
              <a:t>a.	0</a:t>
            </a:r>
            <a:r>
              <a:rPr lang="en-US" sz="2400" baseline="30000" dirty="0" smtClean="0"/>
              <a:t>0</a:t>
            </a:r>
            <a:endParaRPr lang="en-US" sz="2400" dirty="0" smtClean="0"/>
          </a:p>
          <a:p>
            <a:r>
              <a:rPr lang="en-US" sz="2400" dirty="0" err="1" smtClean="0"/>
              <a:t>b</a:t>
            </a:r>
            <a:r>
              <a:rPr lang="en-US" sz="2400" dirty="0" smtClean="0"/>
              <a:t>.	60</a:t>
            </a:r>
            <a:r>
              <a:rPr lang="en-US" sz="2400" baseline="30000" dirty="0" smtClean="0"/>
              <a:t>0</a:t>
            </a:r>
            <a:endParaRPr lang="en-US" sz="2400" dirty="0" smtClean="0"/>
          </a:p>
          <a:p>
            <a:r>
              <a:rPr lang="en-US" sz="2400" dirty="0" err="1" smtClean="0"/>
              <a:t>c</a:t>
            </a:r>
            <a:r>
              <a:rPr lang="en-US" sz="2400" dirty="0" smtClean="0"/>
              <a:t>.	120</a:t>
            </a:r>
            <a:r>
              <a:rPr lang="en-US" sz="2400" baseline="30000" dirty="0" smtClean="0"/>
              <a:t>0</a:t>
            </a:r>
            <a:endParaRPr lang="en-US" sz="2400" dirty="0" smtClean="0"/>
          </a:p>
          <a:p>
            <a:r>
              <a:rPr lang="en-US" sz="2400" dirty="0" err="1" smtClean="0"/>
              <a:t>d</a:t>
            </a:r>
            <a:r>
              <a:rPr lang="en-US" sz="2400" dirty="0" smtClean="0"/>
              <a:t>.	180</a:t>
            </a:r>
            <a:r>
              <a:rPr lang="en-US" sz="2400" baseline="30000" dirty="0" smtClean="0"/>
              <a:t>0</a:t>
            </a:r>
            <a:endParaRPr lang="en-US" sz="24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Calibri" charset="0"/>
              <a:ea typeface="MS PGothic" charset="0"/>
            </a:endParaRPr>
          </a:p>
        </p:txBody>
      </p:sp>
      <p:sp>
        <p:nvSpPr>
          <p:cNvPr id="15363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144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>
                <a:latin typeface="Calibri" charset="0"/>
                <a:ea typeface="ＭＳ Ｐゴシック" charset="0"/>
                <a:cs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Notebook is out and you are ready for today</a:t>
            </a:r>
            <a:r>
              <a:rPr lang="ja-JP" altLang="en-US" sz="2000" b="1">
                <a:latin typeface="Calibri" charset="0"/>
                <a:ea typeface="ＭＳ Ｐゴシック" charset="0"/>
                <a:cs typeface="MS PGothic" charset="0"/>
              </a:rPr>
              <a:t>’</a:t>
            </a:r>
            <a:r>
              <a:rPr lang="en-US" altLang="ja-JP" sz="2000" b="1">
                <a:latin typeface="Calibri" charset="0"/>
                <a:ea typeface="ＭＳ Ｐゴシック" charset="0"/>
                <a:cs typeface="MS PGothic" charset="0"/>
              </a:rPr>
              <a:t>s class.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2825"/>
            <a:ext cx="9144000" cy="7651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5365" name="TextBox 1"/>
          <p:cNvSpPr txBox="1">
            <a:spLocks noChangeArrowheads="1"/>
          </p:cNvSpPr>
          <p:nvPr/>
        </p:nvSpPr>
        <p:spPr bwMode="auto">
          <a:xfrm>
            <a:off x="0" y="4633919"/>
            <a:ext cx="28670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b="1" u="sng" dirty="0">
              <a:latin typeface="Calibri" charset="0"/>
              <a:cs typeface="MS PGothic" charset="0"/>
            </a:endParaRPr>
          </a:p>
          <a:p>
            <a:pPr eaLnBrk="1" hangingPunct="1"/>
            <a:r>
              <a:rPr lang="en-US" b="1" u="sng" dirty="0">
                <a:latin typeface="Calibri" charset="0"/>
                <a:cs typeface="MS PGothic" charset="0"/>
              </a:rPr>
              <a:t>Table of Contents:</a:t>
            </a:r>
          </a:p>
        </p:txBody>
      </p:sp>
      <p:sp>
        <p:nvSpPr>
          <p:cNvPr id="8" name="Rectangle 7"/>
          <p:cNvSpPr/>
          <p:nvPr/>
        </p:nvSpPr>
        <p:spPr>
          <a:xfrm>
            <a:off x="34925" y="5516563"/>
            <a:ext cx="9144000" cy="130909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defTabSz="457200">
              <a:defRPr/>
            </a:pPr>
            <a:r>
              <a:rPr lang="en-US" sz="32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7	5/4		Week 33 Catalyst								  43</a:t>
            </a:r>
          </a:p>
          <a:p>
            <a:pPr marL="514350" indent="-514350" defTabSz="457200">
              <a:defRPr/>
            </a:pPr>
            <a:r>
              <a:rPr lang="en-US" sz="32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7	5/4		</a:t>
            </a:r>
            <a:r>
              <a:rPr lang="en-US" sz="3200" dirty="0" err="1" smtClean="0">
                <a:solidFill>
                  <a:schemeClr val="tx1"/>
                </a:solidFill>
                <a:ea typeface="MS PGothic" charset="0"/>
                <a:cs typeface="MS PGothic" charset="0"/>
              </a:rPr>
              <a:t>Classwork</a:t>
            </a:r>
            <a:r>
              <a:rPr lang="en-US" sz="32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: Strong Acids vs. Weak Acids  44</a:t>
            </a:r>
            <a:endParaRPr lang="en-US" sz="3200" dirty="0">
              <a:solidFill>
                <a:schemeClr val="tx1"/>
              </a:solidFill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437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>
                <a:latin typeface="Calibri" charset="0"/>
                <a:ea typeface="ＭＳ Ｐゴシック" charset="0"/>
                <a:cs typeface="MS PGothic" charset="0"/>
              </a:rPr>
              <a:t>Announcements</a:t>
            </a: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Tutoring TODAY after school</a:t>
            </a:r>
          </a:p>
          <a:p>
            <a:pPr lvl="1">
              <a:defRPr/>
            </a:pPr>
            <a:r>
              <a:rPr lang="en-US" dirty="0" smtClean="0">
                <a:solidFill>
                  <a:srgbClr val="FF0000"/>
                </a:solidFill>
                <a:latin typeface="Calibri" charset="0"/>
                <a:ea typeface="ＭＳ Ｐゴシック" charset="0"/>
                <a:cs typeface="MS PGothic" charset="0"/>
              </a:rPr>
              <a:t>SOME OF YOU HAVE MISSING QUIZZES/TESTS THAT YOU MUST MAKE UP OR THEY WILL REMAIN A ZERO!!!</a:t>
            </a:r>
          </a:p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Binder quiz on FRIDAY!</a:t>
            </a:r>
          </a:p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Content quiz next TUESDAY!</a:t>
            </a:r>
          </a:p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Summative Project due next TUESDAY!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Major Grades Coming Up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Unit 7 Summative Project</a:t>
            </a:r>
          </a:p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Carbonic Acid Lab (Questions, no write up)</a:t>
            </a:r>
          </a:p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Titration Lab (Questions, no write up)</a:t>
            </a:r>
          </a:p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Unit 7 Quiz 2</a:t>
            </a:r>
          </a:p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Semester 2 Final</a:t>
            </a:r>
          </a:p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Independent Research Project Work, Write up, and Presentation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Agenda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Catalyst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Announcements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Strong Acids vs. Weak Acids Activity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Exit Ticket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Exit Ticket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Tell me:</a:t>
            </a: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3 – things you learned about strong acids and weak acids.</a:t>
            </a: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2 – questions you have about strong acids and weak acids.</a:t>
            </a: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1 – substance you think is a strong acid, and another substance you think is a weak acid and </a:t>
            </a:r>
            <a:r>
              <a:rPr lang="en-US" b="1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WHY.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 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Wednesday, May 6</a:t>
            </a:r>
            <a:r>
              <a:rPr lang="en-US" sz="4400" baseline="30000" dirty="0" smtClean="0">
                <a:latin typeface="Calibri" charset="0"/>
                <a:ea typeface="ＭＳ Ｐゴシック" charset="0"/>
                <a:cs typeface="MS PGothic" charset="0"/>
              </a:rPr>
              <a:t>th</a:t>
            </a:r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, 2015</a:t>
            </a:r>
            <a:endParaRPr lang="en-US" sz="4400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0" y="914400"/>
            <a:ext cx="60960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080"/>
                </a:solidFill>
                <a:latin typeface="Calibri" charset="0"/>
                <a:ea typeface="MS PGothic" charset="0"/>
              </a:rPr>
              <a:t>HW = </a:t>
            </a:r>
            <a:endParaRPr lang="en-US" sz="2600" b="1" dirty="0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Objective</a:t>
            </a:r>
            <a:r>
              <a:rPr lang="en-US" sz="2600" b="1" dirty="0">
                <a:latin typeface="Calibri" charset="0"/>
                <a:ea typeface="MS PGothic" charset="0"/>
              </a:rPr>
              <a:t>: </a:t>
            </a:r>
            <a:r>
              <a:rPr lang="en-US" sz="2400" dirty="0">
                <a:latin typeface="Calibri" charset="0"/>
                <a:ea typeface="MS PGothic" charset="0"/>
              </a:rPr>
              <a:t>SWBAT</a:t>
            </a:r>
            <a:r>
              <a:rPr lang="en-US" sz="2400" dirty="0" smtClean="0">
                <a:latin typeface="Calibri" charset="0"/>
                <a:ea typeface="MS PGothic" charset="0"/>
              </a:rPr>
              <a:t> differentiate between weak and strong acids.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Standard: </a:t>
            </a:r>
            <a:r>
              <a:rPr lang="en-US" sz="2600" dirty="0" smtClean="0">
                <a:latin typeface="Calibri" charset="0"/>
                <a:ea typeface="MS PGothic" charset="0"/>
              </a:rPr>
              <a:t>IOD 303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Catalyst:</a:t>
            </a:r>
          </a:p>
          <a:p>
            <a:r>
              <a:rPr lang="en-US" sz="2400" dirty="0" smtClean="0"/>
              <a:t>a.	Earth, Mars, Mercury, Venus</a:t>
            </a:r>
          </a:p>
          <a:p>
            <a:r>
              <a:rPr lang="en-US" sz="2400" dirty="0" err="1" smtClean="0"/>
              <a:t>b</a:t>
            </a:r>
            <a:r>
              <a:rPr lang="en-US" sz="2400" dirty="0" smtClean="0"/>
              <a:t>.	Mars, Earth, Venus, Mercury</a:t>
            </a:r>
          </a:p>
          <a:p>
            <a:r>
              <a:rPr lang="en-US" sz="2400" dirty="0" err="1" smtClean="0"/>
              <a:t>c</a:t>
            </a:r>
            <a:r>
              <a:rPr lang="en-US" sz="2400" dirty="0" smtClean="0"/>
              <a:t>.	Mercury, Venus, Mars, Earth</a:t>
            </a:r>
          </a:p>
          <a:p>
            <a:r>
              <a:rPr lang="en-US" sz="2400" dirty="0" err="1" smtClean="0"/>
              <a:t>d</a:t>
            </a:r>
            <a:r>
              <a:rPr lang="en-US" sz="2400" dirty="0" smtClean="0"/>
              <a:t>.	Mercury, Venus, Earth, Mars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Calibri" charset="0"/>
              <a:ea typeface="MS PGothic" charset="0"/>
            </a:endParaRPr>
          </a:p>
        </p:txBody>
      </p:sp>
      <p:sp>
        <p:nvSpPr>
          <p:cNvPr id="15363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144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>
                <a:latin typeface="Calibri" charset="0"/>
                <a:ea typeface="ＭＳ Ｐゴシック" charset="0"/>
                <a:cs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Notebook is out and you are ready for today</a:t>
            </a:r>
            <a:r>
              <a:rPr lang="ja-JP" altLang="en-US" sz="2000" b="1">
                <a:latin typeface="Calibri" charset="0"/>
                <a:ea typeface="ＭＳ Ｐゴシック" charset="0"/>
                <a:cs typeface="MS PGothic" charset="0"/>
              </a:rPr>
              <a:t>’</a:t>
            </a:r>
            <a:r>
              <a:rPr lang="en-US" altLang="ja-JP" sz="2000" b="1">
                <a:latin typeface="Calibri" charset="0"/>
                <a:ea typeface="ＭＳ Ｐゴシック" charset="0"/>
                <a:cs typeface="MS PGothic" charset="0"/>
              </a:rPr>
              <a:t>s class.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2825"/>
            <a:ext cx="9144000" cy="7651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5365" name="TextBox 1"/>
          <p:cNvSpPr txBox="1">
            <a:spLocks noChangeArrowheads="1"/>
          </p:cNvSpPr>
          <p:nvPr/>
        </p:nvSpPr>
        <p:spPr bwMode="auto">
          <a:xfrm>
            <a:off x="0" y="4633919"/>
            <a:ext cx="28670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b="1" u="sng" dirty="0">
              <a:latin typeface="Calibri" charset="0"/>
              <a:cs typeface="MS PGothic" charset="0"/>
            </a:endParaRPr>
          </a:p>
          <a:p>
            <a:pPr eaLnBrk="1" hangingPunct="1"/>
            <a:r>
              <a:rPr lang="en-US" b="1" u="sng" dirty="0">
                <a:latin typeface="Calibri" charset="0"/>
                <a:cs typeface="MS PGothic" charset="0"/>
              </a:rPr>
              <a:t>Table of Contents:</a:t>
            </a:r>
          </a:p>
        </p:txBody>
      </p:sp>
      <p:sp>
        <p:nvSpPr>
          <p:cNvPr id="8" name="Rectangle 7"/>
          <p:cNvSpPr/>
          <p:nvPr/>
        </p:nvSpPr>
        <p:spPr>
          <a:xfrm>
            <a:off x="34925" y="5516563"/>
            <a:ext cx="9144000" cy="130909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defTabSz="457200">
              <a:defRPr/>
            </a:pPr>
            <a:r>
              <a:rPr lang="en-US" sz="32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7	5/6	Lab: Formation of Carbonic Acid				45</a:t>
            </a:r>
            <a:endParaRPr lang="en-US" sz="3200" dirty="0">
              <a:solidFill>
                <a:schemeClr val="tx1"/>
              </a:solidFill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437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>
                <a:latin typeface="Calibri" charset="0"/>
                <a:ea typeface="ＭＳ Ｐゴシック" charset="0"/>
                <a:cs typeface="MS PGothic" charset="0"/>
              </a:rPr>
              <a:t>Announcements</a:t>
            </a: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Binder quiz on FRIDAY!</a:t>
            </a:r>
          </a:p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Content quiz next TUESDAY!</a:t>
            </a:r>
          </a:p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Summative Project due next TUESDAY!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Agenda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Catalyst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Announcements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Finish Strong Acids vs. Weak Acids Activity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Begin Formation of Carbonic Acid Lab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Exit Ticket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>
          <a:xfrm>
            <a:off x="457200" y="3426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Formation of Carbonic Acid Lab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963080"/>
            <a:ext cx="8229600" cy="4478160"/>
          </a:xfrm>
        </p:spPr>
        <p:txBody>
          <a:bodyPr/>
          <a:lstStyle/>
          <a:p>
            <a:pPr marL="0" indent="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Paired Reading</a:t>
            </a:r>
          </a:p>
          <a:p>
            <a:pPr marL="0" indent="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Pre-Lab Questions</a:t>
            </a:r>
          </a:p>
          <a:p>
            <a:pPr marL="0" indent="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  <a:hlinkClick r:id="rId3"/>
              </a:rPr>
              <a:t>Video</a:t>
            </a:r>
            <a:endParaRPr lang="en-US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8462" y="3302000"/>
            <a:ext cx="7385538" cy="35560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Exit Ticket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7503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What are </a:t>
            </a:r>
            <a:r>
              <a:rPr lang="en-US" b="1" dirty="0" smtClean="0">
                <a:latin typeface="Calibri" charset="0"/>
                <a:ea typeface="ＭＳ Ｐゴシック" charset="0"/>
                <a:cs typeface="MS PGothic" charset="0"/>
              </a:rPr>
              <a:t>two </a:t>
            </a: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major differences between strong and weak acids?</a:t>
            </a:r>
            <a:endParaRPr lang="en-US" b="1" u="sng" dirty="0" smtClean="0">
              <a:latin typeface="Calibri" charset="0"/>
              <a:ea typeface="ＭＳ Ｐゴシック" charset="0"/>
              <a:cs typeface="MS PGothic" charset="0"/>
            </a:endParaRPr>
          </a:p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How has carbon dioxide (CO</a:t>
            </a:r>
            <a:r>
              <a:rPr lang="en-US" baseline="-25000" dirty="0" smtClean="0">
                <a:latin typeface="Calibri" charset="0"/>
                <a:ea typeface="ＭＳ Ｐゴシック" charset="0"/>
                <a:cs typeface="MS PGothic" charset="0"/>
              </a:rPr>
              <a:t>2</a:t>
            </a: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) affected the environment?</a:t>
            </a:r>
          </a:p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List one question you have about carbon dioxide (CO</a:t>
            </a:r>
            <a:r>
              <a:rPr lang="en-US" baseline="-25000" dirty="0" smtClean="0">
                <a:latin typeface="Calibri" charset="0"/>
                <a:ea typeface="ＭＳ Ｐゴシック" charset="0"/>
                <a:cs typeface="MS PGothic" charset="0"/>
              </a:rPr>
              <a:t>2</a:t>
            </a: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) and the environment.</a:t>
            </a:r>
          </a:p>
          <a:p>
            <a:pPr>
              <a:defRPr/>
            </a:pPr>
            <a:endParaRPr lang="en-US" dirty="0" smtClean="0">
              <a:latin typeface="Calibri" charset="0"/>
              <a:ea typeface="ＭＳ Ｐゴシック" charset="0"/>
              <a:cs typeface="MS PGothic" charset="0"/>
            </a:endParaRPr>
          </a:p>
          <a:p>
            <a:pPr>
              <a:defRPr/>
            </a:pPr>
            <a:endParaRPr lang="en-US" dirty="0" smtClean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0875" y="0"/>
            <a:ext cx="968375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Door</a:t>
            </a:r>
          </a:p>
        </p:txBody>
      </p:sp>
      <p:sp>
        <p:nvSpPr>
          <p:cNvPr id="5" name="Rectangle 4"/>
          <p:cNvSpPr/>
          <p:nvPr/>
        </p:nvSpPr>
        <p:spPr>
          <a:xfrm>
            <a:off x="7302500" y="0"/>
            <a:ext cx="1000125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Door</a:t>
            </a:r>
          </a:p>
        </p:txBody>
      </p:sp>
      <p:sp>
        <p:nvSpPr>
          <p:cNvPr id="6" name="Rectangle 5"/>
          <p:cNvSpPr/>
          <p:nvPr/>
        </p:nvSpPr>
        <p:spPr>
          <a:xfrm>
            <a:off x="3016250" y="0"/>
            <a:ext cx="295275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Front Table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762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Juwan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Samiyah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Anubia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3540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Kendra 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Monee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Caira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7493000" y="16605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Jared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Kevin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Alexandria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83125" y="1762125"/>
            <a:ext cx="107950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Kennedy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746751" y="1755775"/>
            <a:ext cx="1158874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Tril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83125" y="2635250"/>
            <a:ext cx="1095376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Xavier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62624" y="2628900"/>
            <a:ext cx="134937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Marieal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683125" y="3530600"/>
            <a:ext cx="111125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78500" y="3524250"/>
            <a:ext cx="11271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Tionna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83124" y="4467225"/>
            <a:ext cx="1285875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935477" y="4460875"/>
            <a:ext cx="111125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83125" y="946150"/>
            <a:ext cx="125235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Kensington</a:t>
            </a:r>
          </a:p>
        </p:txBody>
      </p:sp>
      <p:sp>
        <p:nvSpPr>
          <p:cNvPr id="26" name="Rectangle 25"/>
          <p:cNvSpPr/>
          <p:nvPr/>
        </p:nvSpPr>
        <p:spPr>
          <a:xfrm>
            <a:off x="5935476" y="939800"/>
            <a:ext cx="1176523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Derek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928353" y="1755775"/>
            <a:ext cx="1351424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Amiyah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63900" y="1749425"/>
            <a:ext cx="119697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Gabe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59001" y="2628900"/>
            <a:ext cx="113665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Malcolm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279775" y="2622550"/>
            <a:ext cx="118110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Martez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59001" y="3524250"/>
            <a:ext cx="1152525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Cheyenne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295650" y="3517900"/>
            <a:ext cx="11652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Clarissa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59001" y="4460875"/>
            <a:ext cx="116840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11525" y="4454525"/>
            <a:ext cx="1149349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159001" y="946150"/>
            <a:ext cx="1114425" cy="590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Jacob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257550" y="933450"/>
            <a:ext cx="12033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715125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768725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74726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524750" y="3540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Bonito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Kyle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500" y="653062"/>
            <a:ext cx="8526202" cy="5665188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rcRect b="16430"/>
          <a:stretch>
            <a:fillRect/>
          </a:stretch>
        </p:blipFill>
        <p:spPr>
          <a:xfrm>
            <a:off x="107949" y="260603"/>
            <a:ext cx="9115263" cy="58655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Thursday, May 7</a:t>
            </a:r>
            <a:r>
              <a:rPr lang="en-US" sz="4400" baseline="30000" dirty="0" smtClean="0">
                <a:latin typeface="Calibri" charset="0"/>
                <a:ea typeface="ＭＳ Ｐゴシック" charset="0"/>
                <a:cs typeface="MS PGothic" charset="0"/>
              </a:rPr>
              <a:t>th</a:t>
            </a:r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, 2015</a:t>
            </a:r>
            <a:endParaRPr lang="en-US" sz="4400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0" y="914400"/>
            <a:ext cx="60960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080"/>
                </a:solidFill>
                <a:latin typeface="Calibri" charset="0"/>
                <a:ea typeface="MS PGothic" charset="0"/>
              </a:rPr>
              <a:t>HW = </a:t>
            </a:r>
            <a:endParaRPr lang="en-US" sz="2600" b="1" dirty="0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Objective</a:t>
            </a:r>
            <a:r>
              <a:rPr lang="en-US" sz="2600" b="1" dirty="0">
                <a:latin typeface="Calibri" charset="0"/>
                <a:ea typeface="MS PGothic" charset="0"/>
              </a:rPr>
              <a:t>: </a:t>
            </a:r>
            <a:r>
              <a:rPr lang="en-US" sz="2400" dirty="0">
                <a:latin typeface="Calibri" charset="0"/>
                <a:ea typeface="MS PGothic" charset="0"/>
              </a:rPr>
              <a:t>SWBAT</a:t>
            </a:r>
            <a:r>
              <a:rPr lang="en-US" sz="2400" dirty="0" smtClean="0">
                <a:latin typeface="Calibri" charset="0"/>
                <a:ea typeface="MS PGothic" charset="0"/>
              </a:rPr>
              <a:t> investigate the formation of carbonic acid and pH change in oceans.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Standard: </a:t>
            </a:r>
            <a:r>
              <a:rPr lang="en-US" sz="2600" dirty="0" smtClean="0">
                <a:latin typeface="Calibri" charset="0"/>
                <a:ea typeface="MS PGothic" charset="0"/>
              </a:rPr>
              <a:t>IOD 303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Catalyst:</a:t>
            </a:r>
          </a:p>
          <a:p>
            <a:r>
              <a:rPr lang="en-US" sz="2400" dirty="0" smtClean="0"/>
              <a:t>a.	L1, L3, L2</a:t>
            </a:r>
          </a:p>
          <a:p>
            <a:r>
              <a:rPr lang="en-US" sz="2400" dirty="0" err="1" smtClean="0"/>
              <a:t>b</a:t>
            </a:r>
            <a:r>
              <a:rPr lang="en-US" sz="2400" dirty="0" smtClean="0"/>
              <a:t>.	L2, L1, L3</a:t>
            </a:r>
          </a:p>
          <a:p>
            <a:r>
              <a:rPr lang="en-US" sz="2400" dirty="0" err="1" smtClean="0"/>
              <a:t>c</a:t>
            </a:r>
            <a:r>
              <a:rPr lang="en-US" sz="2400" dirty="0" smtClean="0"/>
              <a:t>.	L3, L2, L1</a:t>
            </a:r>
          </a:p>
          <a:p>
            <a:r>
              <a:rPr lang="en-US" sz="2400" dirty="0" err="1" smtClean="0"/>
              <a:t>d</a:t>
            </a:r>
            <a:r>
              <a:rPr lang="en-US" sz="2400" dirty="0" smtClean="0"/>
              <a:t>.	L2, L3, L1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Calibri" charset="0"/>
              <a:ea typeface="MS PGothic" charset="0"/>
            </a:endParaRPr>
          </a:p>
        </p:txBody>
      </p:sp>
      <p:sp>
        <p:nvSpPr>
          <p:cNvPr id="15363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144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>
                <a:latin typeface="Calibri" charset="0"/>
                <a:ea typeface="ＭＳ Ｐゴシック" charset="0"/>
                <a:cs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Notebook is out and you are ready for today</a:t>
            </a:r>
            <a:r>
              <a:rPr lang="ja-JP" altLang="en-US" sz="2000" b="1">
                <a:latin typeface="Calibri" charset="0"/>
                <a:ea typeface="ＭＳ Ｐゴシック" charset="0"/>
                <a:cs typeface="MS PGothic" charset="0"/>
              </a:rPr>
              <a:t>’</a:t>
            </a:r>
            <a:r>
              <a:rPr lang="en-US" altLang="ja-JP" sz="2000" b="1">
                <a:latin typeface="Calibri" charset="0"/>
                <a:ea typeface="ＭＳ Ｐゴシック" charset="0"/>
                <a:cs typeface="MS PGothic" charset="0"/>
              </a:rPr>
              <a:t>s class.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2825"/>
            <a:ext cx="9144000" cy="7651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5365" name="TextBox 1"/>
          <p:cNvSpPr txBox="1">
            <a:spLocks noChangeArrowheads="1"/>
          </p:cNvSpPr>
          <p:nvPr/>
        </p:nvSpPr>
        <p:spPr bwMode="auto">
          <a:xfrm>
            <a:off x="0" y="4633919"/>
            <a:ext cx="28670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b="1" u="sng" dirty="0">
              <a:latin typeface="Calibri" charset="0"/>
              <a:cs typeface="MS PGothic" charset="0"/>
            </a:endParaRPr>
          </a:p>
          <a:p>
            <a:pPr eaLnBrk="1" hangingPunct="1"/>
            <a:r>
              <a:rPr lang="en-US" b="1" u="sng" dirty="0">
                <a:latin typeface="Calibri" charset="0"/>
                <a:cs typeface="MS PGothic" charset="0"/>
              </a:rPr>
              <a:t>Table of Contents:</a:t>
            </a:r>
          </a:p>
        </p:txBody>
      </p:sp>
      <p:sp>
        <p:nvSpPr>
          <p:cNvPr id="8" name="Rectangle 7"/>
          <p:cNvSpPr/>
          <p:nvPr/>
        </p:nvSpPr>
        <p:spPr>
          <a:xfrm>
            <a:off x="34925" y="5516563"/>
            <a:ext cx="9144000" cy="130909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defTabSz="457200">
              <a:defRPr/>
            </a:pPr>
            <a:r>
              <a:rPr lang="en-US" sz="32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7	5/6	Lab: Formation of Carbonic Acid				45</a:t>
            </a:r>
            <a:endParaRPr lang="en-US" sz="3200" dirty="0">
              <a:solidFill>
                <a:schemeClr val="tx1"/>
              </a:solidFill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437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>
                <a:latin typeface="Calibri" charset="0"/>
                <a:ea typeface="ＭＳ Ｐゴシック" charset="0"/>
                <a:cs typeface="MS PGothic" charset="0"/>
              </a:rPr>
              <a:t>Announcements</a:t>
            </a: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Binder quiz on TOMORROW!</a:t>
            </a:r>
          </a:p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Content quiz next TUESDAY!</a:t>
            </a:r>
          </a:p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Summative Project due next TUESDAY!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Agenda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Catalyst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Announcements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Formation of Carbonic Acid Lab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Clean up!!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Exit Ticket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>
          <a:xfrm>
            <a:off x="457200" y="3426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Formation of Carbonic Acid Lab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963080"/>
            <a:ext cx="8229600" cy="4478160"/>
          </a:xfrm>
        </p:spPr>
        <p:txBody>
          <a:bodyPr/>
          <a:lstStyle/>
          <a:p>
            <a:pPr marL="0" indent="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Paired Reading</a:t>
            </a:r>
          </a:p>
          <a:p>
            <a:pPr marL="0" indent="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Pre-Lab Questions</a:t>
            </a:r>
          </a:p>
          <a:p>
            <a:pPr marL="0" indent="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  <a:hlinkClick r:id="rId3"/>
              </a:rPr>
              <a:t>Video</a:t>
            </a:r>
            <a:endParaRPr lang="en-US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8462" y="3302000"/>
            <a:ext cx="7385538" cy="3556000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5414"/>
            <a:ext cx="8229600" cy="5947172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Clean Up Procedure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>
              <a:defRPr/>
            </a:pPr>
            <a:r>
              <a:rPr lang="en-US" b="1" dirty="0" smtClean="0">
                <a:latin typeface="Calibri" charset="0"/>
                <a:ea typeface="ＭＳ Ｐゴシック" charset="0"/>
                <a:cs typeface="MS PGothic" charset="0"/>
              </a:rPr>
              <a:t>Rinse out all beakers and graduated cylinders and place them on the top of your lab table.</a:t>
            </a:r>
          </a:p>
          <a:p>
            <a:pPr marL="0" indent="0">
              <a:defRPr/>
            </a:pPr>
            <a:r>
              <a:rPr lang="en-US" b="1" dirty="0" smtClean="0">
                <a:latin typeface="Calibri" charset="0"/>
                <a:ea typeface="ＭＳ Ｐゴシック" charset="0"/>
                <a:cs typeface="MS PGothic" charset="0"/>
              </a:rPr>
              <a:t>Throw away straws ONLY (keep the paper cups).</a:t>
            </a:r>
          </a:p>
          <a:p>
            <a:pPr marL="0" indent="0">
              <a:defRPr/>
            </a:pPr>
            <a:r>
              <a:rPr lang="en-US" b="1" dirty="0" smtClean="0">
                <a:latin typeface="Calibri" charset="0"/>
                <a:ea typeface="ＭＳ Ｐゴシック" charset="0"/>
                <a:cs typeface="MS PGothic" charset="0"/>
              </a:rPr>
              <a:t>Wipe down you lab table with a Clorox wipe</a:t>
            </a:r>
            <a:endParaRPr lang="en-US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Exit Ticket</a:t>
            </a:r>
            <a:endParaRPr lang="en-US" b="1" dirty="0"/>
          </a:p>
        </p:txBody>
      </p:sp>
      <p:sp>
        <p:nvSpPr>
          <p:cNvPr id="1638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How did the pH of the water change the longer you blew into the water?</a:t>
            </a:r>
          </a:p>
          <a:p>
            <a:r>
              <a:rPr lang="en-US" dirty="0" smtClean="0"/>
              <a:t>Based on what you know about Carbon dioxide, if there is more carbon dioxide in the atmosphere, how will that affect oceans?</a:t>
            </a:r>
          </a:p>
          <a:p>
            <a:r>
              <a:rPr lang="en-US" dirty="0" smtClean="0"/>
              <a:t>Thinking back to yesterday, does </a:t>
            </a:r>
            <a:r>
              <a:rPr lang="en-US" dirty="0" err="1" smtClean="0"/>
              <a:t>molarity</a:t>
            </a:r>
            <a:r>
              <a:rPr lang="en-US" dirty="0" smtClean="0"/>
              <a:t> affect pH?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Friday, May 8</a:t>
            </a:r>
            <a:r>
              <a:rPr lang="en-US" sz="4400" baseline="30000" dirty="0" smtClean="0">
                <a:latin typeface="Calibri" charset="0"/>
                <a:ea typeface="ＭＳ Ｐゴシック" charset="0"/>
                <a:cs typeface="MS PGothic" charset="0"/>
              </a:rPr>
              <a:t>th</a:t>
            </a:r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, 2015</a:t>
            </a:r>
            <a:endParaRPr lang="en-US" sz="4400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0" y="914400"/>
            <a:ext cx="60960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080"/>
                </a:solidFill>
                <a:latin typeface="Calibri" charset="0"/>
                <a:ea typeface="MS PGothic" charset="0"/>
              </a:rPr>
              <a:t>HW = SUMMATIVE PROJECT!!!</a:t>
            </a:r>
            <a:endParaRPr lang="en-US" sz="2600" b="1" dirty="0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Objective</a:t>
            </a:r>
            <a:r>
              <a:rPr lang="en-US" sz="2600" b="1" dirty="0">
                <a:latin typeface="Calibri" charset="0"/>
                <a:ea typeface="MS PGothic" charset="0"/>
              </a:rPr>
              <a:t>: </a:t>
            </a:r>
            <a:r>
              <a:rPr lang="en-US" sz="2400" dirty="0">
                <a:latin typeface="Calibri" charset="0"/>
                <a:ea typeface="MS PGothic" charset="0"/>
              </a:rPr>
              <a:t>SWBAT</a:t>
            </a:r>
            <a:r>
              <a:rPr lang="en-US" sz="2400" dirty="0" smtClean="0">
                <a:latin typeface="Calibri" charset="0"/>
                <a:ea typeface="MS PGothic" charset="0"/>
              </a:rPr>
              <a:t> investigate the formation of carbonic acid and pH change in oceans and explain titrations.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Standard: </a:t>
            </a:r>
            <a:r>
              <a:rPr lang="en-US" sz="2600" dirty="0" smtClean="0">
                <a:latin typeface="Calibri" charset="0"/>
                <a:ea typeface="MS PGothic" charset="0"/>
              </a:rPr>
              <a:t>IOD 303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Catalyst:</a:t>
            </a:r>
          </a:p>
          <a:p>
            <a:r>
              <a:rPr lang="en-US" sz="2400" dirty="0" smtClean="0"/>
              <a:t>a.	0.3 years</a:t>
            </a:r>
          </a:p>
          <a:p>
            <a:r>
              <a:rPr lang="en-US" sz="2400" dirty="0" err="1" smtClean="0"/>
              <a:t>b</a:t>
            </a:r>
            <a:r>
              <a:rPr lang="en-US" sz="2400" dirty="0" smtClean="0"/>
              <a:t>.	</a:t>
            </a:r>
            <a:r>
              <a:rPr lang="en-US" sz="2400" smtClean="0"/>
              <a:t>0.5 </a:t>
            </a:r>
            <a:r>
              <a:rPr lang="en-US" sz="2400" dirty="0" smtClean="0"/>
              <a:t>years</a:t>
            </a:r>
          </a:p>
          <a:p>
            <a:r>
              <a:rPr lang="en-US" sz="2400" dirty="0" err="1" smtClean="0"/>
              <a:t>c</a:t>
            </a:r>
            <a:r>
              <a:rPr lang="en-US" sz="2400" dirty="0" smtClean="0"/>
              <a:t>.	1.5 years</a:t>
            </a:r>
          </a:p>
          <a:p>
            <a:r>
              <a:rPr lang="en-US" sz="2400" dirty="0" err="1" smtClean="0"/>
              <a:t>d</a:t>
            </a:r>
            <a:r>
              <a:rPr lang="en-US" sz="2400" dirty="0" smtClean="0"/>
              <a:t>.	2.0 years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Calibri" charset="0"/>
              <a:ea typeface="MS PGothic" charset="0"/>
            </a:endParaRPr>
          </a:p>
        </p:txBody>
      </p:sp>
      <p:sp>
        <p:nvSpPr>
          <p:cNvPr id="15363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144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>
                <a:latin typeface="Calibri" charset="0"/>
                <a:ea typeface="ＭＳ Ｐゴシック" charset="0"/>
                <a:cs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Notebook is out and you are ready for today</a:t>
            </a:r>
            <a:r>
              <a:rPr lang="ja-JP" altLang="en-US" sz="2000" b="1">
                <a:latin typeface="Calibri" charset="0"/>
                <a:ea typeface="ＭＳ Ｐゴシック" charset="0"/>
                <a:cs typeface="MS PGothic" charset="0"/>
              </a:rPr>
              <a:t>’</a:t>
            </a:r>
            <a:r>
              <a:rPr lang="en-US" altLang="ja-JP" sz="2000" b="1">
                <a:latin typeface="Calibri" charset="0"/>
                <a:ea typeface="ＭＳ Ｐゴシック" charset="0"/>
                <a:cs typeface="MS PGothic" charset="0"/>
              </a:rPr>
              <a:t>s class.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2825"/>
            <a:ext cx="9144000" cy="7651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5365" name="TextBox 1"/>
          <p:cNvSpPr txBox="1">
            <a:spLocks noChangeArrowheads="1"/>
          </p:cNvSpPr>
          <p:nvPr/>
        </p:nvSpPr>
        <p:spPr bwMode="auto">
          <a:xfrm>
            <a:off x="0" y="4633919"/>
            <a:ext cx="28670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b="1" u="sng" dirty="0">
              <a:latin typeface="Calibri" charset="0"/>
              <a:cs typeface="MS PGothic" charset="0"/>
            </a:endParaRPr>
          </a:p>
          <a:p>
            <a:pPr eaLnBrk="1" hangingPunct="1"/>
            <a:r>
              <a:rPr lang="en-US" b="1" u="sng" dirty="0">
                <a:latin typeface="Calibri" charset="0"/>
                <a:cs typeface="MS PGothic" charset="0"/>
              </a:rPr>
              <a:t>Table of Contents:</a:t>
            </a:r>
          </a:p>
        </p:txBody>
      </p:sp>
      <p:sp>
        <p:nvSpPr>
          <p:cNvPr id="8" name="Rectangle 7"/>
          <p:cNvSpPr/>
          <p:nvPr/>
        </p:nvSpPr>
        <p:spPr>
          <a:xfrm>
            <a:off x="34925" y="5516563"/>
            <a:ext cx="9144000" cy="130909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defTabSz="457200">
              <a:defRPr/>
            </a:pPr>
            <a:r>
              <a:rPr lang="en-US" sz="32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7	   5/8	          Quick Notes: Titration	           			46</a:t>
            </a:r>
            <a:endParaRPr lang="en-US" sz="3200" dirty="0">
              <a:solidFill>
                <a:schemeClr val="tx1"/>
              </a:solidFill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437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50875" y="0"/>
            <a:ext cx="968375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Door</a:t>
            </a:r>
          </a:p>
        </p:txBody>
      </p:sp>
      <p:sp>
        <p:nvSpPr>
          <p:cNvPr id="5" name="Rectangle 4"/>
          <p:cNvSpPr/>
          <p:nvPr/>
        </p:nvSpPr>
        <p:spPr>
          <a:xfrm>
            <a:off x="7302500" y="0"/>
            <a:ext cx="1000125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Door</a:t>
            </a:r>
          </a:p>
        </p:txBody>
      </p:sp>
      <p:sp>
        <p:nvSpPr>
          <p:cNvPr id="6" name="Rectangle 5"/>
          <p:cNvSpPr/>
          <p:nvPr/>
        </p:nvSpPr>
        <p:spPr>
          <a:xfrm>
            <a:off x="3016250" y="0"/>
            <a:ext cx="2952750" cy="381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prstClr val="white"/>
                </a:solidFill>
              </a:rPr>
              <a:t>Front Table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83125" y="1762125"/>
            <a:ext cx="107950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Rayshon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46751" y="1755775"/>
            <a:ext cx="1158874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Calvin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683125" y="2635250"/>
            <a:ext cx="1095376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Cairo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762625" y="2628900"/>
            <a:ext cx="114300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Amber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683125" y="3530600"/>
            <a:ext cx="111125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Imani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778500" y="3524250"/>
            <a:ext cx="11271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Arryl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683125" y="4467225"/>
            <a:ext cx="1127126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794375" y="4460875"/>
            <a:ext cx="111125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83125" y="946150"/>
            <a:ext cx="1073151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740400" y="939800"/>
            <a:ext cx="11652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Alisia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159001" y="1755775"/>
            <a:ext cx="1120776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Siniah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63900" y="1749425"/>
            <a:ext cx="119697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Keyshawn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2159001" y="2628900"/>
            <a:ext cx="113665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279775" y="2622550"/>
            <a:ext cx="1181100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159001" y="3524250"/>
            <a:ext cx="1152525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Dre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295650" y="3517900"/>
            <a:ext cx="11652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Tia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59001" y="4460875"/>
            <a:ext cx="1168400" cy="5969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311525" y="4454525"/>
            <a:ext cx="1149349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2159001" y="946150"/>
            <a:ext cx="1114425" cy="5905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Tiffany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257550" y="933450"/>
            <a:ext cx="1203325" cy="6032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Shanelle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715125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768725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74726" y="58420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smtClean="0">
                <a:solidFill>
                  <a:prstClr val="white"/>
                </a:solidFill>
              </a:rPr>
              <a:t>X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524750" y="3540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Unique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Nailah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0" y="3540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Koby</a:t>
            </a:r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Dwight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518400" y="1739900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Curtis</a:t>
            </a:r>
          </a:p>
          <a:p>
            <a:pPr algn="ctr"/>
            <a:r>
              <a:rPr lang="en-US" dirty="0" err="1" smtClean="0">
                <a:solidFill>
                  <a:prstClr val="white"/>
                </a:solidFill>
              </a:rPr>
              <a:t>Remi</a:t>
            </a:r>
            <a:endParaRPr lang="en-US" dirty="0" smtClean="0">
              <a:solidFill>
                <a:prstClr val="white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0" y="1762125"/>
            <a:ext cx="1619250" cy="10160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prstClr val="white"/>
              </a:solidFill>
            </a:endParaRPr>
          </a:p>
          <a:p>
            <a:pPr algn="ctr"/>
            <a:endParaRPr lang="en-US" dirty="0" smtClean="0">
              <a:solidFill>
                <a:prstClr val="white"/>
              </a:solidFill>
            </a:endParaRPr>
          </a:p>
          <a:p>
            <a:pPr algn="ctr"/>
            <a:endParaRPr lang="en-US" dirty="0" smtClean="0">
              <a:solidFill>
                <a:prstClr val="white"/>
              </a:solidFill>
            </a:endParaRP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Jade</a:t>
            </a:r>
          </a:p>
          <a:p>
            <a:pPr algn="ctr"/>
            <a:r>
              <a:rPr lang="en-US" dirty="0" smtClean="0">
                <a:solidFill>
                  <a:prstClr val="white"/>
                </a:solidFill>
              </a:rPr>
              <a:t>Armani</a:t>
            </a:r>
          </a:p>
          <a:p>
            <a:pPr algn="ctr"/>
            <a:endParaRPr lang="en-US" dirty="0" smtClean="0">
              <a:solidFill>
                <a:prstClr val="white"/>
              </a:solidFill>
            </a:endParaRPr>
          </a:p>
          <a:p>
            <a:pPr algn="ctr"/>
            <a:endParaRPr lang="en-US" dirty="0" smtClean="0">
              <a:solidFill>
                <a:prstClr val="white"/>
              </a:solidFill>
            </a:endParaRPr>
          </a:p>
          <a:p>
            <a:pPr algn="ctr"/>
            <a:endParaRPr lang="en-US" dirty="0" smtClean="0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>
                <a:latin typeface="Calibri" charset="0"/>
                <a:ea typeface="ＭＳ Ｐゴシック" charset="0"/>
                <a:cs typeface="MS PGothic" charset="0"/>
              </a:rPr>
              <a:t>Announcements</a:t>
            </a: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Binder quiz on TODAY!</a:t>
            </a:r>
          </a:p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Content quiz next TUESDAY!</a:t>
            </a:r>
          </a:p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Summative Project due next TUESDAY!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Agenda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Catalyst</a:t>
            </a:r>
          </a:p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Binder Quiz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Announcements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Finish Lab Questions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Titration Quick Notes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Exit Ticket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55414"/>
            <a:ext cx="8229600" cy="59471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>
          <a:xfrm>
            <a:off x="457200" y="3426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Formation of Carbonic Acid Lab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854222"/>
            <a:ext cx="8229600" cy="4478160"/>
          </a:xfrm>
        </p:spPr>
        <p:txBody>
          <a:bodyPr/>
          <a:lstStyle/>
          <a:p>
            <a:pPr marL="0" indent="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  <a:hlinkClick r:id="rId3"/>
              </a:rPr>
              <a:t>Video</a:t>
            </a:r>
            <a:endParaRPr lang="en-US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455333"/>
            <a:ext cx="9144000" cy="440266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Titration</a:t>
            </a:r>
            <a:endParaRPr lang="en-US" b="1" dirty="0"/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sz="3600" dirty="0" smtClean="0"/>
              <a:t>A neutralization reaction occurs </a:t>
            </a:r>
            <a:r>
              <a:rPr lang="en-US" sz="3600" dirty="0" smtClean="0">
                <a:solidFill>
                  <a:srgbClr val="0000FF"/>
                </a:solidFill>
              </a:rPr>
              <a:t>between a strong acid and a strong base produces an ionic salt and water.</a:t>
            </a:r>
          </a:p>
          <a:p>
            <a:r>
              <a:rPr lang="en-US" sz="3600" dirty="0" smtClean="0"/>
              <a:t>How </a:t>
            </a:r>
            <a:r>
              <a:rPr lang="en-US" sz="3600" dirty="0"/>
              <a:t>can a neutralization reaction help you figure out acid or base concentration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We can use </a:t>
            </a:r>
            <a:r>
              <a:rPr lang="en-US" sz="3600" dirty="0" smtClean="0">
                <a:solidFill>
                  <a:srgbClr val="0000FF"/>
                </a:solidFill>
              </a:rPr>
              <a:t>m1v1=m2v2 </a:t>
            </a:r>
            <a:r>
              <a:rPr lang="en-US" sz="3600" dirty="0" smtClean="0"/>
              <a:t>again!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Discussion Notes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The chemical equation for the neutralization reaction shows the </a:t>
            </a:r>
            <a:r>
              <a:rPr lang="en-US" sz="2400" dirty="0">
                <a:solidFill>
                  <a:srgbClr val="0000FF"/>
                </a:solidFill>
              </a:rPr>
              <a:t>ratio in which the substances combine</a:t>
            </a:r>
            <a:r>
              <a:rPr lang="en-US" sz="2400" dirty="0"/>
              <a:t>.</a:t>
            </a:r>
            <a:endParaRPr lang="en-US" dirty="0">
              <a:latin typeface="Arial" charset="0"/>
            </a:endParaRPr>
          </a:p>
          <a:p>
            <a:endParaRPr lang="en-US" dirty="0"/>
          </a:p>
          <a:p>
            <a:r>
              <a:rPr lang="en-US" dirty="0" err="1"/>
              <a:t>HCl(</a:t>
            </a:r>
            <a:r>
              <a:rPr lang="en-US" i="1" dirty="0" err="1"/>
              <a:t>aq</a:t>
            </a:r>
            <a:r>
              <a:rPr lang="en-US" dirty="0"/>
              <a:t>) + </a:t>
            </a:r>
            <a:r>
              <a:rPr lang="en-US" dirty="0" err="1"/>
              <a:t>NaOH(</a:t>
            </a:r>
            <a:r>
              <a:rPr lang="en-US" i="1" dirty="0" err="1"/>
              <a:t>aq</a:t>
            </a:r>
            <a:r>
              <a:rPr lang="en-US" dirty="0"/>
              <a:t>) </a:t>
            </a:r>
            <a:r>
              <a:rPr lang="en-US" dirty="0" err="1">
                <a:sym typeface="Wingdings" charset="2"/>
              </a:rPr>
              <a:t></a:t>
            </a:r>
            <a:r>
              <a:rPr lang="en-US" dirty="0">
                <a:sym typeface="Wingdings" charset="2"/>
              </a:rPr>
              <a:t> </a:t>
            </a:r>
            <a:r>
              <a:rPr lang="en-US" dirty="0" err="1"/>
              <a:t>NaCl(</a:t>
            </a:r>
            <a:r>
              <a:rPr lang="en-US" i="1" dirty="0" err="1"/>
              <a:t>aq</a:t>
            </a:r>
            <a:r>
              <a:rPr lang="en-US" dirty="0"/>
              <a:t>) + H</a:t>
            </a:r>
            <a:r>
              <a:rPr lang="en-US" baseline="-25000" dirty="0"/>
              <a:t>2</a:t>
            </a:r>
            <a:r>
              <a:rPr lang="en-US" dirty="0"/>
              <a:t>O(</a:t>
            </a:r>
            <a:r>
              <a:rPr lang="en-US" i="1" dirty="0"/>
              <a:t>l</a:t>
            </a:r>
            <a:r>
              <a:rPr lang="en-US" dirty="0"/>
              <a:t>)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Titration.mp4">
            <a:hlinkClick r:id="" action="ppaction://media"/>
          </p:cNvPr>
          <p:cNvPicPr/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29771" y="492354"/>
            <a:ext cx="8052101" cy="603907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061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7269" name="Picture 5" descr="LBCSE_941_04_17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295400"/>
            <a:ext cx="2600325" cy="4802188"/>
          </a:xfrm>
          <a:prstGeom prst="rect">
            <a:avLst/>
          </a:prstGeom>
          <a:noFill/>
        </p:spPr>
      </p:pic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>
          <a:xfrm>
            <a:off x="-1" y="562625"/>
            <a:ext cx="6688183" cy="1671801"/>
          </a:xfrm>
        </p:spPr>
        <p:txBody>
          <a:bodyPr>
            <a:normAutofit/>
          </a:bodyPr>
          <a:lstStyle/>
          <a:p>
            <a:r>
              <a:rPr lang="en-US" b="1" dirty="0"/>
              <a:t>Discussion Notes (cont.)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5257800" cy="4191000"/>
          </a:xfrm>
        </p:spPr>
        <p:txBody>
          <a:bodyPr/>
          <a:lstStyle/>
          <a:p>
            <a:r>
              <a:rPr lang="en-US" sz="2400" dirty="0"/>
              <a:t>A titration is a procedure in which a </a:t>
            </a:r>
            <a:r>
              <a:rPr lang="en-US" sz="2400" dirty="0">
                <a:solidFill>
                  <a:srgbClr val="0000FF"/>
                </a:solidFill>
              </a:rPr>
              <a:t>neutralization reaction </a:t>
            </a:r>
            <a:r>
              <a:rPr lang="en-US" sz="2400" dirty="0"/>
              <a:t>is monitored with an </a:t>
            </a:r>
            <a:r>
              <a:rPr lang="en-US" sz="2400" dirty="0">
                <a:solidFill>
                  <a:srgbClr val="0000FF"/>
                </a:solidFill>
              </a:rPr>
              <a:t>indicator </a:t>
            </a:r>
            <a:r>
              <a:rPr lang="en-US" sz="2400" dirty="0"/>
              <a:t>allowing you to </a:t>
            </a:r>
            <a:r>
              <a:rPr lang="en-US" sz="2400" dirty="0">
                <a:solidFill>
                  <a:srgbClr val="0000FF"/>
                </a:solidFill>
              </a:rPr>
              <a:t>calculate the unknown concentration of an acid or base.</a:t>
            </a:r>
          </a:p>
          <a:p>
            <a:endParaRPr lang="en-US" sz="1400" dirty="0"/>
          </a:p>
          <a:p>
            <a:r>
              <a:rPr lang="en-US" sz="2400" dirty="0"/>
              <a:t>When the </a:t>
            </a:r>
            <a:r>
              <a:rPr lang="en-US" sz="2400" dirty="0">
                <a:solidFill>
                  <a:srgbClr val="0000FF"/>
                </a:solidFill>
              </a:rPr>
              <a:t>equivalence point </a:t>
            </a:r>
            <a:r>
              <a:rPr lang="en-US" sz="2400" dirty="0"/>
              <a:t>is reached in a titration between a strong acid and a strong base, </a:t>
            </a:r>
            <a:r>
              <a:rPr lang="en-US" sz="2400" dirty="0">
                <a:solidFill>
                  <a:srgbClr val="0000FF"/>
                </a:solidFill>
              </a:rPr>
              <a:t>the number of moles of H</a:t>
            </a:r>
            <a:r>
              <a:rPr lang="en-US" sz="2400" baseline="30000" dirty="0">
                <a:solidFill>
                  <a:srgbClr val="0000FF"/>
                </a:solidFill>
              </a:rPr>
              <a:t>+</a:t>
            </a:r>
            <a:r>
              <a:rPr lang="en-US" sz="2400" dirty="0">
                <a:solidFill>
                  <a:srgbClr val="0000FF"/>
                </a:solidFill>
              </a:rPr>
              <a:t> ions equals the number of moles of OH</a:t>
            </a:r>
            <a:r>
              <a:rPr lang="en-US" sz="2400" baseline="30000" dirty="0">
                <a:solidFill>
                  <a:srgbClr val="0000FF"/>
                </a:solidFill>
              </a:rPr>
              <a:t>–</a:t>
            </a:r>
            <a:r>
              <a:rPr lang="en-US" sz="2400" dirty="0">
                <a:solidFill>
                  <a:srgbClr val="0000FF"/>
                </a:solidFill>
              </a:rPr>
              <a:t> ions</a:t>
            </a:r>
            <a:r>
              <a:rPr lang="en-US" sz="2400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Wrap Up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153400" cy="4602162"/>
          </a:xfrm>
        </p:spPr>
        <p:txBody>
          <a:bodyPr>
            <a:normAutofit/>
          </a:bodyPr>
          <a:lstStyle/>
          <a:p>
            <a:r>
              <a:rPr lang="en-US" dirty="0"/>
              <a:t>How can a neutralization reaction help you figure out acid or base concentration?</a:t>
            </a:r>
          </a:p>
          <a:p>
            <a:pPr marL="457200" lvl="1" indent="-342900"/>
            <a:r>
              <a:rPr lang="en-US" sz="3200" dirty="0">
                <a:solidFill>
                  <a:srgbClr val="0000FF"/>
                </a:solidFill>
              </a:rPr>
              <a:t>A titration is a procedure that allows you to calculate the unknown concentration of an acid or a base using a neutralization reaction.</a:t>
            </a:r>
          </a:p>
          <a:p>
            <a:pPr marL="457200" lvl="1" indent="-342900"/>
            <a:r>
              <a:rPr lang="en-US" sz="3200" dirty="0"/>
              <a:t>During a titration, an indicator is used to signal when the equivalence point has been reached.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dirty="0" smtClean="0"/>
              <a:t>EXIT TICKET</a:t>
            </a:r>
            <a:endParaRPr lang="en-US" b="1" dirty="0"/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9739" y="1899888"/>
            <a:ext cx="8001000" cy="4297362"/>
          </a:xfrm>
        </p:spPr>
        <p:txBody>
          <a:bodyPr>
            <a:noAutofit/>
          </a:bodyPr>
          <a:lstStyle/>
          <a:p>
            <a:r>
              <a:rPr lang="en-US" dirty="0"/>
              <a:t>A beaker has 50 drops of </a:t>
            </a:r>
            <a:r>
              <a:rPr lang="en-US" dirty="0" err="1"/>
              <a:t>HCl</a:t>
            </a:r>
            <a:r>
              <a:rPr lang="en-US" dirty="0"/>
              <a:t>, along with a drop of phenolphthalein indicator.</a:t>
            </a:r>
          </a:p>
          <a:p>
            <a:r>
              <a:rPr lang="en-US" dirty="0"/>
              <a:t>After 100 drops of 0.10 M </a:t>
            </a:r>
            <a:r>
              <a:rPr lang="en-US" dirty="0" err="1"/>
              <a:t>NaOH</a:t>
            </a:r>
            <a:r>
              <a:rPr lang="en-US" dirty="0"/>
              <a:t> are added, the color changes from clear to bright pink. What is the concentration of the original </a:t>
            </a:r>
            <a:r>
              <a:rPr lang="en-US" dirty="0" err="1"/>
              <a:t>HCl</a:t>
            </a:r>
            <a:r>
              <a:rPr lang="en-US" dirty="0"/>
              <a:t> solution?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153400" cy="838200"/>
          </a:xfrm>
        </p:spPr>
        <p:txBody>
          <a:bodyPr/>
          <a:lstStyle/>
          <a:p>
            <a:pPr algn="ctr" eaLnBrk="1" hangingPunct="1"/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Monday, May 4</a:t>
            </a:r>
            <a:r>
              <a:rPr lang="en-US" sz="4400" baseline="30000" dirty="0" smtClean="0">
                <a:latin typeface="Calibri" charset="0"/>
                <a:ea typeface="ＭＳ Ｐゴシック" charset="0"/>
                <a:cs typeface="MS PGothic" charset="0"/>
              </a:rPr>
              <a:t>th</a:t>
            </a:r>
            <a:r>
              <a:rPr lang="en-US" sz="4400" dirty="0" smtClean="0">
                <a:latin typeface="Calibri" charset="0"/>
                <a:ea typeface="ＭＳ Ｐゴシック" charset="0"/>
                <a:cs typeface="MS PGothic" charset="0"/>
              </a:rPr>
              <a:t>, 2015</a:t>
            </a:r>
            <a:endParaRPr lang="en-US" sz="4400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048000" y="914400"/>
            <a:ext cx="6096000" cy="4602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>
                <a:solidFill>
                  <a:srgbClr val="FF0080"/>
                </a:solidFill>
                <a:latin typeface="Calibri" charset="0"/>
                <a:ea typeface="MS PGothic" charset="0"/>
              </a:rPr>
              <a:t>HW = </a:t>
            </a:r>
            <a:endParaRPr lang="en-US" sz="2600" b="1" dirty="0" smtClean="0">
              <a:latin typeface="Calibri" charset="0"/>
              <a:ea typeface="MS PGothic" charset="0"/>
            </a:endParaRP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Objective</a:t>
            </a:r>
            <a:r>
              <a:rPr lang="en-US" sz="2600" b="1" dirty="0">
                <a:latin typeface="Calibri" charset="0"/>
                <a:ea typeface="MS PGothic" charset="0"/>
              </a:rPr>
              <a:t>: </a:t>
            </a:r>
            <a:r>
              <a:rPr lang="en-US" sz="2400" dirty="0">
                <a:latin typeface="Calibri" charset="0"/>
                <a:ea typeface="MS PGothic" charset="0"/>
              </a:rPr>
              <a:t>SWBAT</a:t>
            </a:r>
            <a:r>
              <a:rPr lang="en-US" sz="2400" dirty="0" smtClean="0">
                <a:latin typeface="Calibri" charset="0"/>
                <a:ea typeface="MS PGothic" charset="0"/>
              </a:rPr>
              <a:t> calculate pH from </a:t>
            </a:r>
            <a:r>
              <a:rPr lang="en-US" sz="2400" dirty="0" err="1" smtClean="0">
                <a:latin typeface="Calibri" charset="0"/>
                <a:ea typeface="MS PGothic" charset="0"/>
              </a:rPr>
              <a:t>hydronium</a:t>
            </a:r>
            <a:r>
              <a:rPr lang="en-US" sz="2400" dirty="0" smtClean="0">
                <a:latin typeface="Calibri" charset="0"/>
                <a:ea typeface="MS PGothic" charset="0"/>
              </a:rPr>
              <a:t> ion concentration and vice versa.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Standard: </a:t>
            </a:r>
            <a:r>
              <a:rPr lang="en-US" sz="2600" dirty="0" smtClean="0">
                <a:latin typeface="Calibri" charset="0"/>
                <a:ea typeface="MS PGothic" charset="0"/>
              </a:rPr>
              <a:t>IOD 303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600" b="1" dirty="0" smtClean="0">
                <a:latin typeface="Calibri" charset="0"/>
                <a:ea typeface="MS PGothic" charset="0"/>
              </a:rPr>
              <a:t>Catalyst:</a:t>
            </a:r>
          </a:p>
          <a:p>
            <a:r>
              <a:rPr lang="en-US" sz="2400" dirty="0" smtClean="0"/>
              <a:t>  a.	0.01 AU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b</a:t>
            </a:r>
            <a:r>
              <a:rPr lang="en-US" sz="2400" dirty="0" smtClean="0"/>
              <a:t>.	0.02 AU</a:t>
            </a:r>
          </a:p>
          <a:p>
            <a:r>
              <a:rPr lang="en-US" sz="2400" dirty="0" smtClean="0"/>
              <a:t> 	</a:t>
            </a:r>
            <a:r>
              <a:rPr lang="en-US" sz="2400" dirty="0" err="1" smtClean="0"/>
              <a:t>c</a:t>
            </a:r>
            <a:r>
              <a:rPr lang="en-US" sz="2400" dirty="0" smtClean="0"/>
              <a:t>.	</a:t>
            </a:r>
            <a:r>
              <a:rPr lang="en-US" sz="2400" dirty="0"/>
              <a:t>0</a:t>
            </a:r>
            <a:r>
              <a:rPr lang="en-US" sz="2400" dirty="0" smtClean="0"/>
              <a:t>.99 AU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d</a:t>
            </a:r>
            <a:r>
              <a:rPr lang="en-US" sz="2400" dirty="0" smtClean="0"/>
              <a:t>.	1.01 AU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sz="2400" dirty="0" smtClean="0">
              <a:latin typeface="Calibri" charset="0"/>
              <a:ea typeface="MS PGothic" charset="0"/>
            </a:endParaRPr>
          </a:p>
        </p:txBody>
      </p:sp>
      <p:sp>
        <p:nvSpPr>
          <p:cNvPr id="15363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13" y="914400"/>
            <a:ext cx="2884487" cy="38100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2000" b="1" u="sng">
                <a:latin typeface="Calibri" charset="0"/>
                <a:ea typeface="ＭＳ Ｐゴシック" charset="0"/>
                <a:cs typeface="MS PGothic" charset="0"/>
              </a:rPr>
              <a:t>Classroom expectations: 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Wear Kenwood ID.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Cell phones, music players,  and headphones are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Food is disposed of or put away.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Dressed appropriately.</a:t>
            </a:r>
          </a:p>
          <a:p>
            <a:pPr eaLnBrk="1" hangingPunct="1">
              <a:buFont typeface="Calibri" charset="0"/>
              <a:buAutoNum type="arabicPeriod"/>
            </a:pPr>
            <a:r>
              <a:rPr lang="en-US" sz="2000" b="1">
                <a:latin typeface="Calibri" charset="0"/>
                <a:ea typeface="ＭＳ Ｐゴシック" charset="0"/>
                <a:cs typeface="MS PGothic" charset="0"/>
              </a:rPr>
              <a:t>Notebook is out and you are ready for today</a:t>
            </a:r>
            <a:r>
              <a:rPr lang="ja-JP" altLang="en-US" sz="2000" b="1">
                <a:latin typeface="Calibri" charset="0"/>
                <a:ea typeface="ＭＳ Ｐゴシック" charset="0"/>
                <a:cs typeface="MS PGothic" charset="0"/>
              </a:rPr>
              <a:t>’</a:t>
            </a:r>
            <a:r>
              <a:rPr lang="en-US" altLang="ja-JP" sz="2000" b="1">
                <a:latin typeface="Calibri" charset="0"/>
                <a:ea typeface="ＭＳ Ｐゴシック" charset="0"/>
                <a:cs typeface="MS PGothic" charset="0"/>
              </a:rPr>
              <a:t>s class.</a:t>
            </a:r>
          </a:p>
          <a:p>
            <a:pPr eaLnBrk="1" hangingPunct="1"/>
            <a:endParaRPr lang="en-US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092825"/>
            <a:ext cx="9144000" cy="7651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chemeClr val="tx1"/>
              </a:solidFill>
              <a:ea typeface="MS PGothic" charset="0"/>
              <a:cs typeface="MS PGothic" charset="0"/>
            </a:endParaRPr>
          </a:p>
          <a:p>
            <a:pPr defTabSz="457200">
              <a:buFont typeface="Calibri" charset="0"/>
              <a:buNone/>
              <a:defRPr/>
            </a:pPr>
            <a:endParaRPr lang="en-US" dirty="0">
              <a:solidFill>
                <a:srgbClr val="FFFFFF"/>
              </a:solidFill>
              <a:ea typeface="MS PGothic" charset="0"/>
              <a:cs typeface="MS PGothic" charset="0"/>
            </a:endParaRPr>
          </a:p>
        </p:txBody>
      </p:sp>
      <p:sp>
        <p:nvSpPr>
          <p:cNvPr id="15365" name="TextBox 1"/>
          <p:cNvSpPr txBox="1">
            <a:spLocks noChangeArrowheads="1"/>
          </p:cNvSpPr>
          <p:nvPr/>
        </p:nvSpPr>
        <p:spPr bwMode="auto">
          <a:xfrm>
            <a:off x="0" y="4633919"/>
            <a:ext cx="28670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n-US" b="1" u="sng" dirty="0">
              <a:latin typeface="Calibri" charset="0"/>
              <a:cs typeface="MS PGothic" charset="0"/>
            </a:endParaRPr>
          </a:p>
          <a:p>
            <a:pPr eaLnBrk="1" hangingPunct="1"/>
            <a:r>
              <a:rPr lang="en-US" b="1" u="sng" dirty="0">
                <a:latin typeface="Calibri" charset="0"/>
                <a:cs typeface="MS PGothic" charset="0"/>
              </a:rPr>
              <a:t>Table of Contents:</a:t>
            </a:r>
          </a:p>
        </p:txBody>
      </p:sp>
      <p:sp>
        <p:nvSpPr>
          <p:cNvPr id="8" name="Rectangle 7"/>
          <p:cNvSpPr/>
          <p:nvPr/>
        </p:nvSpPr>
        <p:spPr>
          <a:xfrm>
            <a:off x="34925" y="5436592"/>
            <a:ext cx="9144000" cy="1389063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defTabSz="457200">
              <a:buFont typeface="Calibri" charset="0"/>
              <a:buAutoNum type="arabicPlain" startAt="7"/>
              <a:defRPr/>
            </a:pPr>
            <a:r>
              <a:rPr lang="en-US" sz="32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4/30		</a:t>
            </a:r>
            <a:r>
              <a:rPr lang="en-US" sz="3200" dirty="0" err="1" smtClean="0">
                <a:solidFill>
                  <a:schemeClr val="tx1"/>
                </a:solidFill>
                <a:ea typeface="MS PGothic" charset="0"/>
                <a:cs typeface="MS PGothic" charset="0"/>
              </a:rPr>
              <a:t>Classwork</a:t>
            </a:r>
            <a:r>
              <a:rPr lang="en-US" sz="32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: </a:t>
            </a:r>
            <a:r>
              <a:rPr lang="en-US" sz="3200" dirty="0">
                <a:solidFill>
                  <a:schemeClr val="tx1"/>
                </a:solidFill>
                <a:ea typeface="MS PGothic" charset="0"/>
                <a:cs typeface="MS PGothic" charset="0"/>
              </a:rPr>
              <a:t>The pH </a:t>
            </a:r>
            <a:r>
              <a:rPr lang="en-US" sz="32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Concept part 2 		  42</a:t>
            </a:r>
          </a:p>
          <a:p>
            <a:pPr marL="514350" indent="-514350" defTabSz="457200">
              <a:defRPr/>
            </a:pPr>
            <a:r>
              <a:rPr lang="en-US" sz="32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7	5/4		Week 33 Catalyst								  43</a:t>
            </a:r>
          </a:p>
          <a:p>
            <a:pPr marL="514350" indent="-514350" defTabSz="457200">
              <a:defRPr/>
            </a:pPr>
            <a:r>
              <a:rPr lang="en-US" sz="32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7	5/4		</a:t>
            </a:r>
            <a:r>
              <a:rPr lang="en-US" sz="3200" dirty="0" err="1" smtClean="0">
                <a:solidFill>
                  <a:schemeClr val="tx1"/>
                </a:solidFill>
                <a:ea typeface="MS PGothic" charset="0"/>
                <a:cs typeface="MS PGothic" charset="0"/>
              </a:rPr>
              <a:t>Classwork</a:t>
            </a:r>
            <a:r>
              <a:rPr lang="en-US" sz="3200" dirty="0" smtClean="0">
                <a:solidFill>
                  <a:schemeClr val="tx1"/>
                </a:solidFill>
                <a:ea typeface="MS PGothic" charset="0"/>
                <a:cs typeface="MS PGothic" charset="0"/>
              </a:rPr>
              <a:t>: Strong Acids vs. Weak Acids  44</a:t>
            </a:r>
            <a:endParaRPr lang="en-US" sz="3200" dirty="0">
              <a:solidFill>
                <a:schemeClr val="tx1"/>
              </a:solidFill>
              <a:ea typeface="MS PGothic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437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>
                <a:latin typeface="Calibri" charset="0"/>
                <a:ea typeface="ＭＳ Ｐゴシック" charset="0"/>
                <a:cs typeface="MS PGothic" charset="0"/>
              </a:rPr>
              <a:t>Announcements</a:t>
            </a: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Tutoring Tuesday after school</a:t>
            </a:r>
          </a:p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Binder quiz on FRIDAY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Missing Quizzes!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defTabSz="457200">
              <a:defRPr/>
            </a:pPr>
            <a:r>
              <a:rPr lang="en-US" b="1" dirty="0" smtClean="0">
                <a:latin typeface="Calibri" charset="0"/>
                <a:ea typeface="ＭＳ Ｐゴシック" charset="0"/>
                <a:cs typeface="MS PGothic" charset="0"/>
              </a:rPr>
              <a:t>2</a:t>
            </a:r>
            <a:r>
              <a:rPr lang="en-US" b="1" baseline="30000" dirty="0" smtClean="0">
                <a:latin typeface="Calibri" charset="0"/>
                <a:ea typeface="ＭＳ Ｐゴシック" charset="0"/>
                <a:cs typeface="MS PGothic" charset="0"/>
              </a:rPr>
              <a:t>nd</a:t>
            </a:r>
            <a:r>
              <a:rPr lang="en-US" b="1" dirty="0" smtClean="0">
                <a:latin typeface="Calibri" charset="0"/>
                <a:ea typeface="ＭＳ Ｐゴシック" charset="0"/>
                <a:cs typeface="MS PGothic" charset="0"/>
              </a:rPr>
              <a:t> Period</a:t>
            </a: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:</a:t>
            </a:r>
          </a:p>
          <a:p>
            <a:pPr defTabSz="457200">
              <a:defRPr/>
            </a:pPr>
            <a:r>
              <a:rPr lang="en-US" dirty="0" err="1" smtClean="0">
                <a:latin typeface="Calibri" charset="0"/>
                <a:ea typeface="ＭＳ Ｐゴシック" charset="0"/>
                <a:cs typeface="MS PGothic" charset="0"/>
              </a:rPr>
              <a:t>Kamyl</a:t>
            </a: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 Bailey</a:t>
            </a:r>
          </a:p>
          <a:p>
            <a:pPr defTabSz="457200">
              <a:defRPr/>
            </a:pPr>
            <a:r>
              <a:rPr lang="en-US" dirty="0" err="1" smtClean="0">
                <a:latin typeface="Calibri" charset="0"/>
                <a:ea typeface="ＭＳ Ｐゴシック" charset="0"/>
                <a:cs typeface="MS PGothic" charset="0"/>
              </a:rPr>
              <a:t>Naimah</a:t>
            </a: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 Jackson</a:t>
            </a:r>
          </a:p>
          <a:p>
            <a:pPr defTabSz="457200">
              <a:defRPr/>
            </a:pPr>
            <a:r>
              <a:rPr lang="en-US" dirty="0" err="1" smtClean="0">
                <a:latin typeface="Calibri" charset="0"/>
                <a:ea typeface="ＭＳ Ｐゴシック" charset="0"/>
                <a:cs typeface="MS PGothic" charset="0"/>
              </a:rPr>
              <a:t>Dajionae</a:t>
            </a: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 Jones</a:t>
            </a:r>
          </a:p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Jeremiah Martin</a:t>
            </a:r>
          </a:p>
          <a:p>
            <a:pPr defTabSz="457200">
              <a:defRPr/>
            </a:pPr>
            <a:r>
              <a:rPr lang="en-US" dirty="0" err="1" smtClean="0">
                <a:latin typeface="Calibri" charset="0"/>
                <a:ea typeface="ＭＳ Ｐゴシック" charset="0"/>
                <a:cs typeface="MS PGothic" charset="0"/>
              </a:rPr>
              <a:t>Coumba</a:t>
            </a: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 </a:t>
            </a:r>
            <a:r>
              <a:rPr lang="en-US" dirty="0" err="1" smtClean="0">
                <a:latin typeface="Calibri" charset="0"/>
                <a:ea typeface="ＭＳ Ｐゴシック" charset="0"/>
                <a:cs typeface="MS PGothic" charset="0"/>
              </a:rPr>
              <a:t>Soumare</a:t>
            </a:r>
            <a:endParaRPr lang="en-US" dirty="0" smtClean="0">
              <a:latin typeface="Calibri" charset="0"/>
              <a:ea typeface="ＭＳ Ｐゴシック" charset="0"/>
              <a:cs typeface="MS PGothic" charset="0"/>
            </a:endParaRPr>
          </a:p>
          <a:p>
            <a:pPr defTabSz="457200">
              <a:defRPr/>
            </a:pPr>
            <a:r>
              <a:rPr lang="en-US" dirty="0" err="1" smtClean="0">
                <a:latin typeface="Calibri" charset="0"/>
                <a:ea typeface="ＭＳ Ｐゴシック" charset="0"/>
                <a:cs typeface="MS PGothic" charset="0"/>
              </a:rPr>
              <a:t>Rashad</a:t>
            </a: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 </a:t>
            </a:r>
            <a:r>
              <a:rPr lang="en-US" dirty="0" err="1" smtClean="0">
                <a:latin typeface="Calibri" charset="0"/>
                <a:ea typeface="ＭＳ Ｐゴシック" charset="0"/>
                <a:cs typeface="MS PGothic" charset="0"/>
              </a:rPr>
              <a:t>Thomasbland</a:t>
            </a:r>
            <a:endParaRPr lang="en-US" dirty="0" smtClean="0">
              <a:latin typeface="Calibri" charset="0"/>
              <a:ea typeface="ＭＳ Ｐゴシック" charset="0"/>
              <a:cs typeface="MS PGothic" charset="0"/>
            </a:endParaRP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7</a:t>
            </a:r>
            <a:r>
              <a:rPr lang="en-US" b="1" baseline="30000" dirty="0" smtClean="0"/>
              <a:t>th</a:t>
            </a:r>
            <a:r>
              <a:rPr lang="en-US" b="1" dirty="0" smtClean="0"/>
              <a:t> Period:</a:t>
            </a:r>
          </a:p>
          <a:p>
            <a:r>
              <a:rPr lang="en-US" dirty="0" err="1" smtClean="0"/>
              <a:t>Martez</a:t>
            </a:r>
            <a:r>
              <a:rPr lang="en-US" dirty="0" smtClean="0"/>
              <a:t> El</a:t>
            </a:r>
          </a:p>
          <a:p>
            <a:r>
              <a:rPr lang="en-US" dirty="0" err="1" smtClean="0"/>
              <a:t>Marieal</a:t>
            </a:r>
            <a:r>
              <a:rPr lang="en-US" dirty="0" smtClean="0"/>
              <a:t> Helm</a:t>
            </a:r>
          </a:p>
          <a:p>
            <a:r>
              <a:rPr lang="en-US" dirty="0" smtClean="0"/>
              <a:t>Joseph </a:t>
            </a:r>
            <a:r>
              <a:rPr lang="en-US" dirty="0" err="1" smtClean="0"/>
              <a:t>Mensah</a:t>
            </a:r>
            <a:endParaRPr lang="en-US" dirty="0" smtClean="0"/>
          </a:p>
          <a:p>
            <a:r>
              <a:rPr lang="en-US" dirty="0" smtClean="0"/>
              <a:t>Kennedy Taylor</a:t>
            </a:r>
          </a:p>
          <a:p>
            <a:r>
              <a:rPr lang="en-US" b="1" dirty="0" smtClean="0"/>
              <a:t>8</a:t>
            </a:r>
            <a:r>
              <a:rPr lang="en-US" b="1" baseline="30000" dirty="0" smtClean="0"/>
              <a:t>th</a:t>
            </a:r>
            <a:r>
              <a:rPr lang="en-US" b="1" dirty="0" smtClean="0"/>
              <a:t> Period</a:t>
            </a:r>
          </a:p>
          <a:p>
            <a:r>
              <a:rPr lang="en-US" dirty="0" smtClean="0"/>
              <a:t>Amber Haynes</a:t>
            </a:r>
          </a:p>
          <a:p>
            <a:r>
              <a:rPr lang="en-US" dirty="0" smtClean="0"/>
              <a:t>Dwight Forest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Agenda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defTabSz="457200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Catalyst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Announcements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[H</a:t>
            </a:r>
            <a:r>
              <a:rPr lang="en-US" baseline="-25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3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O</a:t>
            </a:r>
            <a:r>
              <a:rPr lang="en-US" baseline="30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] calculation practice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Strong Acids vs. Weak Acids Activity</a:t>
            </a:r>
          </a:p>
          <a:p>
            <a:pPr defTabSz="457200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Exit Ticket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 smtClean="0">
                <a:latin typeface="Calibri" charset="0"/>
                <a:ea typeface="Calibri" charset="0"/>
                <a:cs typeface="Calibri" charset="0"/>
              </a:rPr>
              <a:t>Calculating [H</a:t>
            </a:r>
            <a:r>
              <a:rPr lang="en-US" sz="5400" b="1" baseline="-25000" dirty="0" smtClean="0">
                <a:latin typeface="Calibri" charset="0"/>
                <a:ea typeface="Calibri" charset="0"/>
                <a:cs typeface="Calibri" charset="0"/>
              </a:rPr>
              <a:t>3</a:t>
            </a:r>
            <a:r>
              <a:rPr lang="en-US" sz="5400" b="1" dirty="0" smtClean="0">
                <a:latin typeface="Calibri" charset="0"/>
                <a:ea typeface="Calibri" charset="0"/>
                <a:cs typeface="Calibri" charset="0"/>
              </a:rPr>
              <a:t>O</a:t>
            </a:r>
            <a:r>
              <a:rPr lang="en-US" sz="5400" b="1" baseline="30000" dirty="0" smtClean="0">
                <a:latin typeface="Calibri" charset="0"/>
                <a:ea typeface="Calibri" charset="0"/>
                <a:cs typeface="Calibri" charset="0"/>
              </a:rPr>
              <a:t>+</a:t>
            </a:r>
            <a:r>
              <a:rPr lang="en-US" sz="5400" b="1" dirty="0" smtClean="0">
                <a:latin typeface="Calibri" charset="0"/>
                <a:ea typeface="Calibri" charset="0"/>
                <a:cs typeface="Calibri" charset="0"/>
              </a:rPr>
              <a:t>] from pH</a:t>
            </a:r>
            <a:endParaRPr lang="en-US" sz="5400" b="1" dirty="0"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sz="4800" dirty="0" smtClean="0">
                <a:latin typeface="Calibri" charset="0"/>
                <a:ea typeface="Calibri" charset="0"/>
                <a:cs typeface="Calibri" charset="0"/>
              </a:rPr>
              <a:t>To calculate the </a:t>
            </a:r>
            <a:r>
              <a:rPr lang="en-US" sz="4800" dirty="0" err="1" smtClean="0">
                <a:latin typeface="Calibri" charset="0"/>
                <a:ea typeface="Calibri" charset="0"/>
                <a:cs typeface="Calibri" charset="0"/>
              </a:rPr>
              <a:t>hydronium</a:t>
            </a:r>
            <a:r>
              <a:rPr lang="en-US" sz="4800" dirty="0" smtClean="0">
                <a:latin typeface="Calibri" charset="0"/>
                <a:ea typeface="Calibri" charset="0"/>
                <a:cs typeface="Calibri" charset="0"/>
              </a:rPr>
              <a:t> ion concentration </a:t>
            </a:r>
            <a:r>
              <a:rPr lang="en-US" sz="4800" dirty="0" smtClean="0"/>
              <a:t>[H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O</a:t>
            </a:r>
            <a:r>
              <a:rPr lang="en-US" sz="4800" baseline="30000" dirty="0" smtClean="0"/>
              <a:t>+</a:t>
            </a:r>
            <a:r>
              <a:rPr lang="en-US" sz="4800" dirty="0" smtClean="0"/>
              <a:t>] from pH, </a:t>
            </a:r>
            <a:r>
              <a:rPr lang="en-US" sz="4800" dirty="0" smtClean="0">
                <a:solidFill>
                  <a:srgbClr val="0000FF"/>
                </a:solidFill>
              </a:rPr>
              <a:t>we must “reverse” the log</a:t>
            </a:r>
            <a:r>
              <a:rPr lang="en-US" sz="4800" dirty="0" smtClean="0"/>
              <a:t>.</a:t>
            </a:r>
            <a:endParaRPr lang="en-US" sz="4800" dirty="0" smtClean="0">
              <a:latin typeface="Calibri" charset="0"/>
              <a:ea typeface="Calibri" charset="0"/>
              <a:cs typeface="Calibri" charset="0"/>
            </a:endParaRPr>
          </a:p>
          <a:p>
            <a:pPr marL="0" indent="0" algn="ctr">
              <a:buFontTx/>
              <a:buNone/>
            </a:pPr>
            <a:r>
              <a:rPr lang="en-US" sz="4800" dirty="0" smtClean="0"/>
              <a:t>[H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O</a:t>
            </a:r>
            <a:r>
              <a:rPr lang="en-US" sz="4800" baseline="30000" dirty="0" smtClean="0"/>
              <a:t>+</a:t>
            </a:r>
            <a:r>
              <a:rPr lang="en-US" sz="4800" dirty="0" smtClean="0"/>
              <a:t>] </a:t>
            </a:r>
            <a:r>
              <a:rPr lang="en-US" sz="4800" dirty="0" smtClean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4800" dirty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=</a:t>
            </a:r>
            <a:r>
              <a:rPr lang="en-US" sz="48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 10</a:t>
            </a:r>
            <a:r>
              <a:rPr lang="en-US" sz="4800" baseline="30000" dirty="0" smtClean="0">
                <a:solidFill>
                  <a:srgbClr val="0000FF"/>
                </a:solidFill>
                <a:latin typeface="Calibri" charset="0"/>
                <a:ea typeface="Calibri" charset="0"/>
                <a:cs typeface="Calibri" charset="0"/>
              </a:rPr>
              <a:t>-pH</a:t>
            </a:r>
            <a:endParaRPr lang="en-US" sz="4800" baseline="30000" dirty="0">
              <a:solidFill>
                <a:srgbClr val="0000FF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6600" b="1" dirty="0" smtClean="0">
                <a:latin typeface="Calibri" charset="0"/>
                <a:ea typeface="ＭＳ Ｐゴシック" charset="0"/>
                <a:cs typeface="MS PGothic" charset="0"/>
              </a:rPr>
              <a:t>Exit Ticket</a:t>
            </a:r>
            <a:endParaRPr lang="en-US" sz="6600" b="1" dirty="0">
              <a:latin typeface="Calibri" charset="0"/>
              <a:ea typeface="ＭＳ Ｐゴシック" charset="0"/>
              <a:cs typeface="MS PGothic" charset="0"/>
            </a:endParaRPr>
          </a:p>
        </p:txBody>
      </p:sp>
      <p:sp>
        <p:nvSpPr>
          <p:cNvPr id="16386" name="Content Placeholder 5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MS PGothic" charset="0"/>
              </a:rPr>
              <a:t>Calculate the </a:t>
            </a:r>
            <a:r>
              <a:rPr lang="en-US" dirty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[H</a:t>
            </a:r>
            <a:r>
              <a:rPr lang="en-US" baseline="-25000" dirty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O</a:t>
            </a:r>
            <a:r>
              <a:rPr lang="en-US" baseline="30000" dirty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] for a solution with a pH of:</a:t>
            </a: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 7.2</a:t>
            </a: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2.9</a:t>
            </a: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Calculate the pH of a solution with a </a:t>
            </a:r>
            <a:r>
              <a:rPr lang="en-US" dirty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[H</a:t>
            </a:r>
            <a:r>
              <a:rPr lang="en-US" baseline="-25000" dirty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O</a:t>
            </a:r>
            <a:r>
              <a:rPr lang="en-US" baseline="30000" dirty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] of:</a:t>
            </a: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 0.000082.</a:t>
            </a:r>
          </a:p>
          <a:p>
            <a:pPr lvl="1"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2.4 </a:t>
            </a:r>
            <a:r>
              <a:rPr lang="en-US" dirty="0" err="1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x</a:t>
            </a:r>
            <a:r>
              <a:rPr lang="en-US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 10</a:t>
            </a:r>
            <a:r>
              <a:rPr lang="en-US" baseline="3000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-</a:t>
            </a:r>
            <a:r>
              <a:rPr lang="en-US" baseline="30000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6</a:t>
            </a: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How confident are you about pH and </a:t>
            </a:r>
            <a:r>
              <a:rPr lang="en-US" dirty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[H</a:t>
            </a:r>
            <a:r>
              <a:rPr lang="en-US" baseline="-25000" dirty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O</a:t>
            </a:r>
            <a:r>
              <a:rPr lang="en-US" baseline="30000" dirty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+</a:t>
            </a:r>
            <a:r>
              <a:rPr lang="en-US" dirty="0" smtClean="0">
                <a:solidFill>
                  <a:srgbClr val="000000"/>
                </a:solidFill>
                <a:latin typeface="Calibri" charset="0"/>
                <a:ea typeface="ＭＳ Ｐゴシック" charset="0"/>
                <a:cs typeface="MS PGothic" charset="0"/>
              </a:rPr>
              <a:t>] calculations?</a:t>
            </a:r>
          </a:p>
          <a:p>
            <a:pPr marL="0" indent="0" defTabSz="457200">
              <a:buFontTx/>
              <a:buNone/>
              <a:defRPr/>
            </a:pPr>
            <a:endParaRPr lang="en-US" b="1" u="sng" dirty="0">
              <a:latin typeface="Calibri" charset="0"/>
              <a:ea typeface="ＭＳ Ｐゴシック" charset="0"/>
              <a:cs typeface="MS PGothic" charset="0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8047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1579</Words>
  <Application>Microsoft Macintosh PowerPoint</Application>
  <PresentationFormat>On-screen Show (4:3)</PresentationFormat>
  <Paragraphs>338</Paragraphs>
  <Slides>39</Slides>
  <Notes>33</Notes>
  <HiddenSlides>0</HiddenSlides>
  <MMClips>1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Slide 1</vt:lpstr>
      <vt:lpstr>Slide 2</vt:lpstr>
      <vt:lpstr>Slide 3</vt:lpstr>
      <vt:lpstr>Monday, May 4th, 2015</vt:lpstr>
      <vt:lpstr>Announcements</vt:lpstr>
      <vt:lpstr>Missing Quizzes!</vt:lpstr>
      <vt:lpstr>Agenda</vt:lpstr>
      <vt:lpstr>Calculating [H3O+] from pH</vt:lpstr>
      <vt:lpstr>Exit Ticket</vt:lpstr>
      <vt:lpstr>Tuesday, May 5th, 2015</vt:lpstr>
      <vt:lpstr>Announcements</vt:lpstr>
      <vt:lpstr>Major Grades Coming Up</vt:lpstr>
      <vt:lpstr>Agenda</vt:lpstr>
      <vt:lpstr>Exit Ticket</vt:lpstr>
      <vt:lpstr>Wednesday, May 6th, 2015</vt:lpstr>
      <vt:lpstr>Announcements</vt:lpstr>
      <vt:lpstr>Agenda</vt:lpstr>
      <vt:lpstr>Formation of Carbonic Acid Lab</vt:lpstr>
      <vt:lpstr>Exit Ticket</vt:lpstr>
      <vt:lpstr>Slide 20</vt:lpstr>
      <vt:lpstr>Slide 21</vt:lpstr>
      <vt:lpstr>Thursday, May 7th, 2015</vt:lpstr>
      <vt:lpstr>Announcements</vt:lpstr>
      <vt:lpstr>Agenda</vt:lpstr>
      <vt:lpstr>Formation of Carbonic Acid Lab</vt:lpstr>
      <vt:lpstr>Slide 26</vt:lpstr>
      <vt:lpstr>Clean Up Procedure</vt:lpstr>
      <vt:lpstr>Exit Ticket</vt:lpstr>
      <vt:lpstr>Friday, May 8th, 2015</vt:lpstr>
      <vt:lpstr>Announcements</vt:lpstr>
      <vt:lpstr>Agenda</vt:lpstr>
      <vt:lpstr>Slide 32</vt:lpstr>
      <vt:lpstr>Formation of Carbonic Acid Lab</vt:lpstr>
      <vt:lpstr>Titration</vt:lpstr>
      <vt:lpstr>Discussion Notes</vt:lpstr>
      <vt:lpstr>Slide 36</vt:lpstr>
      <vt:lpstr>Discussion Notes (cont.)</vt:lpstr>
      <vt:lpstr>Wrap Up</vt:lpstr>
      <vt:lpstr>EXIT TICKET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May 4th, 2015</dc:title>
  <dc:creator>Lauren Kline</dc:creator>
  <cp:lastModifiedBy>Lauren Kline</cp:lastModifiedBy>
  <cp:revision>34</cp:revision>
  <dcterms:created xsi:type="dcterms:W3CDTF">2015-05-08T13:09:38Z</dcterms:created>
  <dcterms:modified xsi:type="dcterms:W3CDTF">2015-05-08T18:24:13Z</dcterms:modified>
</cp:coreProperties>
</file>